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3" r:id="rId3"/>
    <p:sldId id="285" r:id="rId4"/>
    <p:sldId id="466" r:id="rId5"/>
    <p:sldId id="460" r:id="rId6"/>
    <p:sldId id="454" r:id="rId7"/>
    <p:sldId id="458" r:id="rId8"/>
    <p:sldId id="456" r:id="rId9"/>
    <p:sldId id="462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B3AD"/>
    <a:srgbClr val="FFFFFF"/>
    <a:srgbClr val="535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3457" autoAdjust="0"/>
  </p:normalViewPr>
  <p:slideViewPr>
    <p:cSldViewPr snapToGrid="0">
      <p:cViewPr varScale="1">
        <p:scale>
          <a:sx n="60" d="100"/>
          <a:sy n="60" d="100"/>
        </p:scale>
        <p:origin x="12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A6803-30FD-43C7-BAB2-F740B3171DF3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C325E-EED8-475C-8D18-2C3295BDC037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48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Ecological restoration </a:t>
            </a:r>
            <a:r>
              <a:rPr lang="en-GB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aims to recreate, initiate, or accelerate the recovery of an ecosystem that has been disturbed</a:t>
            </a:r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C325E-EED8-475C-8D18-2C3295BDC0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80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baseline="0" dirty="0" err="1">
                <a:solidFill>
                  <a:srgbClr val="EC821B"/>
                </a:solidFill>
                <a:latin typeface="LMSans10-Regular"/>
              </a:rPr>
              <a:t>asymmetria</a:t>
            </a:r>
            <a:r>
              <a:rPr lang="en-GB" sz="1200" b="0" i="0" u="none" strike="noStrike" baseline="0" dirty="0">
                <a:solidFill>
                  <a:srgbClr val="EC821B"/>
                </a:solidFill>
                <a:latin typeface="LMSans10-Regular"/>
              </a:rPr>
              <a:t>_: in </a:t>
            </a:r>
            <a:r>
              <a:rPr lang="en-GB" sz="1200" b="0" i="0" u="none" strike="noStrike" baseline="0" dirty="0" err="1">
                <a:solidFill>
                  <a:srgbClr val="EC821B"/>
                </a:solidFill>
                <a:latin typeface="LMSans10-Regular"/>
              </a:rPr>
              <a:t>equilibrio</a:t>
            </a:r>
            <a:r>
              <a:rPr lang="en-GB" sz="1200" b="0" i="0" u="none" strike="noStrike" baseline="0" dirty="0">
                <a:solidFill>
                  <a:srgbClr val="EC821B"/>
                </a:solidFill>
                <a:latin typeface="LMSans10-Regular"/>
              </a:rPr>
              <a:t> non tutti </a:t>
            </a:r>
            <a:r>
              <a:rPr lang="en-GB" sz="1200" b="0" i="0" u="none" strike="noStrike" baseline="0" dirty="0" err="1">
                <a:solidFill>
                  <a:srgbClr val="EC821B"/>
                </a:solidFill>
                <a:latin typeface="LMSans10-Regular"/>
              </a:rPr>
              <a:t>fanno</a:t>
            </a:r>
            <a:r>
              <a:rPr lang="en-GB" sz="1200" b="0" i="0" u="none" strike="noStrike" baseline="0" dirty="0">
                <a:solidFill>
                  <a:srgbClr val="EC821B"/>
                </a:solidFill>
                <a:latin typeface="LMSans10-Regular"/>
              </a:rPr>
              <a:t> la </a:t>
            </a:r>
            <a:r>
              <a:rPr lang="en-GB" sz="1200" b="0" i="0" u="none" strike="noStrike" baseline="0" dirty="0" err="1">
                <a:solidFill>
                  <a:srgbClr val="EC821B"/>
                </a:solidFill>
                <a:latin typeface="LMSans10-Regular"/>
              </a:rPr>
              <a:t>stessa</a:t>
            </a:r>
            <a:r>
              <a:rPr lang="en-GB" sz="1200" b="0" i="0" u="none" strike="noStrike" baseline="0" dirty="0">
                <a:solidFill>
                  <a:srgbClr val="EC821B"/>
                </a:solidFill>
                <a:latin typeface="LMSans10-Regular"/>
              </a:rPr>
              <a:t> azione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C325E-EED8-475C-8D18-2C3295BDC0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645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595A5-D80B-4C18-8903-ED72877607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78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Reciprocity</a:t>
            </a:r>
            <a:r>
              <a:rPr lang="it-IT" dirty="0"/>
              <a:t>, </a:t>
            </a:r>
            <a:r>
              <a:rPr lang="it-IT" dirty="0" err="1"/>
              <a:t>optimism</a:t>
            </a:r>
            <a:r>
              <a:rPr lang="it-IT" dirty="0"/>
              <a:t>.</a:t>
            </a:r>
          </a:p>
          <a:p>
            <a:r>
              <a:rPr lang="it-IT" dirty="0"/>
              <a:t>Se non ho partecipato allo sfruttamento della risorsa ristoro di più.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24CD9-6557-6F45-9F07-BD3B17CF035D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29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Più ho estratto meno ristoro (tipi prosociali, 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24CD9-6557-6F45-9F07-BD3B17CF035D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5076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Più ho estratto meno ristoro (tipi prosociali, 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24CD9-6557-6F45-9F07-BD3B17CF035D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337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4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0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5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22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96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1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45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06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27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93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784CE-900B-48CC-96FE-3860B6030CC4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ADA4C-0A7E-4921-9136-DFFEBC81614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67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658B4D-16B0-CD4C-FA16-4C8E66A58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31176"/>
            <a:ext cx="7772400" cy="2387600"/>
          </a:xfrm>
        </p:spPr>
        <p:txBody>
          <a:bodyPr>
            <a:normAutofit/>
          </a:bodyPr>
          <a:lstStyle/>
          <a:p>
            <a:br>
              <a:rPr lang="en-GB" sz="2400" dirty="0">
                <a:solidFill>
                  <a:srgbClr val="30B3AD"/>
                </a:solidFill>
                <a:latin typeface="SFSS1000"/>
              </a:rPr>
            </a:br>
            <a:br>
              <a:rPr lang="en-GB" sz="2400" dirty="0">
                <a:solidFill>
                  <a:srgbClr val="30B3AD"/>
                </a:solidFill>
                <a:latin typeface="SFSS1000"/>
              </a:rPr>
            </a:br>
            <a:r>
              <a:rPr lang="en-GB" sz="2400" dirty="0">
                <a:solidFill>
                  <a:srgbClr val="30B3AD"/>
                </a:solidFill>
                <a:latin typeface="SFSS1000"/>
              </a:rPr>
              <a:t>An experiment on ecological restoration</a:t>
            </a:r>
            <a:br>
              <a:rPr lang="en-GB" sz="2400" dirty="0">
                <a:solidFill>
                  <a:srgbClr val="30B3AD"/>
                </a:solidFill>
                <a:latin typeface="SFSS1000"/>
              </a:rPr>
            </a:br>
            <a:br>
              <a:rPr lang="en-GB" sz="2400" dirty="0">
                <a:solidFill>
                  <a:srgbClr val="30B3AD"/>
                </a:solidFill>
                <a:latin typeface="SFSS1000"/>
              </a:rPr>
            </a:br>
            <a:endParaRPr lang="en-GB" sz="1950" dirty="0">
              <a:solidFill>
                <a:srgbClr val="30B3AD"/>
              </a:solidFill>
              <a:latin typeface="SFSS100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3DCADA9-8877-2ADA-BA1E-A2F45A3892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dirty="0">
              <a:latin typeface="SFSS1000"/>
            </a:endParaRPr>
          </a:p>
          <a:p>
            <a:endParaRPr lang="it-IT" dirty="0">
              <a:latin typeface="SFSS100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4441DFB-C94C-FE03-3758-46F93E2C605E}"/>
              </a:ext>
            </a:extLst>
          </p:cNvPr>
          <p:cNvSpPr txBox="1"/>
          <p:nvPr/>
        </p:nvSpPr>
        <p:spPr>
          <a:xfrm>
            <a:off x="1647826" y="4565045"/>
            <a:ext cx="57721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350" dirty="0">
                <a:latin typeface="SFSS1000"/>
              </a:rPr>
              <a:t>Workshop</a:t>
            </a:r>
          </a:p>
          <a:p>
            <a:pPr algn="ctr"/>
            <a:r>
              <a:rPr lang="it-IT" dirty="0" err="1">
                <a:solidFill>
                  <a:srgbClr val="30B3AD"/>
                </a:solidFill>
                <a:latin typeface="SFSS1000"/>
              </a:rPr>
              <a:t>Behavioural</a:t>
            </a:r>
            <a:r>
              <a:rPr lang="it-IT" dirty="0">
                <a:solidFill>
                  <a:srgbClr val="30B3AD"/>
                </a:solidFill>
                <a:latin typeface="SFSS1000"/>
              </a:rPr>
              <a:t> </a:t>
            </a:r>
            <a:r>
              <a:rPr lang="it-IT" dirty="0" err="1">
                <a:solidFill>
                  <a:srgbClr val="30B3AD"/>
                </a:solidFill>
                <a:latin typeface="SFSS1000"/>
              </a:rPr>
              <a:t>Ecological</a:t>
            </a:r>
            <a:r>
              <a:rPr lang="it-IT" dirty="0">
                <a:solidFill>
                  <a:srgbClr val="30B3AD"/>
                </a:solidFill>
                <a:latin typeface="SFSS1000"/>
              </a:rPr>
              <a:t> </a:t>
            </a:r>
            <a:r>
              <a:rPr lang="it-IT" dirty="0" err="1">
                <a:solidFill>
                  <a:srgbClr val="30B3AD"/>
                </a:solidFill>
                <a:latin typeface="SFSS1000"/>
              </a:rPr>
              <a:t>Economics</a:t>
            </a:r>
            <a:endParaRPr lang="it-IT" dirty="0">
              <a:solidFill>
                <a:srgbClr val="30B3AD"/>
              </a:solidFill>
              <a:latin typeface="SFSS1000"/>
            </a:endParaRPr>
          </a:p>
          <a:p>
            <a:pPr algn="ctr"/>
            <a:r>
              <a:rPr lang="it-IT" sz="1350" dirty="0">
                <a:latin typeface="SFSS1000"/>
              </a:rPr>
              <a:t>University of Florence, </a:t>
            </a:r>
            <a:r>
              <a:rPr lang="en-GB" sz="1350" dirty="0">
                <a:latin typeface="SFSS1000"/>
              </a:rPr>
              <a:t>10-11 July 2023</a:t>
            </a:r>
            <a:r>
              <a:rPr lang="it-IT" sz="1350" dirty="0">
                <a:solidFill>
                  <a:srgbClr val="5353BF"/>
                </a:solidFill>
                <a:latin typeface="SFSS1000"/>
              </a:rPr>
              <a:t>  </a:t>
            </a:r>
            <a:endParaRPr lang="en-GB" sz="135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1124C2C-A689-3E95-B81F-34F740444A0F}"/>
              </a:ext>
            </a:extLst>
          </p:cNvPr>
          <p:cNvSpPr txBox="1"/>
          <p:nvPr/>
        </p:nvSpPr>
        <p:spPr>
          <a:xfrm>
            <a:off x="5392100" y="3300575"/>
            <a:ext cx="2076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SFSS1000"/>
              </a:rPr>
              <a:t>University of Pisa</a:t>
            </a:r>
            <a:endParaRPr lang="en-GB" sz="1100" dirty="0">
              <a:latin typeface="SFSS100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4FF4A79-F283-8C46-CB73-F9649B3507C6}"/>
              </a:ext>
            </a:extLst>
          </p:cNvPr>
          <p:cNvSpPr txBox="1"/>
          <p:nvPr/>
        </p:nvSpPr>
        <p:spPr>
          <a:xfrm>
            <a:off x="7057786" y="3293627"/>
            <a:ext cx="2076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SFSS1000"/>
              </a:rPr>
              <a:t>University of Cassino </a:t>
            </a:r>
          </a:p>
          <a:p>
            <a:pPr algn="ctr"/>
            <a:r>
              <a:rPr lang="en-GB" sz="1100" dirty="0">
                <a:latin typeface="SFSS1000"/>
              </a:rPr>
              <a:t>and Southern Lazio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E08DF0B-51EA-3DA9-89E6-823BBC1C2AEE}"/>
              </a:ext>
            </a:extLst>
          </p:cNvPr>
          <p:cNvSpPr txBox="1"/>
          <p:nvPr/>
        </p:nvSpPr>
        <p:spPr>
          <a:xfrm>
            <a:off x="5133975" y="29795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>
                <a:latin typeface="SFSS1000"/>
              </a:rPr>
              <a:t>Pietro Guarnieri</a:t>
            </a:r>
            <a:endParaRPr lang="en-GB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34D7C594-1885-2C11-E2B8-5A9560510223}"/>
              </a:ext>
            </a:extLst>
          </p:cNvPr>
          <p:cNvSpPr txBox="1"/>
          <p:nvPr/>
        </p:nvSpPr>
        <p:spPr>
          <a:xfrm>
            <a:off x="7217569" y="29706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FSS1000"/>
              </a:rPr>
              <a:t>Lorenzo Spadoni </a:t>
            </a:r>
            <a:endParaRPr lang="en-GB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4DD926E-9EEE-BF36-846E-911856812B23}"/>
              </a:ext>
            </a:extLst>
          </p:cNvPr>
          <p:cNvSpPr txBox="1"/>
          <p:nvPr/>
        </p:nvSpPr>
        <p:spPr>
          <a:xfrm>
            <a:off x="362306" y="298444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FSS1000"/>
              </a:rPr>
              <a:t>Eleonora </a:t>
            </a:r>
            <a:r>
              <a:rPr lang="it-IT" sz="1800" dirty="0" err="1">
                <a:latin typeface="SFSS1000"/>
              </a:rPr>
              <a:t>Ciscato</a:t>
            </a:r>
            <a:r>
              <a:rPr lang="it-IT" sz="1800" dirty="0">
                <a:latin typeface="SFSS1000"/>
              </a:rPr>
              <a:t> </a:t>
            </a:r>
            <a:endParaRPr lang="en-GB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31854BC-16E6-7334-8BE4-9C35E1B5A4AC}"/>
              </a:ext>
            </a:extLst>
          </p:cNvPr>
          <p:cNvSpPr txBox="1"/>
          <p:nvPr/>
        </p:nvSpPr>
        <p:spPr>
          <a:xfrm>
            <a:off x="2324218" y="297959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latin typeface="SFSS1000"/>
              </a:rPr>
              <a:t>Virginia Cecchini Manara</a:t>
            </a:r>
            <a:endParaRPr lang="en-GB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0316BE9-E7CE-4A7B-5A27-60DA574FBA7D}"/>
              </a:ext>
            </a:extLst>
          </p:cNvPr>
          <p:cNvSpPr txBox="1"/>
          <p:nvPr/>
        </p:nvSpPr>
        <p:spPr>
          <a:xfrm>
            <a:off x="2923818" y="3298642"/>
            <a:ext cx="2076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SFSS1000"/>
              </a:rPr>
              <a:t>University of Milan</a:t>
            </a:r>
            <a:endParaRPr lang="en-GB" sz="1100" dirty="0">
              <a:latin typeface="SFSS100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37CBA83-EBF0-8AD9-262B-B3EDB9DFBB30}"/>
              </a:ext>
            </a:extLst>
          </p:cNvPr>
          <p:cNvSpPr txBox="1"/>
          <p:nvPr/>
        </p:nvSpPr>
        <p:spPr>
          <a:xfrm>
            <a:off x="526017" y="3300628"/>
            <a:ext cx="2076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latin typeface="SFSS1000"/>
              </a:rPr>
              <a:t>University of Milan</a:t>
            </a:r>
            <a:endParaRPr lang="en-GB" sz="1100" dirty="0">
              <a:latin typeface="SFSS1000"/>
            </a:endParaRPr>
          </a:p>
        </p:txBody>
      </p:sp>
    </p:spTree>
    <p:extLst>
      <p:ext uri="{BB962C8B-B14F-4D97-AF65-F5344CB8AC3E}">
        <p14:creationId xmlns:p14="http://schemas.microsoft.com/office/powerpoint/2010/main" val="50825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90887ABB-CAC9-BED8-17F3-25E1B984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Thank </a:t>
            </a:r>
            <a:r>
              <a:rPr lang="it-IT" dirty="0" err="1"/>
              <a:t>you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A7EA61-2354-E019-B867-F71536CFB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5148261"/>
            <a:ext cx="7886700" cy="1500187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30B3AD"/>
                </a:solidFill>
              </a:rPr>
              <a:t>pietro.guarnieri@unipi.it</a:t>
            </a:r>
            <a:endParaRPr lang="en-GB" b="1" dirty="0">
              <a:solidFill>
                <a:srgbClr val="30B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2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658B4D-16B0-CD4C-FA16-4C8E66A58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08" y="436702"/>
            <a:ext cx="8458200" cy="990600"/>
          </a:xfrm>
        </p:spPr>
        <p:txBody>
          <a:bodyPr>
            <a:noAutofit/>
          </a:bodyPr>
          <a:lstStyle/>
          <a:p>
            <a:r>
              <a:rPr lang="it-IT" sz="4000" dirty="0">
                <a:solidFill>
                  <a:srgbClr val="30B3AD"/>
                </a:solidFill>
                <a:latin typeface="SFSS1000"/>
              </a:rPr>
              <a:t>After the </a:t>
            </a:r>
            <a:r>
              <a:rPr lang="it-IT" sz="4000" dirty="0" err="1">
                <a:solidFill>
                  <a:srgbClr val="30B3AD"/>
                </a:solidFill>
                <a:latin typeface="SFSS1000"/>
              </a:rPr>
              <a:t>tragedy</a:t>
            </a:r>
            <a:endParaRPr lang="en-GB" sz="4000" dirty="0">
              <a:solidFill>
                <a:srgbClr val="30B3AD"/>
              </a:solidFill>
              <a:latin typeface="SFSS100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3DCADA9-8877-2ADA-BA1E-A2F45A3892D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04825" y="3774936"/>
            <a:ext cx="6858000" cy="1655762"/>
          </a:xfrm>
        </p:spPr>
        <p:txBody>
          <a:bodyPr>
            <a:normAutofit/>
          </a:bodyPr>
          <a:lstStyle/>
          <a:p>
            <a:endParaRPr lang="it-IT" dirty="0">
              <a:latin typeface="SFSS1000"/>
            </a:endParaRPr>
          </a:p>
          <a:p>
            <a:endParaRPr lang="it-IT" dirty="0">
              <a:latin typeface="SFSS100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8AF323-1E7A-835D-AB9D-564EBE1B17C5}"/>
              </a:ext>
            </a:extLst>
          </p:cNvPr>
          <p:cNvSpPr txBox="1"/>
          <p:nvPr/>
        </p:nvSpPr>
        <p:spPr>
          <a:xfrm>
            <a:off x="319617" y="1073716"/>
            <a:ext cx="8824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5353BF"/>
              </a:buClr>
            </a:pPr>
            <a:endParaRPr lang="en-GB" dirty="0">
              <a:solidFill>
                <a:srgbClr val="23373B"/>
              </a:solidFill>
              <a:latin typeface="LMSans10-Regular"/>
            </a:endParaRPr>
          </a:p>
          <a:p>
            <a:pPr algn="l"/>
            <a:endParaRPr lang="en-GB" dirty="0">
              <a:latin typeface="SFSS1000"/>
            </a:endParaRPr>
          </a:p>
        </p:txBody>
      </p:sp>
      <p:pic>
        <p:nvPicPr>
          <p:cNvPr id="5" name="Google Shape;127;p4">
            <a:extLst>
              <a:ext uri="{FF2B5EF4-FFF2-40B4-BE49-F238E27FC236}">
                <a16:creationId xmlns:a16="http://schemas.microsoft.com/office/drawing/2014/main" id="{21CF3200-CBD4-BAEE-FCEA-E50CA1D86FD5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r="1706" b="11594"/>
          <a:stretch/>
        </p:blipFill>
        <p:spPr>
          <a:xfrm>
            <a:off x="346765" y="1610774"/>
            <a:ext cx="8292410" cy="3742833"/>
          </a:xfrm>
          <a:prstGeom prst="rect">
            <a:avLst/>
          </a:prstGeom>
          <a:noFill/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15DD73E-EC23-E32A-01A2-F57B976926B1}"/>
              </a:ext>
            </a:extLst>
          </p:cNvPr>
          <p:cNvSpPr txBox="1"/>
          <p:nvPr/>
        </p:nvSpPr>
        <p:spPr>
          <a:xfrm>
            <a:off x="442383" y="5758756"/>
            <a:ext cx="85788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1" dirty="0">
                <a:solidFill>
                  <a:srgbClr val="333333"/>
                </a:solidFill>
                <a:effectLst/>
                <a:latin typeface="SFSS1000"/>
              </a:rPr>
              <a:t>Ecological restoration aims to </a:t>
            </a:r>
            <a:r>
              <a:rPr lang="en-GB" b="1" i="1" dirty="0">
                <a:solidFill>
                  <a:srgbClr val="30B3AD"/>
                </a:solidFill>
                <a:effectLst/>
                <a:latin typeface="SFSS1000"/>
              </a:rPr>
              <a:t>re</a:t>
            </a:r>
            <a:r>
              <a:rPr lang="en-GB" b="0" i="1" dirty="0">
                <a:solidFill>
                  <a:srgbClr val="333333"/>
                </a:solidFill>
                <a:effectLst/>
                <a:latin typeface="SFSS1000"/>
              </a:rPr>
              <a:t>create, initiate, or accelerate the </a:t>
            </a:r>
            <a:r>
              <a:rPr lang="en-GB" b="1" i="1" dirty="0">
                <a:solidFill>
                  <a:srgbClr val="30B3AD"/>
                </a:solidFill>
                <a:effectLst/>
                <a:latin typeface="SFSS1000"/>
              </a:rPr>
              <a:t>re</a:t>
            </a:r>
            <a:r>
              <a:rPr lang="en-GB" b="0" i="1" dirty="0">
                <a:solidFill>
                  <a:srgbClr val="333333"/>
                </a:solidFill>
                <a:effectLst/>
                <a:latin typeface="SFSS1000"/>
              </a:rPr>
              <a:t>covery of an ecosystem </a:t>
            </a:r>
            <a:r>
              <a:rPr lang="en-GB" b="1" i="1" dirty="0">
                <a:solidFill>
                  <a:srgbClr val="30B3AD"/>
                </a:solidFill>
                <a:effectLst/>
                <a:latin typeface="SFSS1000"/>
              </a:rPr>
              <a:t>that has been disturbed</a:t>
            </a:r>
            <a:r>
              <a:rPr lang="en-GB" b="0" i="1" dirty="0">
                <a:solidFill>
                  <a:srgbClr val="333333"/>
                </a:solidFill>
                <a:effectLst/>
                <a:latin typeface="SFSS1000"/>
              </a:rPr>
              <a:t>. </a:t>
            </a:r>
          </a:p>
          <a:p>
            <a:endParaRPr lang="en-GB" sz="1200" dirty="0">
              <a:latin typeface="SFSS1000"/>
            </a:endParaRPr>
          </a:p>
        </p:txBody>
      </p:sp>
      <p:pic>
        <p:nvPicPr>
          <p:cNvPr id="9" name="Immagine 8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AB47E725-FC83-EBD9-A220-17EB340626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080" y="6174255"/>
            <a:ext cx="1143840" cy="49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2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658B4D-16B0-CD4C-FA16-4C8E66A58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990" y="618537"/>
            <a:ext cx="8458200" cy="990600"/>
          </a:xfrm>
        </p:spPr>
        <p:txBody>
          <a:bodyPr>
            <a:noAutofit/>
          </a:bodyPr>
          <a:lstStyle/>
          <a:p>
            <a:br>
              <a:rPr lang="en-GB" sz="4000" dirty="0">
                <a:solidFill>
                  <a:srgbClr val="30B3AD"/>
                </a:solidFill>
                <a:latin typeface="SFSS1000"/>
              </a:rPr>
            </a:br>
            <a:br>
              <a:rPr lang="en-GB" sz="4000" dirty="0">
                <a:solidFill>
                  <a:srgbClr val="30B3AD"/>
                </a:solidFill>
                <a:latin typeface="SFSS1000"/>
              </a:rPr>
            </a:br>
            <a:r>
              <a:rPr lang="en-GB" sz="4000" dirty="0">
                <a:solidFill>
                  <a:srgbClr val="30B3AD"/>
                </a:solidFill>
                <a:latin typeface="SFSS1000"/>
              </a:rPr>
              <a:t>The restoration game</a:t>
            </a:r>
            <a:br>
              <a:rPr lang="en-GB" sz="4000" dirty="0">
                <a:solidFill>
                  <a:srgbClr val="30B3AD"/>
                </a:solidFill>
                <a:latin typeface="SFSS1000"/>
              </a:rPr>
            </a:br>
            <a:br>
              <a:rPr lang="en-GB" sz="4000" dirty="0">
                <a:solidFill>
                  <a:srgbClr val="30B3AD"/>
                </a:solidFill>
                <a:latin typeface="SFSS1000"/>
              </a:rPr>
            </a:br>
            <a:br>
              <a:rPr lang="it-IT" sz="4000" dirty="0">
                <a:solidFill>
                  <a:srgbClr val="30B3AD"/>
                </a:solidFill>
                <a:latin typeface="SFSS1000"/>
              </a:rPr>
            </a:br>
            <a:endParaRPr lang="en-GB" sz="4000" dirty="0">
              <a:solidFill>
                <a:srgbClr val="30B3AD"/>
              </a:solidFill>
              <a:latin typeface="SFSS1000"/>
            </a:endParaRPr>
          </a:p>
        </p:txBody>
      </p: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A5D87F11-E506-D771-E034-342F32A6AA31}"/>
              </a:ext>
            </a:extLst>
          </p:cNvPr>
          <p:cNvGrpSpPr/>
          <p:nvPr/>
        </p:nvGrpSpPr>
        <p:grpSpPr>
          <a:xfrm>
            <a:off x="370061" y="1558927"/>
            <a:ext cx="8715799" cy="3490251"/>
            <a:chOff x="428201" y="1049305"/>
            <a:chExt cx="8715799" cy="34902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asellaDiTesto 10">
                  <a:extLst>
                    <a:ext uri="{FF2B5EF4-FFF2-40B4-BE49-F238E27FC236}">
                      <a16:creationId xmlns:a16="http://schemas.microsoft.com/office/drawing/2014/main" id="{44C0DEB5-B067-773C-C024-4A5A01905156}"/>
                    </a:ext>
                  </a:extLst>
                </p:cNvPr>
                <p:cNvSpPr txBox="1"/>
                <p:nvPr/>
              </p:nvSpPr>
              <p:spPr>
                <a:xfrm>
                  <a:off x="428201" y="1049305"/>
                  <a:ext cx="8715799" cy="34902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SFSS1000"/>
                    </a:rPr>
                    <a:t>Let </a:t>
                  </a:r>
                  <a:r>
                    <a:rPr lang="en-US" i="1" dirty="0">
                      <a:latin typeface="SFSS1000"/>
                    </a:rPr>
                    <a:t>n </a:t>
                  </a:r>
                  <a:r>
                    <a:rPr lang="en-US" dirty="0">
                      <a:latin typeface="SFSS1000"/>
                    </a:rPr>
                    <a:t>denote the group size, </a:t>
                  </a:r>
                  <a:r>
                    <a:rPr lang="en-US" i="1" dirty="0">
                      <a:latin typeface="SFSS1000"/>
                    </a:rPr>
                    <a:t>Y</a:t>
                  </a:r>
                  <a:r>
                    <a:rPr lang="en-US" dirty="0">
                      <a:latin typeface="SFSS1000"/>
                    </a:rPr>
                    <a:t> is </a:t>
                  </a:r>
                  <a:r>
                    <a:rPr lang="en-US" i="1" dirty="0">
                      <a:latin typeface="SFSS1000"/>
                    </a:rPr>
                    <a:t>i</a:t>
                  </a:r>
                  <a:r>
                    <a:rPr lang="en-US" dirty="0">
                      <a:latin typeface="SFSS1000"/>
                    </a:rPr>
                    <a:t>’s endowment and </a:t>
                  </a:r>
                  <a:r>
                    <a:rPr lang="en-US" i="1" dirty="0">
                      <a:latin typeface="SFSS1000"/>
                    </a:rPr>
                    <a:t>P</a:t>
                  </a:r>
                  <a:r>
                    <a:rPr lang="en-US" dirty="0">
                      <a:latin typeface="SFSS1000"/>
                    </a:rPr>
                    <a:t> the common pool resource.</a:t>
                  </a:r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9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 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𝑝𝑔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 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𝑒𝑔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limLoc m:val="subSup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=1 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nary>
                    </m:oMath>
                  </a14:m>
                  <a:r>
                    <a:rPr lang="en-US" dirty="0">
                      <a:latin typeface="SFSS1000"/>
                    </a:rPr>
                    <a:t> </a:t>
                  </a:r>
                  <a:br>
                    <a:rPr lang="en-US" dirty="0">
                      <a:latin typeface="SFSS1000"/>
                    </a:rPr>
                  </a:br>
                  <a:br>
                    <a:rPr lang="en-US" dirty="0">
                      <a:latin typeface="SFSS1000"/>
                    </a:rPr>
                  </a:br>
                  <a:r>
                    <a:rPr lang="en-US" dirty="0">
                      <a:latin typeface="SFSS1000"/>
                    </a:rPr>
                    <a:t>with 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∈(0,1)</m:t>
                      </m:r>
                    </m:oMath>
                  </a14:m>
                  <a:r>
                    <a:rPr lang="en-US" dirty="0">
                      <a:latin typeface="SFSS1000"/>
                    </a:rPr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𝑝𝑔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𝑒𝑔</m:t>
                          </m:r>
                        </m:sub>
                      </m:sSub>
                    </m:oMath>
                  </a14:m>
                  <a:r>
                    <a:rPr lang="en-US" dirty="0">
                      <a:latin typeface="SFSS1000"/>
                    </a:rPr>
                    <a:t>.</a:t>
                  </a:r>
                </a:p>
                <a:p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:endParaRPr lang="it-IT" b="1" dirty="0">
                    <a:solidFill>
                      <a:srgbClr val="5353BF"/>
                    </a:solidFill>
                    <a:latin typeface="SFSS1000"/>
                  </a:endParaRPr>
                </a:p>
                <a:p>
                  <a:endParaRPr lang="en-GB" b="1" dirty="0">
                    <a:solidFill>
                      <a:srgbClr val="5353BF"/>
                    </a:solidFill>
                    <a:latin typeface="SFSS1000"/>
                  </a:endParaRPr>
                </a:p>
              </p:txBody>
            </p:sp>
          </mc:Choice>
          <mc:Fallback xmlns="">
            <p:sp>
              <p:nvSpPr>
                <p:cNvPr id="11" name="CasellaDiTesto 10">
                  <a:extLst>
                    <a:ext uri="{FF2B5EF4-FFF2-40B4-BE49-F238E27FC236}">
                      <a16:creationId xmlns:a16="http://schemas.microsoft.com/office/drawing/2014/main" id="{44C0DEB5-B067-773C-C024-4A5A019051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201" y="1049305"/>
                  <a:ext cx="8715799" cy="3490251"/>
                </a:xfrm>
                <a:prstGeom prst="rect">
                  <a:avLst/>
                </a:prstGeom>
                <a:blipFill>
                  <a:blip r:embed="rId3"/>
                  <a:stretch>
                    <a:fillRect l="-630" t="-10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0BB9CFF3-CC2E-0018-B0C8-A62DEFC14D38}"/>
                </a:ext>
              </a:extLst>
            </p:cNvPr>
            <p:cNvSpPr txBox="1"/>
            <p:nvPr/>
          </p:nvSpPr>
          <p:spPr>
            <a:xfrm>
              <a:off x="1518327" y="1575984"/>
              <a:ext cx="1588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i="1" dirty="0">
                  <a:latin typeface="SFSS1000"/>
                </a:rPr>
                <a:t>first</a:t>
              </a:r>
              <a:r>
                <a:rPr lang="it-IT" dirty="0">
                  <a:latin typeface="SFSS1000"/>
                </a:rPr>
                <a:t> </a:t>
              </a:r>
              <a:r>
                <a:rPr lang="it-IT" i="1" dirty="0">
                  <a:latin typeface="SFSS1000"/>
                </a:rPr>
                <a:t>stage</a:t>
              </a:r>
              <a:r>
                <a:rPr lang="it-IT" dirty="0">
                  <a:latin typeface="SFSS1000"/>
                </a:rPr>
                <a:t> </a:t>
              </a:r>
              <a:endParaRPr lang="en-GB" dirty="0">
                <a:latin typeface="SFSS1000"/>
              </a:endParaRP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0462E1D4-037D-2C24-94C4-0FAC95EFEA28}"/>
                </a:ext>
              </a:extLst>
            </p:cNvPr>
            <p:cNvSpPr txBox="1"/>
            <p:nvPr/>
          </p:nvSpPr>
          <p:spPr>
            <a:xfrm>
              <a:off x="5731424" y="1563476"/>
              <a:ext cx="15883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i="1" dirty="0">
                  <a:latin typeface="SFSS1000"/>
                </a:rPr>
                <a:t>second stage</a:t>
              </a:r>
              <a:r>
                <a:rPr lang="it-IT" dirty="0">
                  <a:latin typeface="SFSS1000"/>
                </a:rPr>
                <a:t> </a:t>
              </a:r>
              <a:endParaRPr lang="en-GB" dirty="0">
                <a:latin typeface="SFSS1000"/>
              </a:endParaRP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7072F56E-707F-35EC-54E2-38B7DDC8E3EB}"/>
                </a:ext>
              </a:extLst>
            </p:cNvPr>
            <p:cNvSpPr txBox="1"/>
            <p:nvPr/>
          </p:nvSpPr>
          <p:spPr>
            <a:xfrm>
              <a:off x="1231392" y="2007461"/>
              <a:ext cx="2045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>
                  <a:solidFill>
                    <a:srgbClr val="30B3AD"/>
                  </a:solidFill>
                  <a:latin typeface="SFSS1000"/>
                </a:rPr>
                <a:t>extraction</a:t>
              </a:r>
              <a:r>
                <a:rPr lang="it-IT" dirty="0">
                  <a:solidFill>
                    <a:srgbClr val="30B3AD"/>
                  </a:solidFill>
                  <a:latin typeface="SFSS1000"/>
                </a:rPr>
                <a:t> game</a:t>
              </a:r>
              <a:endParaRPr lang="en-GB" dirty="0">
                <a:solidFill>
                  <a:srgbClr val="30B3AD"/>
                </a:solidFill>
                <a:latin typeface="SFSS100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E705C101-63F4-F2D0-1DE9-6A2B7CF59475}"/>
                </a:ext>
              </a:extLst>
            </p:cNvPr>
            <p:cNvSpPr txBox="1"/>
            <p:nvPr/>
          </p:nvSpPr>
          <p:spPr>
            <a:xfrm>
              <a:off x="5502612" y="2007461"/>
              <a:ext cx="20459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30B3AD"/>
                  </a:solidFill>
                  <a:latin typeface="SFSS1000"/>
                </a:rPr>
                <a:t>public good game</a:t>
              </a:r>
              <a:endParaRPr lang="en-GB" dirty="0">
                <a:solidFill>
                  <a:srgbClr val="30B3AD"/>
                </a:solidFill>
                <a:latin typeface="SFSS1000"/>
              </a:endParaRPr>
            </a:p>
          </p:txBody>
        </p: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ED67DDB5-60DA-E550-1033-296B61D665AF}"/>
                </a:ext>
              </a:extLst>
            </p:cNvPr>
            <p:cNvCxnSpPr/>
            <p:nvPr/>
          </p:nvCxnSpPr>
          <p:spPr>
            <a:xfrm>
              <a:off x="3522673" y="2201888"/>
              <a:ext cx="1439672" cy="0"/>
            </a:xfrm>
            <a:prstGeom prst="straightConnector1">
              <a:avLst/>
            </a:prstGeom>
            <a:ln w="19050">
              <a:solidFill>
                <a:srgbClr val="30B3AD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arentesi graffa aperta 22">
              <a:extLst>
                <a:ext uri="{FF2B5EF4-FFF2-40B4-BE49-F238E27FC236}">
                  <a16:creationId xmlns:a16="http://schemas.microsoft.com/office/drawing/2014/main" id="{3140FFF1-75FC-E497-0CDE-018D24E0AA9C}"/>
                </a:ext>
              </a:extLst>
            </p:cNvPr>
            <p:cNvSpPr/>
            <p:nvPr/>
          </p:nvSpPr>
          <p:spPr>
            <a:xfrm rot="5400000">
              <a:off x="2259355" y="1002907"/>
              <a:ext cx="106290" cy="2825496"/>
            </a:xfrm>
            <a:prstGeom prst="leftBrace">
              <a:avLst/>
            </a:prstGeom>
            <a:ln w="12700">
              <a:solidFill>
                <a:srgbClr val="30B3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Parentesi graffa aperta 23">
              <a:extLst>
                <a:ext uri="{FF2B5EF4-FFF2-40B4-BE49-F238E27FC236}">
                  <a16:creationId xmlns:a16="http://schemas.microsoft.com/office/drawing/2014/main" id="{D366BD90-3D49-91E5-D4FF-A633D81CAF94}"/>
                </a:ext>
              </a:extLst>
            </p:cNvPr>
            <p:cNvSpPr/>
            <p:nvPr/>
          </p:nvSpPr>
          <p:spPr>
            <a:xfrm rot="5400000">
              <a:off x="6304685" y="219345"/>
              <a:ext cx="136772" cy="4352544"/>
            </a:xfrm>
            <a:prstGeom prst="leftBrace">
              <a:avLst/>
            </a:prstGeom>
            <a:ln w="12700">
              <a:solidFill>
                <a:srgbClr val="30B3A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7220BD4A-F286-9A3E-EC25-F1DB7BFA20C2}"/>
                  </a:ext>
                </a:extLst>
              </p:cNvPr>
              <p:cNvSpPr txBox="1"/>
              <p:nvPr/>
            </p:nvSpPr>
            <p:spPr>
              <a:xfrm>
                <a:off x="320530" y="4447753"/>
                <a:ext cx="1826176" cy="2053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 err="1">
                    <a:solidFill>
                      <a:srgbClr val="30B3AD"/>
                    </a:solidFill>
                    <a:latin typeface="SFSS1000"/>
                  </a:rPr>
                  <a:t>Our</a:t>
                </a:r>
                <a:r>
                  <a:rPr lang="it-IT" b="1" dirty="0">
                    <a:solidFill>
                      <a:srgbClr val="30B3AD"/>
                    </a:solidFill>
                    <a:latin typeface="SFSS1000"/>
                  </a:rPr>
                  <a:t> setup: </a:t>
                </a:r>
                <a:endParaRPr lang="it-IT" dirty="0">
                  <a:solidFill>
                    <a:srgbClr val="30B3AD"/>
                  </a:solidFill>
                  <a:latin typeface="SFSS1000"/>
                </a:endParaRPr>
              </a:p>
              <a:p>
                <a:r>
                  <a:rPr lang="it-IT" dirty="0">
                    <a:latin typeface="SFSS1000"/>
                  </a:rPr>
                  <a:t>n = 3</a:t>
                </a:r>
                <a:r>
                  <a:rPr lang="it-IT" b="1" dirty="0">
                    <a:solidFill>
                      <a:srgbClr val="5353BF"/>
                    </a:solidFill>
                    <a:latin typeface="SFSS1000"/>
                  </a:rPr>
                  <a:t> </a:t>
                </a:r>
              </a:p>
              <a:p>
                <a:r>
                  <a:rPr lang="it-IT" i="1" dirty="0">
                    <a:latin typeface="SFSS1000"/>
                  </a:rPr>
                  <a:t>Y = </a:t>
                </a:r>
                <a:r>
                  <a:rPr lang="it-IT" dirty="0">
                    <a:latin typeface="SFSS1000"/>
                  </a:rPr>
                  <a:t>40 </a:t>
                </a:r>
                <a:r>
                  <a:rPr lang="it-IT" i="1" dirty="0">
                    <a:latin typeface="SFSS1000"/>
                  </a:rPr>
                  <a:t>points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i="1" dirty="0">
                  <a:latin typeface="SFSS100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it-IT" i="1" dirty="0">
                    <a:latin typeface="SFSS1000"/>
                  </a:rPr>
                  <a:t> = 0,6</a:t>
                </a:r>
              </a:p>
              <a:p>
                <a:endParaRPr lang="it-IT" i="1" dirty="0">
                  <a:latin typeface="SFSS100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asellaDiTesto 2">
                <a:extLst>
                  <a:ext uri="{FF2B5EF4-FFF2-40B4-BE49-F238E27FC236}">
                    <a16:creationId xmlns:a16="http://schemas.microsoft.com/office/drawing/2014/main" id="{7220BD4A-F286-9A3E-EC25-F1DB7BFA2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30" y="4447753"/>
                <a:ext cx="1826176" cy="2053896"/>
              </a:xfrm>
              <a:prstGeom prst="rect">
                <a:avLst/>
              </a:prstGeom>
              <a:blipFill>
                <a:blip r:embed="rId4"/>
                <a:stretch>
                  <a:fillRect l="-3010" t="-1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352E47FE-1A20-468A-8D10-8BC1CD62719C}"/>
                  </a:ext>
                </a:extLst>
              </p:cNvPr>
              <p:cNvSpPr txBox="1"/>
              <p:nvPr/>
            </p:nvSpPr>
            <p:spPr>
              <a:xfrm>
                <a:off x="7295676" y="4433532"/>
                <a:ext cx="1826176" cy="15224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b="1" dirty="0">
                    <a:solidFill>
                      <a:srgbClr val="30B3AD"/>
                    </a:solidFill>
                    <a:latin typeface="SFSS1000"/>
                  </a:rPr>
                  <a:t>Treatments</a:t>
                </a:r>
                <a:endParaRPr lang="it-IT" dirty="0">
                  <a:solidFill>
                    <a:srgbClr val="30B3AD"/>
                  </a:solidFill>
                  <a:latin typeface="SFSS100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𝑝𝑔</m:t>
                        </m:r>
                      </m:sub>
                    </m:sSub>
                  </m:oMath>
                </a14:m>
                <a:r>
                  <a:rPr lang="it-IT" i="1" dirty="0">
                    <a:latin typeface="SFSS1000"/>
                  </a:rPr>
                  <a:t> Low = 0,45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𝑝𝑔</m:t>
                        </m:r>
                      </m:sub>
                    </m:sSub>
                  </m:oMath>
                </a14:m>
                <a:r>
                  <a:rPr lang="it-IT" i="1" dirty="0">
                    <a:latin typeface="SFSS1000"/>
                  </a:rPr>
                  <a:t> High  0,6</a:t>
                </a:r>
              </a:p>
              <a:p>
                <a:endParaRPr lang="it-IT" i="1" dirty="0">
                  <a:latin typeface="SFSS1000"/>
                </a:endParaRP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2" name="CasellaDiTesto 11">
                <a:extLst>
                  <a:ext uri="{FF2B5EF4-FFF2-40B4-BE49-F238E27FC236}">
                    <a16:creationId xmlns:a16="http://schemas.microsoft.com/office/drawing/2014/main" id="{352E47FE-1A20-468A-8D10-8BC1CD627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5676" y="4433532"/>
                <a:ext cx="1826176" cy="1522468"/>
              </a:xfrm>
              <a:prstGeom prst="rect">
                <a:avLst/>
              </a:prstGeom>
              <a:blipFill>
                <a:blip r:embed="rId5"/>
                <a:stretch>
                  <a:fillRect l="-3010" t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5FF0ED4-EEB8-E8A0-3325-A18C89E697A4}"/>
              </a:ext>
            </a:extLst>
          </p:cNvPr>
          <p:cNvSpPr txBox="1"/>
          <p:nvPr/>
        </p:nvSpPr>
        <p:spPr>
          <a:xfrm>
            <a:off x="2146706" y="4433532"/>
            <a:ext cx="5040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30B3AD"/>
                </a:solidFill>
                <a:latin typeface="SFSS1000"/>
              </a:rPr>
              <a:t>Conditions</a:t>
            </a:r>
            <a:endParaRPr lang="it-IT" dirty="0">
              <a:solidFill>
                <a:srgbClr val="30B3AD"/>
              </a:solidFill>
              <a:latin typeface="SFSS1000"/>
            </a:endParaRPr>
          </a:p>
          <a:p>
            <a:endParaRPr lang="it-IT" i="1" dirty="0">
              <a:latin typeface="SFSS1000"/>
            </a:endParaRPr>
          </a:p>
          <a:p>
            <a:r>
              <a:rPr lang="it-IT" b="1" dirty="0">
                <a:latin typeface="SFSS1000"/>
              </a:rPr>
              <a:t>Baseline:</a:t>
            </a:r>
            <a:r>
              <a:rPr lang="it-IT" dirty="0">
                <a:latin typeface="SFSS1000"/>
              </a:rPr>
              <a:t> </a:t>
            </a:r>
            <a:r>
              <a:rPr lang="it-IT" dirty="0" err="1">
                <a:latin typeface="SFSS1000"/>
              </a:rPr>
              <a:t>extraction</a:t>
            </a:r>
            <a:r>
              <a:rPr lang="it-IT" dirty="0">
                <a:latin typeface="SFSS1000"/>
              </a:rPr>
              <a:t> game + public good game</a:t>
            </a:r>
          </a:p>
          <a:p>
            <a:endParaRPr lang="it-IT" dirty="0">
              <a:latin typeface="SFSS1000"/>
            </a:endParaRPr>
          </a:p>
          <a:p>
            <a:r>
              <a:rPr lang="it-IT" b="1" dirty="0" err="1">
                <a:latin typeface="SFSS1000"/>
              </a:rPr>
              <a:t>Only</a:t>
            </a:r>
            <a:r>
              <a:rPr lang="it-IT" b="1" dirty="0">
                <a:latin typeface="SFSS1000"/>
              </a:rPr>
              <a:t> </a:t>
            </a:r>
            <a:r>
              <a:rPr lang="it-IT" b="1" dirty="0" err="1">
                <a:latin typeface="SFSS1000"/>
              </a:rPr>
              <a:t>Restoration</a:t>
            </a:r>
            <a:r>
              <a:rPr lang="it-IT" b="1" dirty="0">
                <a:latin typeface="SFSS1000"/>
              </a:rPr>
              <a:t>: </a:t>
            </a:r>
            <a:r>
              <a:rPr lang="it-IT" dirty="0">
                <a:latin typeface="SFSS1000"/>
              </a:rPr>
              <a:t>public good game with </a:t>
            </a:r>
            <a:r>
              <a:rPr lang="it-IT" dirty="0" err="1">
                <a:latin typeface="SFSS1000"/>
              </a:rPr>
              <a:t>extraction</a:t>
            </a:r>
            <a:r>
              <a:rPr lang="it-IT" dirty="0">
                <a:latin typeface="SFSS1000"/>
              </a:rPr>
              <a:t> </a:t>
            </a:r>
            <a:r>
              <a:rPr lang="it-IT" dirty="0" err="1">
                <a:latin typeface="SFSS1000"/>
              </a:rPr>
              <a:t>decisions</a:t>
            </a:r>
            <a:r>
              <a:rPr lang="it-IT" dirty="0">
                <a:latin typeface="SFSS1000"/>
              </a:rPr>
              <a:t> from </a:t>
            </a:r>
            <a:r>
              <a:rPr lang="it-IT" dirty="0" err="1">
                <a:latin typeface="SFSS1000"/>
              </a:rPr>
              <a:t>another</a:t>
            </a:r>
            <a:r>
              <a:rPr lang="it-IT" dirty="0">
                <a:latin typeface="SFSS1000"/>
              </a:rPr>
              <a:t> group</a:t>
            </a:r>
          </a:p>
          <a:p>
            <a:endParaRPr lang="it-IT" i="1" dirty="0">
              <a:latin typeface="SFSS100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3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6750" y="103187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30B3AD"/>
                </a:solidFill>
                <a:latin typeface="SFSS1000"/>
              </a:rPr>
              <a:t>Predictions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924674" y="2400300"/>
            <a:ext cx="1839128" cy="30289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8640" lvl="1" indent="-342900">
              <a:buFont typeface="+mj-lt"/>
              <a:buAutoNum type="arabicPeriod"/>
            </a:pPr>
            <a:endParaRPr lang="en-US" sz="1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BB41B846-6AEB-3D6B-8A18-2156AE530EB0}"/>
                  </a:ext>
                </a:extLst>
              </p:cNvPr>
              <p:cNvSpPr txBox="1"/>
              <p:nvPr/>
            </p:nvSpPr>
            <p:spPr>
              <a:xfrm>
                <a:off x="666750" y="1630047"/>
                <a:ext cx="8229600" cy="5146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rgbClr val="30B3AD"/>
                    </a:solidFill>
                    <a:latin typeface="SFSS1000"/>
                  </a:rPr>
                  <a:t>Theoretical </a:t>
                </a:r>
                <a:r>
                  <a:rPr lang="en-GB" b="1" dirty="0" err="1">
                    <a:solidFill>
                      <a:srgbClr val="30B3AD"/>
                    </a:solidFill>
                    <a:latin typeface="SFSS1000"/>
                  </a:rPr>
                  <a:t>hypothses</a:t>
                </a:r>
                <a:r>
                  <a:rPr lang="en-GB" b="1" dirty="0">
                    <a:solidFill>
                      <a:srgbClr val="30B3AD"/>
                    </a:solidFill>
                    <a:latin typeface="SFSS1000"/>
                  </a:rPr>
                  <a:t>:</a:t>
                </a:r>
              </a:p>
              <a:p>
                <a:pPr marL="285750" indent="-285750"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SFSS1000"/>
                  </a:rPr>
                  <a:t>By backward induction:</a:t>
                </a:r>
              </a:p>
              <a:p>
                <a:pPr marL="742950" lvl="1" indent="-285750"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SFSS1000"/>
                  </a:rPr>
                  <a:t>2</a:t>
                </a:r>
                <a:r>
                  <a:rPr lang="en-GB" i="1" dirty="0">
                    <a:latin typeface="SFSS1000"/>
                  </a:rPr>
                  <a:t>nd </a:t>
                </a:r>
                <a:r>
                  <a:rPr lang="en-GB" dirty="0">
                    <a:latin typeface="SFSS1000"/>
                  </a:rPr>
                  <a:t>stage: Optimal contribution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SFSS100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𝑝𝑔</m:t>
                        </m:r>
                      </m:sub>
                    </m:sSub>
                  </m:oMath>
                </a14:m>
                <a:r>
                  <a:rPr lang="en-GB" dirty="0">
                    <a:latin typeface="SFSS1000"/>
                  </a:rPr>
                  <a:t>&lt; 1</a:t>
                </a:r>
              </a:p>
              <a:p>
                <a:pPr marL="742950" lvl="1" indent="-285750"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SFSS1000"/>
                  </a:rPr>
                  <a:t>1</a:t>
                </a:r>
                <a:r>
                  <a:rPr lang="en-GB" i="1" dirty="0">
                    <a:latin typeface="SFSS1000"/>
                  </a:rPr>
                  <a:t>st </a:t>
                </a:r>
                <a:r>
                  <a:rPr lang="en-GB" dirty="0">
                    <a:latin typeface="SFSS1000"/>
                  </a:rPr>
                  <a:t>stage: Optimal extraction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dirty="0">
                    <a:latin typeface="SFSS1000"/>
                  </a:rPr>
                  <a:t>=max if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𝑒𝑔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dirty="0">
                  <a:latin typeface="SFSS1000"/>
                </a:endParaRPr>
              </a:p>
              <a:p>
                <a:pPr marL="742950" lvl="1" indent="-285750"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endParaRPr lang="en-GB" dirty="0">
                  <a:latin typeface="SFSS1000"/>
                </a:endParaRPr>
              </a:p>
              <a:p>
                <a:pPr marL="285750" indent="-285750"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SFSS1000"/>
                  </a:rPr>
                  <a:t>No difference between  Baseline and Only Restoration</a:t>
                </a:r>
              </a:p>
              <a:p>
                <a:pPr marL="285750" indent="-285750"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dirty="0">
                    <a:latin typeface="SFSS1000"/>
                  </a:rPr>
                  <a:t>No difference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𝑝𝑔</m:t>
                        </m:r>
                      </m:sub>
                    </m:sSub>
                  </m:oMath>
                </a14:m>
                <a:r>
                  <a:rPr lang="en-GB" i="1" dirty="0">
                    <a:latin typeface="SFSS1000"/>
                  </a:rPr>
                  <a:t> Low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𝑝𝑔</m:t>
                        </m:r>
                      </m:sub>
                    </m:sSub>
                  </m:oMath>
                </a14:m>
                <a:r>
                  <a:rPr lang="en-GB" i="1" dirty="0">
                    <a:latin typeface="SFSS1000"/>
                  </a:rPr>
                  <a:t> High</a:t>
                </a:r>
                <a:r>
                  <a:rPr lang="en-GB" dirty="0">
                    <a:latin typeface="SFSS1000"/>
                  </a:rPr>
                  <a:t> </a:t>
                </a:r>
              </a:p>
              <a:p>
                <a:pPr>
                  <a:buClr>
                    <a:srgbClr val="5353BF"/>
                  </a:buClr>
                </a:pPr>
                <a:endParaRPr lang="en-GB" dirty="0">
                  <a:latin typeface="SFSS1000"/>
                </a:endParaRPr>
              </a:p>
              <a:p>
                <a:pPr>
                  <a:buClr>
                    <a:srgbClr val="5353BF"/>
                  </a:buClr>
                </a:pPr>
                <a:endParaRPr lang="en-GB" dirty="0">
                  <a:latin typeface="SFSS1000"/>
                </a:endParaRPr>
              </a:p>
              <a:p>
                <a:pPr>
                  <a:buClr>
                    <a:srgbClr val="5353BF"/>
                  </a:buClr>
                </a:pPr>
                <a:r>
                  <a:rPr lang="en-GB" b="1" dirty="0" err="1">
                    <a:solidFill>
                      <a:srgbClr val="30B3AD"/>
                    </a:solidFill>
                    <a:latin typeface="SFSS1000"/>
                  </a:rPr>
                  <a:t>Behavioral</a:t>
                </a:r>
                <a:r>
                  <a:rPr lang="en-GB" b="1" dirty="0">
                    <a:solidFill>
                      <a:srgbClr val="30B3AD"/>
                    </a:solidFill>
                    <a:latin typeface="SFSS1000"/>
                  </a:rPr>
                  <a:t> hypotheses</a:t>
                </a:r>
                <a:r>
                  <a:rPr lang="en-GB" dirty="0">
                    <a:solidFill>
                      <a:srgbClr val="30B3AD"/>
                    </a:solidFill>
                    <a:latin typeface="SFSS1000"/>
                  </a:rPr>
                  <a:t> 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b="1" dirty="0">
                    <a:latin typeface="SFSS1000"/>
                  </a:rPr>
                  <a:t>Context dependency: </a:t>
                </a:r>
                <a:r>
                  <a:rPr lang="en-GB" dirty="0">
                    <a:latin typeface="SFSS1000"/>
                  </a:rPr>
                  <a:t>the history of the resource matters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b="1" dirty="0">
                    <a:latin typeface="SFSS1000"/>
                  </a:rPr>
                  <a:t>Path-dependency: </a:t>
                </a:r>
                <a:r>
                  <a:rPr lang="en-GB" dirty="0">
                    <a:latin typeface="SFSS1000"/>
                  </a:rPr>
                  <a:t>extraction in the first stage affects restoration decisions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b="1" dirty="0">
                    <a:latin typeface="SFSS1000"/>
                  </a:rPr>
                  <a:t>Reciprocity/conditional cooperation:</a:t>
                </a:r>
                <a:r>
                  <a:rPr lang="en-GB" dirty="0">
                    <a:latin typeface="SFSS1000"/>
                  </a:rPr>
                  <a:t> others’ behaviour matters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r>
                  <a:rPr lang="en-GB" b="1" dirty="0">
                    <a:latin typeface="SFSS1000"/>
                  </a:rPr>
                  <a:t>Levelling up: </a:t>
                </a:r>
                <a:r>
                  <a:rPr lang="en-GB" dirty="0">
                    <a:latin typeface="SFSS1000"/>
                  </a:rPr>
                  <a:t>increasing the efficiency of restoration increases contribution</a:t>
                </a:r>
                <a:r>
                  <a:rPr lang="en-GB" b="1" dirty="0">
                    <a:latin typeface="SFSS1000"/>
                  </a:rPr>
                  <a:t> </a:t>
                </a:r>
              </a:p>
              <a:p>
                <a:pPr marL="285750" indent="-285750">
                  <a:buClr>
                    <a:srgbClr val="30B3AD"/>
                  </a:buClr>
                  <a:buFont typeface="Wingdings" panose="05000000000000000000" pitchFamily="2" charset="2"/>
                  <a:buChar char="§"/>
                </a:pPr>
                <a:endParaRPr lang="en-US" dirty="0">
                  <a:latin typeface="SFSS1000"/>
                </a:endParaRPr>
              </a:p>
              <a:p>
                <a:pPr lvl="1"/>
                <a:endParaRPr lang="en-US" dirty="0">
                  <a:latin typeface="SFSS1000"/>
                </a:endParaRPr>
              </a:p>
            </p:txBody>
          </p:sp>
        </mc:Choice>
        <mc:Fallback xmlns=""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BB41B846-6AEB-3D6B-8A18-2156AE530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" y="1630047"/>
                <a:ext cx="8229600" cy="5146024"/>
              </a:xfrm>
              <a:prstGeom prst="rect">
                <a:avLst/>
              </a:prstGeom>
              <a:blipFill>
                <a:blip r:embed="rId3"/>
                <a:stretch>
                  <a:fillRect l="-593" t="-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9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63BD910-3B1B-BE43-BAF7-79B00294E765}"/>
              </a:ext>
            </a:extLst>
          </p:cNvPr>
          <p:cNvSpPr txBox="1">
            <a:spLocks/>
          </p:cNvSpPr>
          <p:nvPr/>
        </p:nvSpPr>
        <p:spPr>
          <a:xfrm>
            <a:off x="540000" y="1262250"/>
            <a:ext cx="4541155" cy="67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750"/>
              </a:lnSpc>
              <a:spcBef>
                <a:spcPts val="0"/>
              </a:spcBef>
              <a:buNone/>
            </a:pPr>
            <a:r>
              <a:rPr lang="it-IT" sz="3750" dirty="0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D2E387F-1D18-11E0-B9D1-F42F8748A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20" y="407444"/>
            <a:ext cx="5171995" cy="3300877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1EBD5591-7E7C-9385-454F-93A80C9C82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526"/>
          <a:stretch/>
        </p:blipFill>
        <p:spPr>
          <a:xfrm>
            <a:off x="4343104" y="4286002"/>
            <a:ext cx="4131425" cy="249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9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63BD910-3B1B-BE43-BAF7-79B00294E765}"/>
              </a:ext>
            </a:extLst>
          </p:cNvPr>
          <p:cNvSpPr txBox="1">
            <a:spLocks/>
          </p:cNvSpPr>
          <p:nvPr/>
        </p:nvSpPr>
        <p:spPr>
          <a:xfrm>
            <a:off x="465571" y="739108"/>
            <a:ext cx="4541155" cy="67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750"/>
              </a:lnSpc>
              <a:spcBef>
                <a:spcPts val="0"/>
              </a:spcBef>
              <a:buNone/>
            </a:pPr>
            <a:r>
              <a:rPr lang="it-IT" sz="4000" dirty="0" err="1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it-IT" sz="4000" dirty="0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</a:t>
            </a:r>
          </a:p>
        </p:txBody>
      </p:sp>
      <p:pic>
        <p:nvPicPr>
          <p:cNvPr id="7" name="Immagine 6" descr="Immagine che contiene testo, diagramma, schermata, Rettangolo&#10;&#10;Descrizione generata automaticamente">
            <a:extLst>
              <a:ext uri="{FF2B5EF4-FFF2-40B4-BE49-F238E27FC236}">
                <a16:creationId xmlns:a16="http://schemas.microsoft.com/office/drawing/2014/main" id="{08C8D631-568B-B38E-8578-8FDEF1244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7662"/>
            <a:ext cx="4541155" cy="330623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8096F9-941F-4CFF-BB97-170FD8E8D461}"/>
              </a:ext>
            </a:extLst>
          </p:cNvPr>
          <p:cNvSpPr txBox="1"/>
          <p:nvPr/>
        </p:nvSpPr>
        <p:spPr>
          <a:xfrm>
            <a:off x="4423143" y="2274838"/>
            <a:ext cx="49654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does the </a:t>
            </a:r>
            <a:r>
              <a:rPr lang="en-GB" b="1" dirty="0">
                <a:solidFill>
                  <a:srgbClr val="30B3AD"/>
                </a:solidFill>
              </a:rPr>
              <a:t>forest condition </a:t>
            </a:r>
            <a:r>
              <a:rPr lang="en-GB" dirty="0"/>
              <a:t>affect decisions?</a:t>
            </a:r>
          </a:p>
          <a:p>
            <a:endParaRPr lang="en-GB" dirty="0"/>
          </a:p>
          <a:p>
            <a:r>
              <a:rPr lang="en-GB" dirty="0"/>
              <a:t>How does </a:t>
            </a:r>
            <a:r>
              <a:rPr lang="en-GB" b="1" dirty="0">
                <a:solidFill>
                  <a:srgbClr val="30B3AD"/>
                </a:solidFill>
              </a:rPr>
              <a:t>others’ behaviour</a:t>
            </a:r>
            <a:r>
              <a:rPr lang="en-GB" dirty="0"/>
              <a:t> affect decisions? </a:t>
            </a:r>
          </a:p>
          <a:p>
            <a:endParaRPr lang="en-GB" dirty="0"/>
          </a:p>
          <a:p>
            <a:r>
              <a:rPr lang="en-GB" dirty="0"/>
              <a:t>How does </a:t>
            </a:r>
            <a:r>
              <a:rPr lang="en-GB" b="1" dirty="0">
                <a:solidFill>
                  <a:srgbClr val="30B3AD"/>
                </a:solidFill>
              </a:rPr>
              <a:t>personal extraction </a:t>
            </a:r>
            <a:r>
              <a:rPr lang="en-GB" dirty="0"/>
              <a:t>decision affect restoration decision?</a:t>
            </a:r>
          </a:p>
          <a:p>
            <a:endParaRPr lang="en-GB" dirty="0"/>
          </a:p>
          <a:p>
            <a:r>
              <a:rPr lang="en-GB" dirty="0"/>
              <a:t>How does </a:t>
            </a:r>
            <a:r>
              <a:rPr lang="en-GB" b="1" dirty="0">
                <a:solidFill>
                  <a:srgbClr val="30B3AD"/>
                </a:solidFill>
              </a:rPr>
              <a:t>restoration efficiency</a:t>
            </a:r>
            <a:r>
              <a:rPr lang="en-GB" dirty="0"/>
              <a:t> affect decision?</a:t>
            </a:r>
          </a:p>
        </p:txBody>
      </p:sp>
    </p:spTree>
    <p:extLst>
      <p:ext uri="{BB962C8B-B14F-4D97-AF65-F5344CB8AC3E}">
        <p14:creationId xmlns:p14="http://schemas.microsoft.com/office/powerpoint/2010/main" val="295354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63BD910-3B1B-BE43-BAF7-79B00294E765}"/>
              </a:ext>
            </a:extLst>
          </p:cNvPr>
          <p:cNvSpPr txBox="1">
            <a:spLocks/>
          </p:cNvSpPr>
          <p:nvPr/>
        </p:nvSpPr>
        <p:spPr>
          <a:xfrm>
            <a:off x="544561" y="723015"/>
            <a:ext cx="4541155" cy="67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750"/>
              </a:lnSpc>
              <a:spcBef>
                <a:spcPts val="0"/>
              </a:spcBef>
              <a:buNone/>
            </a:pPr>
            <a:r>
              <a:rPr lang="it-IT" sz="4000" dirty="0" err="1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it-IT" sz="4000" dirty="0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</p:txBody>
      </p:sp>
      <p:pic>
        <p:nvPicPr>
          <p:cNvPr id="2" name="Immagine 1" descr="Immagine che contiene testo, schermata, diagramma, Carattere&#10;&#10;Descrizione generata automaticamente">
            <a:extLst>
              <a:ext uri="{FF2B5EF4-FFF2-40B4-BE49-F238E27FC236}">
                <a16:creationId xmlns:a16="http://schemas.microsoft.com/office/drawing/2014/main" id="{7F48BB96-2D4C-DA73-711B-3BE8FB750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76657"/>
            <a:ext cx="4242825" cy="3085691"/>
          </a:xfrm>
          <a:prstGeom prst="rect">
            <a:avLst/>
          </a:prstGeom>
        </p:spPr>
      </p:pic>
      <p:pic>
        <p:nvPicPr>
          <p:cNvPr id="4" name="Immagine 3" descr="Immagine che contiene testo, schermata, numero, Carattere&#10;&#10;Descrizione generata automaticamente">
            <a:extLst>
              <a:ext uri="{FF2B5EF4-FFF2-40B4-BE49-F238E27FC236}">
                <a16:creationId xmlns:a16="http://schemas.microsoft.com/office/drawing/2014/main" id="{9F57AAA6-1935-5149-70C0-E3C514586B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610" y="1878626"/>
            <a:ext cx="4946856" cy="425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5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63BD910-3B1B-BE43-BAF7-79B00294E765}"/>
              </a:ext>
            </a:extLst>
          </p:cNvPr>
          <p:cNvSpPr txBox="1">
            <a:spLocks/>
          </p:cNvSpPr>
          <p:nvPr/>
        </p:nvSpPr>
        <p:spPr>
          <a:xfrm>
            <a:off x="593788" y="975379"/>
            <a:ext cx="4541155" cy="67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750"/>
              </a:lnSpc>
              <a:spcBef>
                <a:spcPts val="0"/>
              </a:spcBef>
              <a:buNone/>
            </a:pPr>
            <a:r>
              <a:rPr lang="it-IT" sz="4000" dirty="0" err="1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it-IT" sz="4000" dirty="0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</a:p>
        </p:txBody>
      </p:sp>
      <p:pic>
        <p:nvPicPr>
          <p:cNvPr id="2" name="Immagine 1" descr="Immagine che contiene testo, schermata, diagramma, Carattere&#10;&#10;Descrizione generata automaticamente">
            <a:extLst>
              <a:ext uri="{FF2B5EF4-FFF2-40B4-BE49-F238E27FC236}">
                <a16:creationId xmlns:a16="http://schemas.microsoft.com/office/drawing/2014/main" id="{1184A18E-18DB-EC77-57AC-B477771C3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72" y="2355280"/>
            <a:ext cx="4136072" cy="3008052"/>
          </a:xfrm>
          <a:prstGeom prst="rect">
            <a:avLst/>
          </a:prstGeom>
        </p:spPr>
      </p:pic>
      <p:pic>
        <p:nvPicPr>
          <p:cNvPr id="5" name="Immagine 4" descr="Immagine che contiene testo, schermata, Carattere, menu&#10;&#10;Descrizione generata automaticamente">
            <a:extLst>
              <a:ext uri="{FF2B5EF4-FFF2-40B4-BE49-F238E27FC236}">
                <a16:creationId xmlns:a16="http://schemas.microsoft.com/office/drawing/2014/main" id="{2FA5BDFB-68F5-680D-5704-2F7A25F315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658" y="611957"/>
            <a:ext cx="3642168" cy="584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66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B63BD910-3B1B-BE43-BAF7-79B00294E765}"/>
              </a:ext>
            </a:extLst>
          </p:cNvPr>
          <p:cNvSpPr txBox="1">
            <a:spLocks/>
          </p:cNvSpPr>
          <p:nvPr/>
        </p:nvSpPr>
        <p:spPr>
          <a:xfrm>
            <a:off x="540000" y="1262250"/>
            <a:ext cx="4541155" cy="67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750"/>
              </a:lnSpc>
              <a:spcBef>
                <a:spcPts val="0"/>
              </a:spcBef>
              <a:buNone/>
            </a:pPr>
            <a:endParaRPr lang="it-IT" sz="3750" dirty="0">
              <a:solidFill>
                <a:srgbClr val="00A1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208F764-C674-0252-37C5-38517FCFD3AF}"/>
              </a:ext>
            </a:extLst>
          </p:cNvPr>
          <p:cNvSpPr txBox="1"/>
          <p:nvPr/>
        </p:nvSpPr>
        <p:spPr>
          <a:xfrm>
            <a:off x="659218" y="2258351"/>
            <a:ext cx="8484782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>
                <a:latin typeface="SFSS1000"/>
                <a:cs typeface="Arial" panose="020B0604020202020204" pitchFamily="34" charset="0"/>
              </a:rPr>
              <a:t>The generation who does not take part in the exploitation is more </a:t>
            </a:r>
            <a:r>
              <a:rPr lang="en-GB" sz="2000" b="1" dirty="0">
                <a:solidFill>
                  <a:srgbClr val="30B3AD"/>
                </a:solidFill>
                <a:latin typeface="SFSS1000"/>
                <a:cs typeface="Arial" panose="020B0604020202020204" pitchFamily="34" charset="0"/>
              </a:rPr>
              <a:t>responsible towards restoration (no lock-in)</a:t>
            </a:r>
            <a:endParaRPr lang="en-GB" sz="2000" dirty="0">
              <a:latin typeface="SFSS1000"/>
              <a:cs typeface="Arial" panose="020B0604020202020204" pitchFamily="34" charset="0"/>
            </a:endParaRPr>
          </a:p>
          <a:p>
            <a:endParaRPr lang="en-GB" sz="2000" dirty="0">
              <a:latin typeface="SFSS100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>
                <a:latin typeface="SFSS1000"/>
                <a:cs typeface="Arial" panose="020B0604020202020204" pitchFamily="34" charset="0"/>
              </a:rPr>
              <a:t>The history of the resource matter and condition decision-making via </a:t>
            </a:r>
            <a:r>
              <a:rPr lang="en-GB" sz="2000" b="1" dirty="0">
                <a:solidFill>
                  <a:srgbClr val="30B3AD"/>
                </a:solidFill>
                <a:latin typeface="SFSS1000"/>
                <a:cs typeface="Arial" panose="020B0604020202020204" pitchFamily="34" charset="0"/>
              </a:rPr>
              <a:t>reciprocity/conformism</a:t>
            </a:r>
            <a:r>
              <a:rPr lang="en-GB" sz="2000" dirty="0">
                <a:latin typeface="SFSS1000"/>
                <a:cs typeface="Arial" panose="020B0604020202020204" pitchFamily="34" charset="0"/>
              </a:rPr>
              <a:t> (in baseline) via </a:t>
            </a:r>
            <a:r>
              <a:rPr lang="en-GB" sz="2000" b="1" dirty="0">
                <a:solidFill>
                  <a:srgbClr val="30B3AD"/>
                </a:solidFill>
                <a:latin typeface="SFSS1000"/>
                <a:cs typeface="Arial" panose="020B0604020202020204" pitchFamily="34" charset="0"/>
              </a:rPr>
              <a:t>responsibility</a:t>
            </a:r>
            <a:r>
              <a:rPr lang="en-GB" sz="2000" dirty="0">
                <a:latin typeface="SFSS1000"/>
                <a:cs typeface="Arial" panose="020B0604020202020204" pitchFamily="34" charset="0"/>
              </a:rPr>
              <a:t> (in only restoration)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000" dirty="0">
              <a:latin typeface="SFSS100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>
                <a:latin typeface="SFSS1000"/>
                <a:cs typeface="Arial" panose="020B0604020202020204" pitchFamily="34" charset="0"/>
              </a:rPr>
              <a:t>Restoration </a:t>
            </a:r>
            <a:r>
              <a:rPr lang="en-GB" sz="2000" b="1" dirty="0">
                <a:solidFill>
                  <a:srgbClr val="30B3AD"/>
                </a:solidFill>
                <a:latin typeface="SFSS1000"/>
                <a:cs typeface="Arial" panose="020B0604020202020204" pitchFamily="34" charset="0"/>
              </a:rPr>
              <a:t>efficiency has a negligible role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2000" dirty="0">
              <a:latin typeface="SFSS100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30B3AD"/>
                </a:solidFill>
                <a:latin typeface="SFSS1000"/>
                <a:cs typeface="Arial" panose="020B0604020202020204" pitchFamily="34" charset="0"/>
              </a:rPr>
              <a:t>Pro-social attitudes</a:t>
            </a:r>
            <a:r>
              <a:rPr lang="en-GB" sz="2000" dirty="0">
                <a:latin typeface="SFSS1000"/>
                <a:cs typeface="Arial" panose="020B0604020202020204" pitchFamily="34" charset="0"/>
              </a:rPr>
              <a:t> matter and obstacle </a:t>
            </a:r>
            <a:r>
              <a:rPr lang="en-GB" sz="2000">
                <a:latin typeface="SFSS1000"/>
                <a:cs typeface="Arial" panose="020B0604020202020204" pitchFamily="34" charset="0"/>
              </a:rPr>
              <a:t>behavioural change</a:t>
            </a:r>
            <a:endParaRPr lang="en-GB" sz="2000" dirty="0">
              <a:latin typeface="SFSS100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it-IT" sz="1350" dirty="0"/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BAFD6010-7E72-7BE9-90D8-D162192AF438}"/>
              </a:ext>
            </a:extLst>
          </p:cNvPr>
          <p:cNvSpPr txBox="1">
            <a:spLocks/>
          </p:cNvSpPr>
          <p:nvPr/>
        </p:nvSpPr>
        <p:spPr>
          <a:xfrm>
            <a:off x="782048" y="742297"/>
            <a:ext cx="4541155" cy="67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750"/>
              </a:lnSpc>
              <a:spcBef>
                <a:spcPts val="0"/>
              </a:spcBef>
              <a:buNone/>
            </a:pPr>
            <a:r>
              <a:rPr lang="it-IT" sz="4000" dirty="0">
                <a:solidFill>
                  <a:srgbClr val="00A1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</a:t>
            </a:r>
          </a:p>
        </p:txBody>
      </p:sp>
    </p:spTree>
    <p:extLst>
      <p:ext uri="{BB962C8B-B14F-4D97-AF65-F5344CB8AC3E}">
        <p14:creationId xmlns:p14="http://schemas.microsoft.com/office/powerpoint/2010/main" val="175458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7226</TotalTime>
  <Words>451</Words>
  <Application>Microsoft Office PowerPoint</Application>
  <PresentationFormat>Presentazione su schermo (4:3)</PresentationFormat>
  <Paragraphs>88</Paragraphs>
  <Slides>10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Cambria Math</vt:lpstr>
      <vt:lpstr>LMSans10-Regular</vt:lpstr>
      <vt:lpstr>SFSS1000</vt:lpstr>
      <vt:lpstr>Wingdings</vt:lpstr>
      <vt:lpstr>Tema di Office</vt:lpstr>
      <vt:lpstr>  An experiment on ecological restoration  </vt:lpstr>
      <vt:lpstr>After the tragedy</vt:lpstr>
      <vt:lpstr>  The restoration game   </vt:lpstr>
      <vt:lpstr>Predictions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 Who’s the deceiver?  Identifying deceptive intentions in communication  Juan Francisco Blazquiz-Pulido   Luca Polonio    Ennio Bilancini</dc:title>
  <dc:creator>PIETRO GUARNIERI</dc:creator>
  <cp:lastModifiedBy>Pietro Guarnieri</cp:lastModifiedBy>
  <cp:revision>274</cp:revision>
  <dcterms:created xsi:type="dcterms:W3CDTF">2022-09-23T08:42:23Z</dcterms:created>
  <dcterms:modified xsi:type="dcterms:W3CDTF">2023-07-10T10:27:10Z</dcterms:modified>
</cp:coreProperties>
</file>