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7" r:id="rId2"/>
    <p:sldId id="351" r:id="rId3"/>
    <p:sldId id="264" r:id="rId4"/>
    <p:sldId id="293" r:id="rId5"/>
    <p:sldId id="258" r:id="rId6"/>
    <p:sldId id="294" r:id="rId7"/>
    <p:sldId id="349" r:id="rId8"/>
    <p:sldId id="350" r:id="rId9"/>
    <p:sldId id="336" r:id="rId10"/>
    <p:sldId id="352" r:id="rId11"/>
    <p:sldId id="354" r:id="rId12"/>
    <p:sldId id="353" r:id="rId13"/>
    <p:sldId id="292" r:id="rId14"/>
    <p:sldId id="295" r:id="rId15"/>
    <p:sldId id="265" r:id="rId16"/>
    <p:sldId id="270" r:id="rId17"/>
    <p:sldId id="348" r:id="rId18"/>
    <p:sldId id="285" r:id="rId19"/>
    <p:sldId id="272" r:id="rId20"/>
    <p:sldId id="355" r:id="rId21"/>
    <p:sldId id="309" r:id="rId22"/>
    <p:sldId id="347" r:id="rId2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43E12-16DF-A044-8262-1F2F82DDEF85}" v="1" dt="2023-07-09T21:25:56.51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73"/>
    <p:restoredTop sz="77006"/>
  </p:normalViewPr>
  <p:slideViewPr>
    <p:cSldViewPr snapToGrid="0" snapToObjects="1">
      <p:cViewPr varScale="1">
        <p:scale>
          <a:sx n="85" d="100"/>
          <a:sy n="85" d="100"/>
        </p:scale>
        <p:origin x="872"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8068BF-C095-E540-A225-F5DE4B002360}" type="datetimeFigureOut">
              <a:rPr lang="en-US" smtClean="0"/>
              <a:t>7/6/23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F2526A-C818-2C41-850D-72334325B079}" type="slidenum">
              <a:rPr lang="en-US" smtClean="0"/>
              <a:t>‹Nº›</a:t>
            </a:fld>
            <a:endParaRPr lang="en-US"/>
          </a:p>
        </p:txBody>
      </p:sp>
    </p:spTree>
    <p:extLst>
      <p:ext uri="{BB962C8B-B14F-4D97-AF65-F5344CB8AC3E}">
        <p14:creationId xmlns:p14="http://schemas.microsoft.com/office/powerpoint/2010/main" val="1709878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8EF0D-D691-8F41-8C00-DBA569621003}" type="datetimeFigureOut">
              <a:rPr lang="es-US" smtClean="0"/>
              <a:t>7/6/23</a:t>
            </a:fld>
            <a:endParaRPr lang="es-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BCF89-85B4-4742-B3E3-B0456989036C}" type="slidenum">
              <a:rPr lang="es-US" smtClean="0"/>
              <a:t>‹Nº›</a:t>
            </a:fld>
            <a:endParaRPr lang="es-US"/>
          </a:p>
        </p:txBody>
      </p:sp>
    </p:spTree>
    <p:extLst>
      <p:ext uri="{BB962C8B-B14F-4D97-AF65-F5344CB8AC3E}">
        <p14:creationId xmlns:p14="http://schemas.microsoft.com/office/powerpoint/2010/main" val="880034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 by 2018 Colombia was the fourth country with the highest deforestation in the world, with an average of more than 111 hectares deforested daily. </a:t>
            </a:r>
            <a:endParaRPr lang="es-US" dirty="0"/>
          </a:p>
        </p:txBody>
      </p:sp>
      <p:sp>
        <p:nvSpPr>
          <p:cNvPr id="4" name="Marcador de número de diapositiva 3"/>
          <p:cNvSpPr>
            <a:spLocks noGrp="1"/>
          </p:cNvSpPr>
          <p:nvPr>
            <p:ph type="sldNum" sz="quarter" idx="5"/>
          </p:nvPr>
        </p:nvSpPr>
        <p:spPr/>
        <p:txBody>
          <a:bodyPr/>
          <a:lstStyle/>
          <a:p>
            <a:fld id="{3B2BCF89-85B4-4742-B3E3-B0456989036C}" type="slidenum">
              <a:rPr lang="es-US" smtClean="0"/>
              <a:t>3</a:t>
            </a:fld>
            <a:endParaRPr lang="es-US"/>
          </a:p>
        </p:txBody>
      </p:sp>
    </p:spTree>
    <p:extLst>
      <p:ext uri="{BB962C8B-B14F-4D97-AF65-F5344CB8AC3E}">
        <p14:creationId xmlns:p14="http://schemas.microsoft.com/office/powerpoint/2010/main" val="2205664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dirty="0" err="1"/>
              <a:t>This</a:t>
            </a:r>
            <a:r>
              <a:rPr lang="es-US" dirty="0"/>
              <a:t> </a:t>
            </a:r>
            <a:r>
              <a:rPr lang="es-US" dirty="0" err="1"/>
              <a:t>is</a:t>
            </a:r>
            <a:r>
              <a:rPr lang="es-US" dirty="0"/>
              <a:t> </a:t>
            </a:r>
            <a:r>
              <a:rPr lang="es-US" dirty="0" err="1"/>
              <a:t>one</a:t>
            </a:r>
            <a:r>
              <a:rPr lang="es-US" dirty="0"/>
              <a:t> PRZ and </a:t>
            </a:r>
            <a:r>
              <a:rPr lang="es-US" dirty="0" err="1"/>
              <a:t>we</a:t>
            </a:r>
            <a:r>
              <a:rPr lang="es-US" dirty="0"/>
              <a:t> </a:t>
            </a:r>
            <a:r>
              <a:rPr lang="es-US" dirty="0" err="1"/>
              <a:t>have</a:t>
            </a:r>
            <a:r>
              <a:rPr lang="es-US" dirty="0"/>
              <a:t> </a:t>
            </a:r>
            <a:r>
              <a:rPr lang="es-US" dirty="0" err="1"/>
              <a:t>images</a:t>
            </a:r>
            <a:r>
              <a:rPr lang="es-US" dirty="0"/>
              <a:t> </a:t>
            </a:r>
            <a:r>
              <a:rPr lang="es-US" dirty="0" err="1"/>
              <a:t>of</a:t>
            </a:r>
            <a:r>
              <a:rPr lang="es-US" dirty="0"/>
              <a:t> pre and post-</a:t>
            </a:r>
            <a:r>
              <a:rPr lang="es-US" dirty="0" err="1"/>
              <a:t>treatment</a:t>
            </a:r>
            <a:r>
              <a:rPr lang="es-US" dirty="0"/>
              <a:t>, </a:t>
            </a:r>
            <a:r>
              <a:rPr lang="es-US" dirty="0" err="1"/>
              <a:t>we</a:t>
            </a:r>
            <a:r>
              <a:rPr lang="es-US" dirty="0"/>
              <a:t> can </a:t>
            </a:r>
            <a:r>
              <a:rPr lang="es-US" dirty="0" err="1"/>
              <a:t>see</a:t>
            </a:r>
            <a:r>
              <a:rPr lang="es-US" dirty="0"/>
              <a:t> </a:t>
            </a:r>
            <a:r>
              <a:rPr lang="es-US" dirty="0" err="1"/>
              <a:t>the</a:t>
            </a:r>
            <a:r>
              <a:rPr lang="es-US" dirty="0"/>
              <a:t> </a:t>
            </a:r>
            <a:r>
              <a:rPr lang="es-US" dirty="0" err="1"/>
              <a:t>pixels</a:t>
            </a:r>
            <a:r>
              <a:rPr lang="es-US" dirty="0"/>
              <a:t> </a:t>
            </a:r>
            <a:r>
              <a:rPr lang="es-US" dirty="0" err="1"/>
              <a:t>treated</a:t>
            </a:r>
            <a:r>
              <a:rPr lang="es-US" dirty="0"/>
              <a:t> and </a:t>
            </a:r>
            <a:r>
              <a:rPr lang="es-US" dirty="0" err="1"/>
              <a:t>the</a:t>
            </a:r>
            <a:r>
              <a:rPr lang="es-US" dirty="0"/>
              <a:t> </a:t>
            </a:r>
            <a:r>
              <a:rPr lang="es-US" dirty="0" err="1"/>
              <a:t>controls</a:t>
            </a:r>
            <a:r>
              <a:rPr lang="es-US" dirty="0"/>
              <a:t>. </a:t>
            </a:r>
            <a:r>
              <a:rPr lang="es-US" dirty="0" err="1"/>
              <a:t>Colored</a:t>
            </a:r>
            <a:r>
              <a:rPr lang="es-US" dirty="0"/>
              <a:t> in red </a:t>
            </a:r>
            <a:r>
              <a:rPr lang="es-US" dirty="0" err="1"/>
              <a:t>we</a:t>
            </a:r>
            <a:r>
              <a:rPr lang="es-US" dirty="0"/>
              <a:t> can </a:t>
            </a:r>
            <a:r>
              <a:rPr lang="es-US" dirty="0" err="1"/>
              <a:t>see</a:t>
            </a:r>
            <a:r>
              <a:rPr lang="es-US" dirty="0"/>
              <a:t> </a:t>
            </a:r>
            <a:r>
              <a:rPr lang="es-US" dirty="0" err="1"/>
              <a:t>the</a:t>
            </a:r>
            <a:r>
              <a:rPr lang="es-US" dirty="0"/>
              <a:t> </a:t>
            </a:r>
            <a:r>
              <a:rPr lang="es-US" dirty="0" err="1"/>
              <a:t>deforested</a:t>
            </a:r>
            <a:r>
              <a:rPr lang="es-US" dirty="0"/>
              <a:t> </a:t>
            </a:r>
            <a:r>
              <a:rPr lang="es-US" dirty="0" err="1"/>
              <a:t>pixels</a:t>
            </a:r>
            <a:r>
              <a:rPr lang="es-US" dirty="0"/>
              <a:t>. </a:t>
            </a:r>
          </a:p>
        </p:txBody>
      </p:sp>
      <p:sp>
        <p:nvSpPr>
          <p:cNvPr id="4" name="Marcador de número de diapositiva 3"/>
          <p:cNvSpPr>
            <a:spLocks noGrp="1"/>
          </p:cNvSpPr>
          <p:nvPr>
            <p:ph type="sldNum" sz="quarter" idx="5"/>
          </p:nvPr>
        </p:nvSpPr>
        <p:spPr/>
        <p:txBody>
          <a:bodyPr/>
          <a:lstStyle/>
          <a:p>
            <a:fld id="{3B2BCF89-85B4-4742-B3E3-B0456989036C}" type="slidenum">
              <a:rPr lang="es-US" smtClean="0"/>
              <a:t>18</a:t>
            </a:fld>
            <a:endParaRPr lang="es-US"/>
          </a:p>
        </p:txBody>
      </p:sp>
    </p:spTree>
    <p:extLst>
      <p:ext uri="{BB962C8B-B14F-4D97-AF65-F5344CB8AC3E}">
        <p14:creationId xmlns:p14="http://schemas.microsoft.com/office/powerpoint/2010/main" val="2715846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3B2BCF89-85B4-4742-B3E3-B0456989036C}" type="slidenum">
              <a:rPr lang="es-US" smtClean="0"/>
              <a:t>19</a:t>
            </a:fld>
            <a:endParaRPr lang="es-US"/>
          </a:p>
        </p:txBody>
      </p:sp>
    </p:spTree>
    <p:extLst>
      <p:ext uri="{BB962C8B-B14F-4D97-AF65-F5344CB8AC3E}">
        <p14:creationId xmlns:p14="http://schemas.microsoft.com/office/powerpoint/2010/main" val="3499672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3B2BCF89-85B4-4742-B3E3-B0456989036C}" type="slidenum">
              <a:rPr lang="es-US" smtClean="0"/>
              <a:t>21</a:t>
            </a:fld>
            <a:endParaRPr lang="es-US"/>
          </a:p>
        </p:txBody>
      </p:sp>
    </p:spTree>
    <p:extLst>
      <p:ext uri="{BB962C8B-B14F-4D97-AF65-F5344CB8AC3E}">
        <p14:creationId xmlns:p14="http://schemas.microsoft.com/office/powerpoint/2010/main" val="1906293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3B2BCF89-85B4-4742-B3E3-B0456989036C}" type="slidenum">
              <a:rPr lang="es-US" smtClean="0"/>
              <a:t>4</a:t>
            </a:fld>
            <a:endParaRPr lang="es-US"/>
          </a:p>
        </p:txBody>
      </p:sp>
    </p:spTree>
    <p:extLst>
      <p:ext uri="{BB962C8B-B14F-4D97-AF65-F5344CB8AC3E}">
        <p14:creationId xmlns:p14="http://schemas.microsoft.com/office/powerpoint/2010/main" val="2410521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3B2BCF89-85B4-4742-B3E3-B0456989036C}" type="slidenum">
              <a:rPr lang="es-US" smtClean="0"/>
              <a:t>5</a:t>
            </a:fld>
            <a:endParaRPr lang="es-US"/>
          </a:p>
        </p:txBody>
      </p:sp>
    </p:spTree>
    <p:extLst>
      <p:ext uri="{BB962C8B-B14F-4D97-AF65-F5344CB8AC3E}">
        <p14:creationId xmlns:p14="http://schemas.microsoft.com/office/powerpoint/2010/main" val="202301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endParaRPr lang="es-US" dirty="0"/>
          </a:p>
        </p:txBody>
      </p:sp>
      <p:sp>
        <p:nvSpPr>
          <p:cNvPr id="4" name="Marcador de número de diapositiva 3"/>
          <p:cNvSpPr>
            <a:spLocks noGrp="1"/>
          </p:cNvSpPr>
          <p:nvPr>
            <p:ph type="sldNum" sz="quarter" idx="5"/>
          </p:nvPr>
        </p:nvSpPr>
        <p:spPr/>
        <p:txBody>
          <a:bodyPr/>
          <a:lstStyle/>
          <a:p>
            <a:fld id="{3B2BCF89-85B4-4742-B3E3-B0456989036C}" type="slidenum">
              <a:rPr lang="es-US" smtClean="0"/>
              <a:t>7</a:t>
            </a:fld>
            <a:endParaRPr lang="es-US"/>
          </a:p>
        </p:txBody>
      </p:sp>
    </p:spTree>
    <p:extLst>
      <p:ext uri="{BB962C8B-B14F-4D97-AF65-F5344CB8AC3E}">
        <p14:creationId xmlns:p14="http://schemas.microsoft.com/office/powerpoint/2010/main" val="4293566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B2BCF89-85B4-4742-B3E3-B0456989036C}" type="slidenum">
              <a:rPr lang="es-US" smtClean="0"/>
              <a:t>9</a:t>
            </a:fld>
            <a:endParaRPr lang="es-US"/>
          </a:p>
        </p:txBody>
      </p:sp>
    </p:spTree>
    <p:extLst>
      <p:ext uri="{BB962C8B-B14F-4D97-AF65-F5344CB8AC3E}">
        <p14:creationId xmlns:p14="http://schemas.microsoft.com/office/powerpoint/2010/main" val="1891375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3B2BCF89-85B4-4742-B3E3-B0456989036C}" type="slidenum">
              <a:rPr lang="es-US" smtClean="0"/>
              <a:t>10</a:t>
            </a:fld>
            <a:endParaRPr lang="es-US"/>
          </a:p>
        </p:txBody>
      </p:sp>
    </p:spTree>
    <p:extLst>
      <p:ext uri="{BB962C8B-B14F-4D97-AF65-F5344CB8AC3E}">
        <p14:creationId xmlns:p14="http://schemas.microsoft.com/office/powerpoint/2010/main" val="2567801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3B2BCF89-85B4-4742-B3E3-B0456989036C}" type="slidenum">
              <a:rPr lang="es-US" smtClean="0"/>
              <a:t>11</a:t>
            </a:fld>
            <a:endParaRPr lang="es-US"/>
          </a:p>
        </p:txBody>
      </p:sp>
    </p:spTree>
    <p:extLst>
      <p:ext uri="{BB962C8B-B14F-4D97-AF65-F5344CB8AC3E}">
        <p14:creationId xmlns:p14="http://schemas.microsoft.com/office/powerpoint/2010/main" val="905044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3B2BCF89-85B4-4742-B3E3-B0456989036C}" type="slidenum">
              <a:rPr lang="es-US" smtClean="0"/>
              <a:t>12</a:t>
            </a:fld>
            <a:endParaRPr lang="es-US"/>
          </a:p>
        </p:txBody>
      </p:sp>
    </p:spTree>
    <p:extLst>
      <p:ext uri="{BB962C8B-B14F-4D97-AF65-F5344CB8AC3E}">
        <p14:creationId xmlns:p14="http://schemas.microsoft.com/office/powerpoint/2010/main" val="1430726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fld id="{3B2BCF89-85B4-4742-B3E3-B0456989036C}" type="slidenum">
              <a:rPr lang="es-US" smtClean="0"/>
              <a:t>16</a:t>
            </a:fld>
            <a:endParaRPr lang="es-US"/>
          </a:p>
        </p:txBody>
      </p:sp>
    </p:spTree>
    <p:extLst>
      <p:ext uri="{BB962C8B-B14F-4D97-AF65-F5344CB8AC3E}">
        <p14:creationId xmlns:p14="http://schemas.microsoft.com/office/powerpoint/2010/main" val="2047606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1EAE3B-A781-7940-8443-49569CA4D76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B11322FC-D5CD-E846-B4BF-52EA43D929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D01B141C-8E03-1B44-9D10-48ED42C3BB3F}"/>
              </a:ext>
            </a:extLst>
          </p:cNvPr>
          <p:cNvSpPr>
            <a:spLocks noGrp="1"/>
          </p:cNvSpPr>
          <p:nvPr>
            <p:ph type="dt" sz="half" idx="10"/>
          </p:nvPr>
        </p:nvSpPr>
        <p:spPr/>
        <p:txBody>
          <a:bodyPr/>
          <a:lstStyle/>
          <a:p>
            <a:fld id="{F7876C80-67EE-F44A-9092-3BAD58ADD770}" type="datetimeFigureOut">
              <a:rPr lang="es-CO" smtClean="0"/>
              <a:t>6/07/23</a:t>
            </a:fld>
            <a:endParaRPr lang="es-CO"/>
          </a:p>
        </p:txBody>
      </p:sp>
      <p:sp>
        <p:nvSpPr>
          <p:cNvPr id="5" name="Marcador de pie de página 4">
            <a:extLst>
              <a:ext uri="{FF2B5EF4-FFF2-40B4-BE49-F238E27FC236}">
                <a16:creationId xmlns:a16="http://schemas.microsoft.com/office/drawing/2014/main" id="{FF212850-2C6A-2948-8330-5628AA9EAFE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B35159F-1D79-9444-B222-E1E9FF132B4F}"/>
              </a:ext>
            </a:extLst>
          </p:cNvPr>
          <p:cNvSpPr>
            <a:spLocks noGrp="1"/>
          </p:cNvSpPr>
          <p:nvPr>
            <p:ph type="sldNum" sz="quarter" idx="12"/>
          </p:nvPr>
        </p:nvSpPr>
        <p:spPr/>
        <p:txBody>
          <a:bodyPr/>
          <a:lstStyle/>
          <a:p>
            <a:fld id="{830F1FDD-823C-2642-B17E-199C269C6147}" type="slidenum">
              <a:rPr lang="es-CO" smtClean="0"/>
              <a:t>‹Nº›</a:t>
            </a:fld>
            <a:endParaRPr lang="es-CO"/>
          </a:p>
        </p:txBody>
      </p:sp>
    </p:spTree>
    <p:extLst>
      <p:ext uri="{BB962C8B-B14F-4D97-AF65-F5344CB8AC3E}">
        <p14:creationId xmlns:p14="http://schemas.microsoft.com/office/powerpoint/2010/main" val="133046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4F222-09D3-2A4E-8777-7B4A36A9D94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B33727A-F0E8-304A-8989-9A9532F763A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B5CA73A-1182-C149-9DC8-4E3F7FB3FE0E}"/>
              </a:ext>
            </a:extLst>
          </p:cNvPr>
          <p:cNvSpPr>
            <a:spLocks noGrp="1"/>
          </p:cNvSpPr>
          <p:nvPr>
            <p:ph type="dt" sz="half" idx="10"/>
          </p:nvPr>
        </p:nvSpPr>
        <p:spPr/>
        <p:txBody>
          <a:bodyPr/>
          <a:lstStyle/>
          <a:p>
            <a:fld id="{F7876C80-67EE-F44A-9092-3BAD58ADD770}" type="datetimeFigureOut">
              <a:rPr lang="es-CO" smtClean="0"/>
              <a:t>6/07/23</a:t>
            </a:fld>
            <a:endParaRPr lang="es-CO"/>
          </a:p>
        </p:txBody>
      </p:sp>
      <p:sp>
        <p:nvSpPr>
          <p:cNvPr id="5" name="Marcador de pie de página 4">
            <a:extLst>
              <a:ext uri="{FF2B5EF4-FFF2-40B4-BE49-F238E27FC236}">
                <a16:creationId xmlns:a16="http://schemas.microsoft.com/office/drawing/2014/main" id="{C2993D68-3608-BB42-A670-D688477FA29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D9C90B3-C14F-6B4B-8B82-B6BF3EEBDF83}"/>
              </a:ext>
            </a:extLst>
          </p:cNvPr>
          <p:cNvSpPr>
            <a:spLocks noGrp="1"/>
          </p:cNvSpPr>
          <p:nvPr>
            <p:ph type="sldNum" sz="quarter" idx="12"/>
          </p:nvPr>
        </p:nvSpPr>
        <p:spPr/>
        <p:txBody>
          <a:bodyPr/>
          <a:lstStyle/>
          <a:p>
            <a:fld id="{830F1FDD-823C-2642-B17E-199C269C6147}" type="slidenum">
              <a:rPr lang="es-CO" smtClean="0"/>
              <a:t>‹Nº›</a:t>
            </a:fld>
            <a:endParaRPr lang="es-CO"/>
          </a:p>
        </p:txBody>
      </p:sp>
    </p:spTree>
    <p:extLst>
      <p:ext uri="{BB962C8B-B14F-4D97-AF65-F5344CB8AC3E}">
        <p14:creationId xmlns:p14="http://schemas.microsoft.com/office/powerpoint/2010/main" val="296640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6DAFE35-E7ED-3C42-8D0B-82659E2C2A4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15FAAD81-480C-C449-8DCA-2F878FFD8CF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34AA67D-7461-E142-B0EC-DBDB31E216B4}"/>
              </a:ext>
            </a:extLst>
          </p:cNvPr>
          <p:cNvSpPr>
            <a:spLocks noGrp="1"/>
          </p:cNvSpPr>
          <p:nvPr>
            <p:ph type="dt" sz="half" idx="10"/>
          </p:nvPr>
        </p:nvSpPr>
        <p:spPr/>
        <p:txBody>
          <a:bodyPr/>
          <a:lstStyle/>
          <a:p>
            <a:fld id="{F7876C80-67EE-F44A-9092-3BAD58ADD770}" type="datetimeFigureOut">
              <a:rPr lang="es-CO" smtClean="0"/>
              <a:t>6/07/23</a:t>
            </a:fld>
            <a:endParaRPr lang="es-CO"/>
          </a:p>
        </p:txBody>
      </p:sp>
      <p:sp>
        <p:nvSpPr>
          <p:cNvPr id="5" name="Marcador de pie de página 4">
            <a:extLst>
              <a:ext uri="{FF2B5EF4-FFF2-40B4-BE49-F238E27FC236}">
                <a16:creationId xmlns:a16="http://schemas.microsoft.com/office/drawing/2014/main" id="{1558AA79-FCE5-4C4C-8F5B-712C20EECCF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144BC3E-ED26-BB46-AB76-F783672107B4}"/>
              </a:ext>
            </a:extLst>
          </p:cNvPr>
          <p:cNvSpPr>
            <a:spLocks noGrp="1"/>
          </p:cNvSpPr>
          <p:nvPr>
            <p:ph type="sldNum" sz="quarter" idx="12"/>
          </p:nvPr>
        </p:nvSpPr>
        <p:spPr/>
        <p:txBody>
          <a:bodyPr/>
          <a:lstStyle/>
          <a:p>
            <a:fld id="{830F1FDD-823C-2642-B17E-199C269C6147}" type="slidenum">
              <a:rPr lang="es-CO" smtClean="0"/>
              <a:t>‹Nº›</a:t>
            </a:fld>
            <a:endParaRPr lang="es-CO"/>
          </a:p>
        </p:txBody>
      </p:sp>
    </p:spTree>
    <p:extLst>
      <p:ext uri="{BB962C8B-B14F-4D97-AF65-F5344CB8AC3E}">
        <p14:creationId xmlns:p14="http://schemas.microsoft.com/office/powerpoint/2010/main" val="291865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B7AB9-4F83-5341-953B-BB11BA99509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D820AF5-D6F1-1446-ADCA-7775C705D32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911E2AF-85F8-B041-9EA4-4212E6378558}"/>
              </a:ext>
            </a:extLst>
          </p:cNvPr>
          <p:cNvSpPr>
            <a:spLocks noGrp="1"/>
          </p:cNvSpPr>
          <p:nvPr>
            <p:ph type="dt" sz="half" idx="10"/>
          </p:nvPr>
        </p:nvSpPr>
        <p:spPr/>
        <p:txBody>
          <a:bodyPr/>
          <a:lstStyle/>
          <a:p>
            <a:fld id="{F7876C80-67EE-F44A-9092-3BAD58ADD770}" type="datetimeFigureOut">
              <a:rPr lang="es-CO" smtClean="0"/>
              <a:t>6/07/23</a:t>
            </a:fld>
            <a:endParaRPr lang="es-CO"/>
          </a:p>
        </p:txBody>
      </p:sp>
      <p:sp>
        <p:nvSpPr>
          <p:cNvPr id="5" name="Marcador de pie de página 4">
            <a:extLst>
              <a:ext uri="{FF2B5EF4-FFF2-40B4-BE49-F238E27FC236}">
                <a16:creationId xmlns:a16="http://schemas.microsoft.com/office/drawing/2014/main" id="{FD4CEAB0-926C-3D49-AE36-55D48096B97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D0D5530-53C9-804E-8FE7-B4338E57076E}"/>
              </a:ext>
            </a:extLst>
          </p:cNvPr>
          <p:cNvSpPr>
            <a:spLocks noGrp="1"/>
          </p:cNvSpPr>
          <p:nvPr>
            <p:ph type="sldNum" sz="quarter" idx="12"/>
          </p:nvPr>
        </p:nvSpPr>
        <p:spPr/>
        <p:txBody>
          <a:bodyPr/>
          <a:lstStyle/>
          <a:p>
            <a:fld id="{830F1FDD-823C-2642-B17E-199C269C6147}" type="slidenum">
              <a:rPr lang="es-CO" smtClean="0"/>
              <a:t>‹Nº›</a:t>
            </a:fld>
            <a:endParaRPr lang="es-CO"/>
          </a:p>
        </p:txBody>
      </p:sp>
    </p:spTree>
    <p:extLst>
      <p:ext uri="{BB962C8B-B14F-4D97-AF65-F5344CB8AC3E}">
        <p14:creationId xmlns:p14="http://schemas.microsoft.com/office/powerpoint/2010/main" val="617079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3C0A05-6CBE-6646-BE6B-0BD4F7F29A4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E8FFD74-E101-EA4A-A5CD-817C0BBF9F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B3435D7-9203-344E-995D-5AEC401D292D}"/>
              </a:ext>
            </a:extLst>
          </p:cNvPr>
          <p:cNvSpPr>
            <a:spLocks noGrp="1"/>
          </p:cNvSpPr>
          <p:nvPr>
            <p:ph type="dt" sz="half" idx="10"/>
          </p:nvPr>
        </p:nvSpPr>
        <p:spPr/>
        <p:txBody>
          <a:bodyPr/>
          <a:lstStyle/>
          <a:p>
            <a:fld id="{F7876C80-67EE-F44A-9092-3BAD58ADD770}" type="datetimeFigureOut">
              <a:rPr lang="es-CO" smtClean="0"/>
              <a:t>6/07/23</a:t>
            </a:fld>
            <a:endParaRPr lang="es-CO"/>
          </a:p>
        </p:txBody>
      </p:sp>
      <p:sp>
        <p:nvSpPr>
          <p:cNvPr id="5" name="Marcador de pie de página 4">
            <a:extLst>
              <a:ext uri="{FF2B5EF4-FFF2-40B4-BE49-F238E27FC236}">
                <a16:creationId xmlns:a16="http://schemas.microsoft.com/office/drawing/2014/main" id="{AACEC2CC-DB0F-8843-9B8A-259B089C341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7CB3EED-6E28-8A45-800B-626E0AF3E5EF}"/>
              </a:ext>
            </a:extLst>
          </p:cNvPr>
          <p:cNvSpPr>
            <a:spLocks noGrp="1"/>
          </p:cNvSpPr>
          <p:nvPr>
            <p:ph type="sldNum" sz="quarter" idx="12"/>
          </p:nvPr>
        </p:nvSpPr>
        <p:spPr/>
        <p:txBody>
          <a:bodyPr/>
          <a:lstStyle/>
          <a:p>
            <a:fld id="{830F1FDD-823C-2642-B17E-199C269C6147}" type="slidenum">
              <a:rPr lang="es-CO" smtClean="0"/>
              <a:t>‹Nº›</a:t>
            </a:fld>
            <a:endParaRPr lang="es-CO"/>
          </a:p>
        </p:txBody>
      </p:sp>
    </p:spTree>
    <p:extLst>
      <p:ext uri="{BB962C8B-B14F-4D97-AF65-F5344CB8AC3E}">
        <p14:creationId xmlns:p14="http://schemas.microsoft.com/office/powerpoint/2010/main" val="317823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4E7ABB-A312-F049-9AEF-E55C7EFEE00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9E5FC852-5997-714C-9363-23C0048DD28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DF66EACD-182C-B04F-BC1D-C8ACB18BA7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AD64A9ED-9702-4F4D-B53C-34CFB2D5452B}"/>
              </a:ext>
            </a:extLst>
          </p:cNvPr>
          <p:cNvSpPr>
            <a:spLocks noGrp="1"/>
          </p:cNvSpPr>
          <p:nvPr>
            <p:ph type="dt" sz="half" idx="10"/>
          </p:nvPr>
        </p:nvSpPr>
        <p:spPr/>
        <p:txBody>
          <a:bodyPr/>
          <a:lstStyle/>
          <a:p>
            <a:fld id="{F7876C80-67EE-F44A-9092-3BAD58ADD770}" type="datetimeFigureOut">
              <a:rPr lang="es-CO" smtClean="0"/>
              <a:t>6/07/23</a:t>
            </a:fld>
            <a:endParaRPr lang="es-CO"/>
          </a:p>
        </p:txBody>
      </p:sp>
      <p:sp>
        <p:nvSpPr>
          <p:cNvPr id="6" name="Marcador de pie de página 5">
            <a:extLst>
              <a:ext uri="{FF2B5EF4-FFF2-40B4-BE49-F238E27FC236}">
                <a16:creationId xmlns:a16="http://schemas.microsoft.com/office/drawing/2014/main" id="{23BADD71-C4B1-4C43-84D5-1707F0C0370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041DCE7-0BCC-584A-9467-21470D026789}"/>
              </a:ext>
            </a:extLst>
          </p:cNvPr>
          <p:cNvSpPr>
            <a:spLocks noGrp="1"/>
          </p:cNvSpPr>
          <p:nvPr>
            <p:ph type="sldNum" sz="quarter" idx="12"/>
          </p:nvPr>
        </p:nvSpPr>
        <p:spPr/>
        <p:txBody>
          <a:bodyPr/>
          <a:lstStyle/>
          <a:p>
            <a:fld id="{830F1FDD-823C-2642-B17E-199C269C6147}" type="slidenum">
              <a:rPr lang="es-CO" smtClean="0"/>
              <a:t>‹Nº›</a:t>
            </a:fld>
            <a:endParaRPr lang="es-CO"/>
          </a:p>
        </p:txBody>
      </p:sp>
    </p:spTree>
    <p:extLst>
      <p:ext uri="{BB962C8B-B14F-4D97-AF65-F5344CB8AC3E}">
        <p14:creationId xmlns:p14="http://schemas.microsoft.com/office/powerpoint/2010/main" val="172989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94685E-A381-EA48-83D9-E63A6A7C4C6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4EAB44D-AB18-2241-956B-15D31AA1D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FC8B7B8-7109-9740-9C1B-6429815CB8D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40420FD-779A-9A48-AFDA-139452FF5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A64D15B-4CFC-D844-AADE-EDC39A4F83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DC28644D-011A-854C-B24C-F1421BA42CCE}"/>
              </a:ext>
            </a:extLst>
          </p:cNvPr>
          <p:cNvSpPr>
            <a:spLocks noGrp="1"/>
          </p:cNvSpPr>
          <p:nvPr>
            <p:ph type="dt" sz="half" idx="10"/>
          </p:nvPr>
        </p:nvSpPr>
        <p:spPr/>
        <p:txBody>
          <a:bodyPr/>
          <a:lstStyle/>
          <a:p>
            <a:fld id="{F7876C80-67EE-F44A-9092-3BAD58ADD770}" type="datetimeFigureOut">
              <a:rPr lang="es-CO" smtClean="0"/>
              <a:t>6/07/23</a:t>
            </a:fld>
            <a:endParaRPr lang="es-CO"/>
          </a:p>
        </p:txBody>
      </p:sp>
      <p:sp>
        <p:nvSpPr>
          <p:cNvPr id="8" name="Marcador de pie de página 7">
            <a:extLst>
              <a:ext uri="{FF2B5EF4-FFF2-40B4-BE49-F238E27FC236}">
                <a16:creationId xmlns:a16="http://schemas.microsoft.com/office/drawing/2014/main" id="{9635B9D0-B3C2-DB48-A8CF-8699CDAA5F20}"/>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D3A507CA-5B91-F547-8A91-98830184D9EF}"/>
              </a:ext>
            </a:extLst>
          </p:cNvPr>
          <p:cNvSpPr>
            <a:spLocks noGrp="1"/>
          </p:cNvSpPr>
          <p:nvPr>
            <p:ph type="sldNum" sz="quarter" idx="12"/>
          </p:nvPr>
        </p:nvSpPr>
        <p:spPr/>
        <p:txBody>
          <a:bodyPr/>
          <a:lstStyle/>
          <a:p>
            <a:fld id="{830F1FDD-823C-2642-B17E-199C269C6147}" type="slidenum">
              <a:rPr lang="es-CO" smtClean="0"/>
              <a:t>‹Nº›</a:t>
            </a:fld>
            <a:endParaRPr lang="es-CO"/>
          </a:p>
        </p:txBody>
      </p:sp>
    </p:spTree>
    <p:extLst>
      <p:ext uri="{BB962C8B-B14F-4D97-AF65-F5344CB8AC3E}">
        <p14:creationId xmlns:p14="http://schemas.microsoft.com/office/powerpoint/2010/main" val="505773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23C9FA-3DEC-A54D-B23F-68FC56E7533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3ED9D25D-5402-9642-B539-7AEFA27CCB11}"/>
              </a:ext>
            </a:extLst>
          </p:cNvPr>
          <p:cNvSpPr>
            <a:spLocks noGrp="1"/>
          </p:cNvSpPr>
          <p:nvPr>
            <p:ph type="dt" sz="half" idx="10"/>
          </p:nvPr>
        </p:nvSpPr>
        <p:spPr/>
        <p:txBody>
          <a:bodyPr/>
          <a:lstStyle/>
          <a:p>
            <a:fld id="{F7876C80-67EE-F44A-9092-3BAD58ADD770}" type="datetimeFigureOut">
              <a:rPr lang="es-CO" smtClean="0"/>
              <a:t>6/07/23</a:t>
            </a:fld>
            <a:endParaRPr lang="es-CO"/>
          </a:p>
        </p:txBody>
      </p:sp>
      <p:sp>
        <p:nvSpPr>
          <p:cNvPr id="4" name="Marcador de pie de página 3">
            <a:extLst>
              <a:ext uri="{FF2B5EF4-FFF2-40B4-BE49-F238E27FC236}">
                <a16:creationId xmlns:a16="http://schemas.microsoft.com/office/drawing/2014/main" id="{301BC9B3-36B4-C34C-B1B6-9F8A730A189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B2416065-E137-EF47-8E53-98A43B1BDE36}"/>
              </a:ext>
            </a:extLst>
          </p:cNvPr>
          <p:cNvSpPr>
            <a:spLocks noGrp="1"/>
          </p:cNvSpPr>
          <p:nvPr>
            <p:ph type="sldNum" sz="quarter" idx="12"/>
          </p:nvPr>
        </p:nvSpPr>
        <p:spPr/>
        <p:txBody>
          <a:bodyPr/>
          <a:lstStyle/>
          <a:p>
            <a:fld id="{830F1FDD-823C-2642-B17E-199C269C6147}" type="slidenum">
              <a:rPr lang="es-CO" smtClean="0"/>
              <a:t>‹Nº›</a:t>
            </a:fld>
            <a:endParaRPr lang="es-CO"/>
          </a:p>
        </p:txBody>
      </p:sp>
    </p:spTree>
    <p:extLst>
      <p:ext uri="{BB962C8B-B14F-4D97-AF65-F5344CB8AC3E}">
        <p14:creationId xmlns:p14="http://schemas.microsoft.com/office/powerpoint/2010/main" val="201926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018BEAB-03B8-D146-8CC7-B00D4EF85B85}"/>
              </a:ext>
            </a:extLst>
          </p:cNvPr>
          <p:cNvSpPr>
            <a:spLocks noGrp="1"/>
          </p:cNvSpPr>
          <p:nvPr>
            <p:ph type="dt" sz="half" idx="10"/>
          </p:nvPr>
        </p:nvSpPr>
        <p:spPr/>
        <p:txBody>
          <a:bodyPr/>
          <a:lstStyle/>
          <a:p>
            <a:fld id="{F7876C80-67EE-F44A-9092-3BAD58ADD770}" type="datetimeFigureOut">
              <a:rPr lang="es-CO" smtClean="0"/>
              <a:t>6/07/23</a:t>
            </a:fld>
            <a:endParaRPr lang="es-CO"/>
          </a:p>
        </p:txBody>
      </p:sp>
      <p:sp>
        <p:nvSpPr>
          <p:cNvPr id="3" name="Marcador de pie de página 2">
            <a:extLst>
              <a:ext uri="{FF2B5EF4-FFF2-40B4-BE49-F238E27FC236}">
                <a16:creationId xmlns:a16="http://schemas.microsoft.com/office/drawing/2014/main" id="{730E1167-1C80-A44F-B867-B0DACC986331}"/>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4DEFFBE2-022C-5047-A162-9491710C0657}"/>
              </a:ext>
            </a:extLst>
          </p:cNvPr>
          <p:cNvSpPr>
            <a:spLocks noGrp="1"/>
          </p:cNvSpPr>
          <p:nvPr>
            <p:ph type="sldNum" sz="quarter" idx="12"/>
          </p:nvPr>
        </p:nvSpPr>
        <p:spPr/>
        <p:txBody>
          <a:bodyPr/>
          <a:lstStyle/>
          <a:p>
            <a:fld id="{830F1FDD-823C-2642-B17E-199C269C6147}" type="slidenum">
              <a:rPr lang="es-CO" smtClean="0"/>
              <a:t>‹Nº›</a:t>
            </a:fld>
            <a:endParaRPr lang="es-CO"/>
          </a:p>
        </p:txBody>
      </p:sp>
    </p:spTree>
    <p:extLst>
      <p:ext uri="{BB962C8B-B14F-4D97-AF65-F5344CB8AC3E}">
        <p14:creationId xmlns:p14="http://schemas.microsoft.com/office/powerpoint/2010/main" val="3272181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16A8B9-D8DB-2C44-B827-D38D65E2DBE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3F2D36E-7E83-A548-ADDC-0A25329455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90D3FED-1185-6D46-8785-C77748F93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823A426-F1ED-0840-93CF-FDC0C3FD8139}"/>
              </a:ext>
            </a:extLst>
          </p:cNvPr>
          <p:cNvSpPr>
            <a:spLocks noGrp="1"/>
          </p:cNvSpPr>
          <p:nvPr>
            <p:ph type="dt" sz="half" idx="10"/>
          </p:nvPr>
        </p:nvSpPr>
        <p:spPr/>
        <p:txBody>
          <a:bodyPr/>
          <a:lstStyle/>
          <a:p>
            <a:fld id="{F7876C80-67EE-F44A-9092-3BAD58ADD770}" type="datetimeFigureOut">
              <a:rPr lang="es-CO" smtClean="0"/>
              <a:t>6/07/23</a:t>
            </a:fld>
            <a:endParaRPr lang="es-CO"/>
          </a:p>
        </p:txBody>
      </p:sp>
      <p:sp>
        <p:nvSpPr>
          <p:cNvPr id="6" name="Marcador de pie de página 5">
            <a:extLst>
              <a:ext uri="{FF2B5EF4-FFF2-40B4-BE49-F238E27FC236}">
                <a16:creationId xmlns:a16="http://schemas.microsoft.com/office/drawing/2014/main" id="{8C61184B-9F27-3F43-BCAA-E2932680559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3F55BFA-FEE2-FA40-8540-A1CDE56C1F5E}"/>
              </a:ext>
            </a:extLst>
          </p:cNvPr>
          <p:cNvSpPr>
            <a:spLocks noGrp="1"/>
          </p:cNvSpPr>
          <p:nvPr>
            <p:ph type="sldNum" sz="quarter" idx="12"/>
          </p:nvPr>
        </p:nvSpPr>
        <p:spPr/>
        <p:txBody>
          <a:bodyPr/>
          <a:lstStyle/>
          <a:p>
            <a:fld id="{830F1FDD-823C-2642-B17E-199C269C6147}" type="slidenum">
              <a:rPr lang="es-CO" smtClean="0"/>
              <a:t>‹Nº›</a:t>
            </a:fld>
            <a:endParaRPr lang="es-CO"/>
          </a:p>
        </p:txBody>
      </p:sp>
    </p:spTree>
    <p:extLst>
      <p:ext uri="{BB962C8B-B14F-4D97-AF65-F5344CB8AC3E}">
        <p14:creationId xmlns:p14="http://schemas.microsoft.com/office/powerpoint/2010/main" val="270958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644D99-8D9C-824F-A372-4AA8E475223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561C538A-537B-BA4B-93F1-C78E67B17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6DF1BC9-0C5A-DD45-8769-0B190EA5B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D342ACC-32E8-5D42-8719-3C69874E08D3}"/>
              </a:ext>
            </a:extLst>
          </p:cNvPr>
          <p:cNvSpPr>
            <a:spLocks noGrp="1"/>
          </p:cNvSpPr>
          <p:nvPr>
            <p:ph type="dt" sz="half" idx="10"/>
          </p:nvPr>
        </p:nvSpPr>
        <p:spPr/>
        <p:txBody>
          <a:bodyPr/>
          <a:lstStyle/>
          <a:p>
            <a:fld id="{F7876C80-67EE-F44A-9092-3BAD58ADD770}" type="datetimeFigureOut">
              <a:rPr lang="es-CO" smtClean="0"/>
              <a:t>6/07/23</a:t>
            </a:fld>
            <a:endParaRPr lang="es-CO"/>
          </a:p>
        </p:txBody>
      </p:sp>
      <p:sp>
        <p:nvSpPr>
          <p:cNvPr id="6" name="Marcador de pie de página 5">
            <a:extLst>
              <a:ext uri="{FF2B5EF4-FFF2-40B4-BE49-F238E27FC236}">
                <a16:creationId xmlns:a16="http://schemas.microsoft.com/office/drawing/2014/main" id="{C120BF1E-48C9-154C-B187-DF44F5AA3E9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19692B6-2A75-8549-A925-AABE679B5156}"/>
              </a:ext>
            </a:extLst>
          </p:cNvPr>
          <p:cNvSpPr>
            <a:spLocks noGrp="1"/>
          </p:cNvSpPr>
          <p:nvPr>
            <p:ph type="sldNum" sz="quarter" idx="12"/>
          </p:nvPr>
        </p:nvSpPr>
        <p:spPr/>
        <p:txBody>
          <a:bodyPr/>
          <a:lstStyle/>
          <a:p>
            <a:fld id="{830F1FDD-823C-2642-B17E-199C269C6147}" type="slidenum">
              <a:rPr lang="es-CO" smtClean="0"/>
              <a:t>‹Nº›</a:t>
            </a:fld>
            <a:endParaRPr lang="es-CO"/>
          </a:p>
        </p:txBody>
      </p:sp>
    </p:spTree>
    <p:extLst>
      <p:ext uri="{BB962C8B-B14F-4D97-AF65-F5344CB8AC3E}">
        <p14:creationId xmlns:p14="http://schemas.microsoft.com/office/powerpoint/2010/main" val="377215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AC8E26A-86ED-1843-842E-2035081631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D9FA7CA-989E-A040-9E42-88E9B16DEC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68F6E08-5C3F-D84D-B1DD-96C0D1F89A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876C80-67EE-F44A-9092-3BAD58ADD770}" type="datetimeFigureOut">
              <a:rPr lang="es-CO" smtClean="0"/>
              <a:t>6/07/23</a:t>
            </a:fld>
            <a:endParaRPr lang="es-CO"/>
          </a:p>
        </p:txBody>
      </p:sp>
      <p:sp>
        <p:nvSpPr>
          <p:cNvPr id="5" name="Marcador de pie de página 4">
            <a:extLst>
              <a:ext uri="{FF2B5EF4-FFF2-40B4-BE49-F238E27FC236}">
                <a16:creationId xmlns:a16="http://schemas.microsoft.com/office/drawing/2014/main" id="{ABB1F544-B5F1-1E4B-AAC6-E508BEF870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0CAFC4F0-E494-D64C-B752-D44B377249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F1FDD-823C-2642-B17E-199C269C6147}" type="slidenum">
              <a:rPr lang="es-CO" smtClean="0"/>
              <a:t>‹Nº›</a:t>
            </a:fld>
            <a:endParaRPr lang="es-CO"/>
          </a:p>
        </p:txBody>
      </p:sp>
    </p:spTree>
    <p:extLst>
      <p:ext uri="{BB962C8B-B14F-4D97-AF65-F5344CB8AC3E}">
        <p14:creationId xmlns:p14="http://schemas.microsoft.com/office/powerpoint/2010/main" val="512835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castroo@uniandes.edu.co"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37" t="15652" r="30676" b="13043"/>
          <a:stretch/>
        </p:blipFill>
        <p:spPr>
          <a:xfrm>
            <a:off x="0" y="-251647"/>
            <a:ext cx="12192000" cy="8135348"/>
          </a:xfrm>
          <a:prstGeom prst="rect">
            <a:avLst/>
          </a:prstGeom>
        </p:spPr>
      </p:pic>
      <p:sp>
        <p:nvSpPr>
          <p:cNvPr id="2" name="Title 1"/>
          <p:cNvSpPr>
            <a:spLocks noGrp="1"/>
          </p:cNvSpPr>
          <p:nvPr>
            <p:ph type="ctrTitle"/>
          </p:nvPr>
        </p:nvSpPr>
        <p:spPr>
          <a:xfrm>
            <a:off x="1391478" y="-261479"/>
            <a:ext cx="9144000" cy="2387600"/>
          </a:xfrm>
        </p:spPr>
        <p:txBody>
          <a:bodyPr>
            <a:noAutofit/>
          </a:bodyPr>
          <a:lstStyle/>
          <a:p>
            <a:r>
              <a:rPr lang="en-US" sz="4400" b="1" dirty="0">
                <a:solidFill>
                  <a:schemeClr val="bg1"/>
                </a:solidFill>
              </a:rPr>
              <a:t>Collective Institutions, Private Property, </a:t>
            </a:r>
            <a:r>
              <a:rPr lang="en-US" sz="4000" b="1" dirty="0">
                <a:solidFill>
                  <a:schemeClr val="bg1"/>
                </a:solidFill>
              </a:rPr>
              <a:t>Equity</a:t>
            </a:r>
            <a:r>
              <a:rPr lang="en-US" sz="4400" b="1" dirty="0">
                <a:solidFill>
                  <a:schemeClr val="bg1"/>
                </a:solidFill>
              </a:rPr>
              <a:t> and Forest Protection: the case of Peasant Reserve Zones in Colombia</a:t>
            </a:r>
          </a:p>
        </p:txBody>
      </p:sp>
      <p:sp>
        <p:nvSpPr>
          <p:cNvPr id="6" name="Subtitle 2">
            <a:extLst>
              <a:ext uri="{FF2B5EF4-FFF2-40B4-BE49-F238E27FC236}">
                <a16:creationId xmlns:a16="http://schemas.microsoft.com/office/drawing/2014/main" id="{FF2926DD-14CE-C542-AF55-D2B0EF3B2288}"/>
              </a:ext>
            </a:extLst>
          </p:cNvPr>
          <p:cNvSpPr txBox="1">
            <a:spLocks/>
          </p:cNvSpPr>
          <p:nvPr/>
        </p:nvSpPr>
        <p:spPr>
          <a:xfrm>
            <a:off x="8717971" y="2978314"/>
            <a:ext cx="3151909" cy="1655762"/>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s-ES" sz="1600" dirty="0">
                <a:solidFill>
                  <a:schemeClr val="bg1"/>
                </a:solidFill>
              </a:rPr>
              <a:t>Carolina Castro Osorio</a:t>
            </a:r>
          </a:p>
          <a:p>
            <a:pPr algn="l"/>
            <a:r>
              <a:rPr lang="es-ES" sz="1200" dirty="0">
                <a:solidFill>
                  <a:schemeClr val="bg1"/>
                </a:solidFill>
              </a:rPr>
              <a:t>PhD </a:t>
            </a:r>
            <a:r>
              <a:rPr lang="es-ES" sz="1200" dirty="0" err="1">
                <a:solidFill>
                  <a:schemeClr val="bg1"/>
                </a:solidFill>
              </a:rPr>
              <a:t>student</a:t>
            </a:r>
            <a:endParaRPr lang="es-ES" sz="1200" dirty="0">
              <a:solidFill>
                <a:schemeClr val="bg1"/>
              </a:solidFill>
            </a:endParaRPr>
          </a:p>
          <a:p>
            <a:pPr algn="l"/>
            <a:r>
              <a:rPr lang="es-ES" sz="1200" dirty="0">
                <a:solidFill>
                  <a:schemeClr val="bg1"/>
                </a:solidFill>
              </a:rPr>
              <a:t>Universidad de los Andes</a:t>
            </a:r>
          </a:p>
          <a:p>
            <a:pPr algn="l"/>
            <a:r>
              <a:rPr lang="es-AR" sz="1200" dirty="0" err="1">
                <a:solidFill>
                  <a:schemeClr val="bg1"/>
                </a:solidFill>
              </a:rPr>
              <a:t>Economy</a:t>
            </a:r>
            <a:r>
              <a:rPr lang="es-AR" sz="1200" dirty="0">
                <a:solidFill>
                  <a:schemeClr val="bg1"/>
                </a:solidFill>
              </a:rPr>
              <a:t> </a:t>
            </a:r>
            <a:r>
              <a:rPr lang="es-AR" sz="1200" dirty="0" err="1">
                <a:solidFill>
                  <a:schemeClr val="bg1"/>
                </a:solidFill>
              </a:rPr>
              <a:t>faculty</a:t>
            </a:r>
            <a:endParaRPr lang="es-AR" sz="1200" dirty="0">
              <a:solidFill>
                <a:schemeClr val="bg1"/>
              </a:solidFill>
            </a:endParaRPr>
          </a:p>
          <a:p>
            <a:pPr algn="l"/>
            <a:r>
              <a:rPr lang="es-ES" sz="1200" dirty="0">
                <a:solidFill>
                  <a:schemeClr val="bg1"/>
                </a:solidFill>
                <a:hlinkClick r:id="rId3"/>
              </a:rPr>
              <a:t>c.castroo@uniandes.edu.co</a:t>
            </a:r>
            <a:endParaRPr lang="es-ES" sz="1200" dirty="0">
              <a:solidFill>
                <a:schemeClr val="bg1"/>
              </a:solidFill>
            </a:endParaRPr>
          </a:p>
          <a:p>
            <a:pPr algn="l"/>
            <a:r>
              <a:rPr lang="es-ES" sz="1600" dirty="0" err="1">
                <a:solidFill>
                  <a:schemeClr val="bg1"/>
                </a:solidFill>
              </a:rPr>
              <a:t>Tutors</a:t>
            </a:r>
            <a:r>
              <a:rPr lang="es-ES" sz="1600" dirty="0">
                <a:solidFill>
                  <a:schemeClr val="bg1"/>
                </a:solidFill>
              </a:rPr>
              <a:t>: Juan Camilo Cárdenas, Nicolás de Roux.</a:t>
            </a:r>
          </a:p>
          <a:p>
            <a:endParaRPr lang="en-US" sz="1600" dirty="0">
              <a:solidFill>
                <a:schemeClr val="bg1"/>
              </a:solidFill>
            </a:endParaRPr>
          </a:p>
        </p:txBody>
      </p:sp>
    </p:spTree>
    <p:extLst>
      <p:ext uri="{BB962C8B-B14F-4D97-AF65-F5344CB8AC3E}">
        <p14:creationId xmlns:p14="http://schemas.microsoft.com/office/powerpoint/2010/main" val="367952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14181DAC-EE4E-CF1C-BF4E-B6149D0A73AF}"/>
              </a:ext>
            </a:extLst>
          </p:cNvPr>
          <p:cNvSpPr>
            <a:spLocks noGrp="1"/>
          </p:cNvSpPr>
          <p:nvPr>
            <p:ph type="title"/>
          </p:nvPr>
        </p:nvSpPr>
        <p:spPr>
          <a:xfrm>
            <a:off x="48679" y="-269387"/>
            <a:ext cx="10515600" cy="1325563"/>
          </a:xfrm>
        </p:spPr>
        <p:txBody>
          <a:bodyPr>
            <a:normAutofit/>
          </a:bodyPr>
          <a:lstStyle/>
          <a:p>
            <a:r>
              <a:rPr lang="es-ES" sz="3600" dirty="0" err="1"/>
              <a:t>Literature</a:t>
            </a:r>
            <a:r>
              <a:rPr lang="es-ES" sz="3600" dirty="0"/>
              <a:t> </a:t>
            </a:r>
            <a:r>
              <a:rPr lang="es-ES" sz="3600" dirty="0" err="1"/>
              <a:t>review</a:t>
            </a:r>
            <a:r>
              <a:rPr lang="es-ES" sz="3600" dirty="0"/>
              <a:t> and </a:t>
            </a:r>
            <a:r>
              <a:rPr lang="es-ES" sz="3600" dirty="0" err="1"/>
              <a:t>contribution</a:t>
            </a:r>
            <a:r>
              <a:rPr lang="es-ES" sz="3600" dirty="0"/>
              <a:t>. </a:t>
            </a:r>
            <a:endParaRPr lang="en-US" sz="3600" dirty="0"/>
          </a:p>
        </p:txBody>
      </p:sp>
      <p:cxnSp>
        <p:nvCxnSpPr>
          <p:cNvPr id="3" name="Conector recto 2">
            <a:extLst>
              <a:ext uri="{FF2B5EF4-FFF2-40B4-BE49-F238E27FC236}">
                <a16:creationId xmlns:a16="http://schemas.microsoft.com/office/drawing/2014/main" id="{F9914B6E-BEF4-08DB-04F8-3456A98181F4}"/>
              </a:ext>
            </a:extLst>
          </p:cNvPr>
          <p:cNvCxnSpPr>
            <a:cxnSpLocks/>
          </p:cNvCxnSpPr>
          <p:nvPr/>
        </p:nvCxnSpPr>
        <p:spPr>
          <a:xfrm>
            <a:off x="272437" y="2034880"/>
            <a:ext cx="11366361"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CBD64B7B-DC25-DA40-850D-952E927EEF01}"/>
              </a:ext>
            </a:extLst>
          </p:cNvPr>
          <p:cNvSpPr txBox="1"/>
          <p:nvPr/>
        </p:nvSpPr>
        <p:spPr>
          <a:xfrm>
            <a:off x="694571" y="2765159"/>
            <a:ext cx="2386739"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US" sz="2400" dirty="0" err="1"/>
              <a:t>Land</a:t>
            </a:r>
            <a:r>
              <a:rPr lang="es-US" sz="2400" dirty="0"/>
              <a:t> </a:t>
            </a:r>
            <a:r>
              <a:rPr lang="es-US" sz="2400" dirty="0" err="1"/>
              <a:t>titles</a:t>
            </a:r>
            <a:r>
              <a:rPr lang="es-US" sz="2400" dirty="0"/>
              <a:t> (</a:t>
            </a:r>
            <a:r>
              <a:rPr lang="es-US" sz="2400" dirty="0" err="1"/>
              <a:t>private</a:t>
            </a:r>
            <a:r>
              <a:rPr lang="es-US" sz="2400" dirty="0"/>
              <a:t> </a:t>
            </a:r>
            <a:r>
              <a:rPr lang="es-US" sz="2400" dirty="0" err="1"/>
              <a:t>property</a:t>
            </a:r>
            <a:r>
              <a:rPr lang="es-US" sz="2400" dirty="0"/>
              <a:t>) and </a:t>
            </a:r>
            <a:r>
              <a:rPr lang="es-US" sz="2400" dirty="0" err="1"/>
              <a:t>secure</a:t>
            </a:r>
            <a:r>
              <a:rPr lang="es-US" sz="2400" dirty="0"/>
              <a:t> </a:t>
            </a:r>
            <a:r>
              <a:rPr lang="es-US" sz="2400" dirty="0" err="1"/>
              <a:t>tenency</a:t>
            </a:r>
            <a:endParaRPr lang="es-US" sz="2400" dirty="0"/>
          </a:p>
        </p:txBody>
      </p:sp>
      <p:sp>
        <p:nvSpPr>
          <p:cNvPr id="20" name="TextBox 9">
            <a:extLst>
              <a:ext uri="{FF2B5EF4-FFF2-40B4-BE49-F238E27FC236}">
                <a16:creationId xmlns:a16="http://schemas.microsoft.com/office/drawing/2014/main" id="{7416D8B5-2974-7CC1-FC98-1217BBA44196}"/>
              </a:ext>
            </a:extLst>
          </p:cNvPr>
          <p:cNvSpPr txBox="1"/>
          <p:nvPr/>
        </p:nvSpPr>
        <p:spPr>
          <a:xfrm>
            <a:off x="3553407" y="2740424"/>
            <a:ext cx="2620225" cy="830997"/>
          </a:xfrm>
          <a:prstGeom prst="rect">
            <a:avLst/>
          </a:prstGeom>
          <a:noFill/>
        </p:spPr>
        <p:txBody>
          <a:bodyPr wrap="square" rtlCol="0">
            <a:spAutoFit/>
          </a:bodyPr>
          <a:lstStyle/>
          <a:p>
            <a:pPr algn="ctr"/>
            <a:r>
              <a:rPr lang="es-ES" sz="2400" dirty="0" err="1">
                <a:solidFill>
                  <a:schemeClr val="accent6"/>
                </a:solidFill>
              </a:rPr>
              <a:t>Land</a:t>
            </a:r>
            <a:r>
              <a:rPr lang="es-ES" sz="2400" dirty="0">
                <a:solidFill>
                  <a:schemeClr val="accent6"/>
                </a:solidFill>
              </a:rPr>
              <a:t> </a:t>
            </a:r>
            <a:r>
              <a:rPr lang="es-ES" sz="2400" dirty="0" err="1">
                <a:solidFill>
                  <a:schemeClr val="accent6"/>
                </a:solidFill>
              </a:rPr>
              <a:t>titling</a:t>
            </a:r>
            <a:r>
              <a:rPr lang="es-ES" sz="2400" dirty="0">
                <a:solidFill>
                  <a:schemeClr val="accent6"/>
                </a:solidFill>
              </a:rPr>
              <a:t> </a:t>
            </a:r>
            <a:r>
              <a:rPr lang="es-ES" sz="2400" dirty="0" err="1">
                <a:solidFill>
                  <a:schemeClr val="accent6"/>
                </a:solidFill>
              </a:rPr>
              <a:t>programs</a:t>
            </a:r>
            <a:endParaRPr lang="en-US" sz="2400" dirty="0">
              <a:solidFill>
                <a:srgbClr val="FFC000"/>
              </a:solidFill>
            </a:endParaRPr>
          </a:p>
        </p:txBody>
      </p:sp>
      <p:sp>
        <p:nvSpPr>
          <p:cNvPr id="21" name="CuadroTexto 20">
            <a:extLst>
              <a:ext uri="{FF2B5EF4-FFF2-40B4-BE49-F238E27FC236}">
                <a16:creationId xmlns:a16="http://schemas.microsoft.com/office/drawing/2014/main" id="{2C5826A3-105B-4F69-27D8-632FD202BDCD}"/>
              </a:ext>
            </a:extLst>
          </p:cNvPr>
          <p:cNvSpPr txBox="1"/>
          <p:nvPr/>
        </p:nvSpPr>
        <p:spPr>
          <a:xfrm>
            <a:off x="8961090" y="2929159"/>
            <a:ext cx="2319457" cy="1077218"/>
          </a:xfrm>
          <a:prstGeom prst="rect">
            <a:avLst/>
          </a:prstGeom>
          <a:noFill/>
        </p:spPr>
        <p:txBody>
          <a:bodyPr wrap="square" rtlCol="0">
            <a:spAutoFit/>
          </a:bodyPr>
          <a:lstStyle/>
          <a:p>
            <a:r>
              <a:rPr lang="en-US" sz="1600" dirty="0" err="1"/>
              <a:t>Amacher</a:t>
            </a:r>
            <a:r>
              <a:rPr lang="en-US" sz="1600" dirty="0"/>
              <a:t> et al., 2009; </a:t>
            </a:r>
            <a:r>
              <a:rPr lang="en-US" sz="1600" dirty="0" err="1"/>
              <a:t>Barbier</a:t>
            </a:r>
            <a:r>
              <a:rPr lang="en-US" sz="1600" dirty="0"/>
              <a:t> &amp; Burgess, 2001; Robinson et al., 2014; Wren-Lewis et al., 2020</a:t>
            </a:r>
            <a:r>
              <a:rPr lang="es-CO" sz="1600" dirty="0">
                <a:effectLst/>
              </a:rPr>
              <a:t> </a:t>
            </a:r>
            <a:endParaRPr lang="es-CO" sz="1600" dirty="0"/>
          </a:p>
        </p:txBody>
      </p:sp>
      <p:sp>
        <p:nvSpPr>
          <p:cNvPr id="23" name="TextBox 10">
            <a:extLst>
              <a:ext uri="{FF2B5EF4-FFF2-40B4-BE49-F238E27FC236}">
                <a16:creationId xmlns:a16="http://schemas.microsoft.com/office/drawing/2014/main" id="{7A202512-4D13-7DD9-802B-DD9434994E78}"/>
              </a:ext>
            </a:extLst>
          </p:cNvPr>
          <p:cNvSpPr txBox="1"/>
          <p:nvPr/>
        </p:nvSpPr>
        <p:spPr>
          <a:xfrm>
            <a:off x="9394364" y="2555758"/>
            <a:ext cx="1299843" cy="461665"/>
          </a:xfrm>
          <a:prstGeom prst="rect">
            <a:avLst/>
          </a:prstGeom>
          <a:noFill/>
        </p:spPr>
        <p:txBody>
          <a:bodyPr wrap="none" rtlCol="0">
            <a:spAutoFit/>
          </a:bodyPr>
          <a:lstStyle/>
          <a:p>
            <a:r>
              <a:rPr lang="en-US" sz="2400" dirty="0">
                <a:solidFill>
                  <a:schemeClr val="accent6"/>
                </a:solidFill>
              </a:rPr>
              <a:t>(+)</a:t>
            </a:r>
            <a:r>
              <a:rPr lang="es-ES" sz="2400" dirty="0">
                <a:solidFill>
                  <a:schemeClr val="accent6"/>
                </a:solidFill>
              </a:rPr>
              <a:t>Forest</a:t>
            </a:r>
            <a:endParaRPr lang="en-US" sz="2400" dirty="0">
              <a:solidFill>
                <a:schemeClr val="accent6"/>
              </a:solidFill>
            </a:endParaRPr>
          </a:p>
        </p:txBody>
      </p:sp>
      <p:cxnSp>
        <p:nvCxnSpPr>
          <p:cNvPr id="24" name="Conector recto de flecha 23">
            <a:extLst>
              <a:ext uri="{FF2B5EF4-FFF2-40B4-BE49-F238E27FC236}">
                <a16:creationId xmlns:a16="http://schemas.microsoft.com/office/drawing/2014/main" id="{221B220D-6DBA-C319-D2E8-E3CB05BDFFF1}"/>
              </a:ext>
            </a:extLst>
          </p:cNvPr>
          <p:cNvCxnSpPr/>
          <p:nvPr/>
        </p:nvCxnSpPr>
        <p:spPr>
          <a:xfrm>
            <a:off x="6651498" y="2881703"/>
            <a:ext cx="1906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B3EBA826-F41B-788C-22F7-85A1808706A2}"/>
              </a:ext>
            </a:extLst>
          </p:cNvPr>
          <p:cNvCxnSpPr/>
          <p:nvPr/>
        </p:nvCxnSpPr>
        <p:spPr>
          <a:xfrm flipV="1">
            <a:off x="7604715" y="2925090"/>
            <a:ext cx="0" cy="874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4D7D2411-1EC2-8793-E646-9F192D7EB78F}"/>
              </a:ext>
            </a:extLst>
          </p:cNvPr>
          <p:cNvSpPr txBox="1"/>
          <p:nvPr/>
        </p:nvSpPr>
        <p:spPr>
          <a:xfrm>
            <a:off x="6380930" y="4016007"/>
            <a:ext cx="2866612" cy="830997"/>
          </a:xfrm>
          <a:prstGeom prst="rect">
            <a:avLst/>
          </a:prstGeom>
          <a:noFill/>
        </p:spPr>
        <p:txBody>
          <a:bodyPr wrap="square" rtlCol="0">
            <a:spAutoFit/>
          </a:bodyPr>
          <a:lstStyle/>
          <a:p>
            <a:r>
              <a:rPr lang="es-ES" sz="1600" b="1" dirty="0"/>
              <a:t>No </a:t>
            </a:r>
            <a:r>
              <a:rPr lang="es-ES" sz="1600" b="1" dirty="0" err="1"/>
              <a:t>need</a:t>
            </a:r>
            <a:r>
              <a:rPr lang="es-ES" sz="1600" b="1" dirty="0"/>
              <a:t> </a:t>
            </a:r>
            <a:r>
              <a:rPr lang="es-ES" sz="1600" b="1" dirty="0" err="1"/>
              <a:t>to</a:t>
            </a:r>
            <a:r>
              <a:rPr lang="es-ES" sz="1600" b="1" dirty="0"/>
              <a:t> </a:t>
            </a:r>
            <a:r>
              <a:rPr lang="es-ES" sz="1600" b="1" dirty="0" err="1"/>
              <a:t>demonstrate</a:t>
            </a:r>
            <a:r>
              <a:rPr lang="es-ES" sz="1600" b="1" dirty="0"/>
              <a:t> </a:t>
            </a:r>
            <a:r>
              <a:rPr lang="es-ES" sz="1600" b="1" dirty="0" err="1"/>
              <a:t>tenancy</a:t>
            </a:r>
            <a:r>
              <a:rPr lang="es-ES" sz="1600" b="1" dirty="0"/>
              <a:t> </a:t>
            </a:r>
            <a:r>
              <a:rPr lang="es-ES" sz="1600" b="1" dirty="0" err="1"/>
              <a:t>through</a:t>
            </a:r>
            <a:r>
              <a:rPr lang="es-ES" sz="1600" b="1" dirty="0"/>
              <a:t> </a:t>
            </a:r>
            <a:r>
              <a:rPr lang="es-ES" sz="1600" b="1" dirty="0" err="1"/>
              <a:t>clearing</a:t>
            </a:r>
            <a:r>
              <a:rPr lang="es-ES" sz="1600" b="1" dirty="0"/>
              <a:t> </a:t>
            </a:r>
            <a:r>
              <a:rPr lang="es-ES" sz="1600" b="1" dirty="0" err="1"/>
              <a:t>the</a:t>
            </a:r>
            <a:r>
              <a:rPr lang="es-ES" sz="1600" b="1" dirty="0"/>
              <a:t> </a:t>
            </a:r>
            <a:r>
              <a:rPr lang="es-ES" sz="1600" b="1" dirty="0" err="1"/>
              <a:t>forest</a:t>
            </a:r>
            <a:endParaRPr lang="es-CO" sz="1600" dirty="0"/>
          </a:p>
        </p:txBody>
      </p:sp>
    </p:spTree>
    <p:extLst>
      <p:ext uri="{BB962C8B-B14F-4D97-AF65-F5344CB8AC3E}">
        <p14:creationId xmlns:p14="http://schemas.microsoft.com/office/powerpoint/2010/main" val="1714614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14181DAC-EE4E-CF1C-BF4E-B6149D0A73AF}"/>
              </a:ext>
            </a:extLst>
          </p:cNvPr>
          <p:cNvSpPr>
            <a:spLocks noGrp="1"/>
          </p:cNvSpPr>
          <p:nvPr>
            <p:ph type="title"/>
          </p:nvPr>
        </p:nvSpPr>
        <p:spPr>
          <a:xfrm>
            <a:off x="92511" y="-29627"/>
            <a:ext cx="10515600" cy="1325563"/>
          </a:xfrm>
        </p:spPr>
        <p:txBody>
          <a:bodyPr>
            <a:normAutofit/>
          </a:bodyPr>
          <a:lstStyle/>
          <a:p>
            <a:r>
              <a:rPr lang="es-ES" sz="3600" dirty="0" err="1"/>
              <a:t>Literature</a:t>
            </a:r>
            <a:r>
              <a:rPr lang="es-ES" sz="3600" dirty="0"/>
              <a:t> </a:t>
            </a:r>
            <a:r>
              <a:rPr lang="es-ES" sz="3600" dirty="0" err="1"/>
              <a:t>review</a:t>
            </a:r>
            <a:r>
              <a:rPr lang="es-ES" sz="3600" dirty="0"/>
              <a:t> and </a:t>
            </a:r>
            <a:r>
              <a:rPr lang="es-ES" sz="3600" dirty="0" err="1"/>
              <a:t>contribution</a:t>
            </a:r>
            <a:r>
              <a:rPr lang="es-ES" sz="3600" dirty="0"/>
              <a:t>. </a:t>
            </a:r>
            <a:endParaRPr lang="en-US" sz="3600" dirty="0"/>
          </a:p>
        </p:txBody>
      </p:sp>
      <p:sp>
        <p:nvSpPr>
          <p:cNvPr id="19" name="CuadroTexto 18">
            <a:extLst>
              <a:ext uri="{FF2B5EF4-FFF2-40B4-BE49-F238E27FC236}">
                <a16:creationId xmlns:a16="http://schemas.microsoft.com/office/drawing/2014/main" id="{8758619C-4461-C7A8-9C8C-390C236B470A}"/>
              </a:ext>
            </a:extLst>
          </p:cNvPr>
          <p:cNvSpPr txBox="1"/>
          <p:nvPr/>
        </p:nvSpPr>
        <p:spPr>
          <a:xfrm>
            <a:off x="766760" y="2652633"/>
            <a:ext cx="2386739"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US" sz="2800" dirty="0" err="1"/>
              <a:t>Land</a:t>
            </a:r>
            <a:r>
              <a:rPr lang="es-US" sz="2800" dirty="0"/>
              <a:t> </a:t>
            </a:r>
            <a:r>
              <a:rPr lang="es-US" sz="2800" dirty="0" err="1"/>
              <a:t>grabbing</a:t>
            </a:r>
            <a:r>
              <a:rPr lang="es-US" sz="2800" dirty="0"/>
              <a:t> control</a:t>
            </a:r>
          </a:p>
        </p:txBody>
      </p:sp>
      <p:sp>
        <p:nvSpPr>
          <p:cNvPr id="22" name="TextBox 9">
            <a:extLst>
              <a:ext uri="{FF2B5EF4-FFF2-40B4-BE49-F238E27FC236}">
                <a16:creationId xmlns:a16="http://schemas.microsoft.com/office/drawing/2014/main" id="{11EEAE6A-FA23-3BAA-0379-1C08EDB35F03}"/>
              </a:ext>
            </a:extLst>
          </p:cNvPr>
          <p:cNvSpPr txBox="1"/>
          <p:nvPr/>
        </p:nvSpPr>
        <p:spPr>
          <a:xfrm>
            <a:off x="3625595" y="2652633"/>
            <a:ext cx="2620225" cy="954107"/>
          </a:xfrm>
          <a:prstGeom prst="rect">
            <a:avLst/>
          </a:prstGeom>
          <a:noFill/>
        </p:spPr>
        <p:txBody>
          <a:bodyPr wrap="square" rtlCol="0">
            <a:spAutoFit/>
          </a:bodyPr>
          <a:lstStyle/>
          <a:p>
            <a:pPr algn="ctr"/>
            <a:r>
              <a:rPr lang="es-ES" sz="2800" dirty="0" err="1">
                <a:solidFill>
                  <a:schemeClr val="accent6"/>
                </a:solidFill>
              </a:rPr>
              <a:t>Equity</a:t>
            </a:r>
            <a:r>
              <a:rPr lang="es-ES" sz="2800" dirty="0">
                <a:solidFill>
                  <a:schemeClr val="accent6"/>
                </a:solidFill>
              </a:rPr>
              <a:t> </a:t>
            </a:r>
            <a:r>
              <a:rPr lang="es-ES" sz="2800" dirty="0" err="1">
                <a:solidFill>
                  <a:schemeClr val="accent6"/>
                </a:solidFill>
              </a:rPr>
              <a:t>on</a:t>
            </a:r>
            <a:r>
              <a:rPr lang="es-ES" sz="2800" dirty="0">
                <a:solidFill>
                  <a:schemeClr val="accent6"/>
                </a:solidFill>
              </a:rPr>
              <a:t> </a:t>
            </a:r>
            <a:r>
              <a:rPr lang="es-ES" sz="2800" dirty="0" err="1">
                <a:solidFill>
                  <a:schemeClr val="accent6"/>
                </a:solidFill>
              </a:rPr>
              <a:t>land</a:t>
            </a:r>
            <a:r>
              <a:rPr lang="es-ES" sz="2800" dirty="0">
                <a:solidFill>
                  <a:schemeClr val="accent6"/>
                </a:solidFill>
              </a:rPr>
              <a:t> </a:t>
            </a:r>
            <a:r>
              <a:rPr lang="es-ES" sz="2800" dirty="0" err="1">
                <a:solidFill>
                  <a:schemeClr val="accent6"/>
                </a:solidFill>
              </a:rPr>
              <a:t>distribution</a:t>
            </a:r>
            <a:endParaRPr lang="en-US" sz="2800" dirty="0">
              <a:solidFill>
                <a:srgbClr val="FFC000"/>
              </a:solidFill>
            </a:endParaRPr>
          </a:p>
        </p:txBody>
      </p:sp>
      <p:cxnSp>
        <p:nvCxnSpPr>
          <p:cNvPr id="27" name="Conector recto de flecha 26">
            <a:extLst>
              <a:ext uri="{FF2B5EF4-FFF2-40B4-BE49-F238E27FC236}">
                <a16:creationId xmlns:a16="http://schemas.microsoft.com/office/drawing/2014/main" id="{CD2B1E09-4785-BE00-68D0-77A44F6AE5F5}"/>
              </a:ext>
            </a:extLst>
          </p:cNvPr>
          <p:cNvCxnSpPr/>
          <p:nvPr/>
        </p:nvCxnSpPr>
        <p:spPr>
          <a:xfrm>
            <a:off x="6723687" y="2780829"/>
            <a:ext cx="1906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1BB857EA-AB4E-625E-CD3A-DCD68FBCC284}"/>
              </a:ext>
            </a:extLst>
          </p:cNvPr>
          <p:cNvSpPr txBox="1"/>
          <p:nvPr/>
        </p:nvSpPr>
        <p:spPr>
          <a:xfrm>
            <a:off x="6453119" y="3191398"/>
            <a:ext cx="2866612" cy="923330"/>
          </a:xfrm>
          <a:prstGeom prst="rect">
            <a:avLst/>
          </a:prstGeom>
          <a:noFill/>
        </p:spPr>
        <p:txBody>
          <a:bodyPr wrap="square" rtlCol="0">
            <a:spAutoFit/>
          </a:bodyPr>
          <a:lstStyle/>
          <a:p>
            <a:r>
              <a:rPr lang="es-ES" b="1" dirty="0" err="1"/>
              <a:t>Better</a:t>
            </a:r>
            <a:r>
              <a:rPr lang="es-ES" b="1" dirty="0"/>
              <a:t> social </a:t>
            </a:r>
            <a:r>
              <a:rPr lang="es-ES" b="1" dirty="0" err="1"/>
              <a:t>ties</a:t>
            </a:r>
            <a:r>
              <a:rPr lang="es-ES" b="1" dirty="0"/>
              <a:t> and </a:t>
            </a:r>
            <a:r>
              <a:rPr lang="es-ES" b="1" dirty="0" err="1"/>
              <a:t>disposition</a:t>
            </a:r>
            <a:r>
              <a:rPr lang="es-ES" b="1" dirty="0"/>
              <a:t> </a:t>
            </a:r>
            <a:r>
              <a:rPr lang="es-ES" b="1" dirty="0" err="1"/>
              <a:t>to</a:t>
            </a:r>
            <a:r>
              <a:rPr lang="es-ES" b="1" dirty="0"/>
              <a:t> social </a:t>
            </a:r>
            <a:r>
              <a:rPr lang="es-ES" b="1" dirty="0" err="1"/>
              <a:t>cooperation</a:t>
            </a:r>
            <a:endParaRPr lang="es-CO" dirty="0"/>
          </a:p>
        </p:txBody>
      </p:sp>
      <p:sp>
        <p:nvSpPr>
          <p:cNvPr id="29" name="CuadroTexto 28">
            <a:extLst>
              <a:ext uri="{FF2B5EF4-FFF2-40B4-BE49-F238E27FC236}">
                <a16:creationId xmlns:a16="http://schemas.microsoft.com/office/drawing/2014/main" id="{522E3D16-A32F-F792-1FD4-1EB94FB46BAE}"/>
              </a:ext>
            </a:extLst>
          </p:cNvPr>
          <p:cNvSpPr txBox="1"/>
          <p:nvPr/>
        </p:nvSpPr>
        <p:spPr>
          <a:xfrm>
            <a:off x="8965957" y="3283474"/>
            <a:ext cx="2202894" cy="1200329"/>
          </a:xfrm>
          <a:prstGeom prst="rect">
            <a:avLst/>
          </a:prstGeom>
          <a:noFill/>
        </p:spPr>
        <p:txBody>
          <a:bodyPr wrap="square" rtlCol="0">
            <a:spAutoFit/>
          </a:bodyPr>
          <a:lstStyle/>
          <a:p>
            <a:r>
              <a:rPr lang="es-ES" dirty="0"/>
              <a:t>Cárdenas, 2005 y 2007; </a:t>
            </a:r>
            <a:r>
              <a:rPr lang="es-ES" dirty="0" err="1"/>
              <a:t>Yanai</a:t>
            </a:r>
            <a:r>
              <a:rPr lang="es-ES" dirty="0"/>
              <a:t> et al., 2012; </a:t>
            </a:r>
          </a:p>
          <a:p>
            <a:r>
              <a:rPr lang="en-US" dirty="0" err="1"/>
              <a:t>Sant’anna</a:t>
            </a:r>
            <a:r>
              <a:rPr lang="en-US" dirty="0"/>
              <a:t>, 2017</a:t>
            </a:r>
            <a:r>
              <a:rPr lang="es-CO" dirty="0">
                <a:effectLst/>
              </a:rPr>
              <a:t> </a:t>
            </a:r>
            <a:endParaRPr lang="es-CO" dirty="0"/>
          </a:p>
        </p:txBody>
      </p:sp>
      <p:sp>
        <p:nvSpPr>
          <p:cNvPr id="30" name="TextBox 10">
            <a:extLst>
              <a:ext uri="{FF2B5EF4-FFF2-40B4-BE49-F238E27FC236}">
                <a16:creationId xmlns:a16="http://schemas.microsoft.com/office/drawing/2014/main" id="{6B2B64C2-015D-1F41-5439-8C952602F154}"/>
              </a:ext>
            </a:extLst>
          </p:cNvPr>
          <p:cNvSpPr txBox="1"/>
          <p:nvPr/>
        </p:nvSpPr>
        <p:spPr>
          <a:xfrm>
            <a:off x="9681841" y="2721106"/>
            <a:ext cx="1487010" cy="523220"/>
          </a:xfrm>
          <a:prstGeom prst="rect">
            <a:avLst/>
          </a:prstGeom>
          <a:noFill/>
        </p:spPr>
        <p:txBody>
          <a:bodyPr wrap="none" rtlCol="0">
            <a:spAutoFit/>
          </a:bodyPr>
          <a:lstStyle/>
          <a:p>
            <a:r>
              <a:rPr lang="en-US" sz="2800" dirty="0">
                <a:solidFill>
                  <a:schemeClr val="accent6"/>
                </a:solidFill>
              </a:rPr>
              <a:t>(+)</a:t>
            </a:r>
            <a:r>
              <a:rPr lang="es-ES" sz="2800" dirty="0">
                <a:solidFill>
                  <a:schemeClr val="accent6"/>
                </a:solidFill>
              </a:rPr>
              <a:t>Forest</a:t>
            </a:r>
            <a:endParaRPr lang="en-US" sz="2800" dirty="0">
              <a:solidFill>
                <a:schemeClr val="accent6"/>
              </a:solidFill>
            </a:endParaRPr>
          </a:p>
        </p:txBody>
      </p:sp>
      <p:cxnSp>
        <p:nvCxnSpPr>
          <p:cNvPr id="31" name="Conector recto 30">
            <a:extLst>
              <a:ext uri="{FF2B5EF4-FFF2-40B4-BE49-F238E27FC236}">
                <a16:creationId xmlns:a16="http://schemas.microsoft.com/office/drawing/2014/main" id="{7076CBE6-730C-CA66-D190-2AA26D80F33B}"/>
              </a:ext>
            </a:extLst>
          </p:cNvPr>
          <p:cNvCxnSpPr>
            <a:cxnSpLocks/>
          </p:cNvCxnSpPr>
          <p:nvPr/>
        </p:nvCxnSpPr>
        <p:spPr>
          <a:xfrm>
            <a:off x="424837" y="4957804"/>
            <a:ext cx="11366361"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4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56F9FE93-486C-BA24-980E-13E9747FC0F4}"/>
              </a:ext>
            </a:extLst>
          </p:cNvPr>
          <p:cNvSpPr/>
          <p:nvPr/>
        </p:nvSpPr>
        <p:spPr>
          <a:xfrm>
            <a:off x="1007390" y="1405659"/>
            <a:ext cx="2247254" cy="6482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US"/>
          </a:p>
        </p:txBody>
      </p:sp>
      <p:sp>
        <p:nvSpPr>
          <p:cNvPr id="11" name="TextBox 10">
            <a:extLst>
              <a:ext uri="{FF2B5EF4-FFF2-40B4-BE49-F238E27FC236}">
                <a16:creationId xmlns:a16="http://schemas.microsoft.com/office/drawing/2014/main" id="{15F711DA-8826-100D-B0C1-6C0B223E7C5E}"/>
              </a:ext>
            </a:extLst>
          </p:cNvPr>
          <p:cNvSpPr txBox="1"/>
          <p:nvPr/>
        </p:nvSpPr>
        <p:spPr>
          <a:xfrm>
            <a:off x="9585780" y="68322"/>
            <a:ext cx="1022331" cy="369332"/>
          </a:xfrm>
          <a:prstGeom prst="rect">
            <a:avLst/>
          </a:prstGeom>
          <a:noFill/>
        </p:spPr>
        <p:txBody>
          <a:bodyPr wrap="none" rtlCol="0">
            <a:spAutoFit/>
          </a:bodyPr>
          <a:lstStyle/>
          <a:p>
            <a:r>
              <a:rPr lang="en-US" dirty="0">
                <a:solidFill>
                  <a:schemeClr val="accent6"/>
                </a:solidFill>
              </a:rPr>
              <a:t>(+)</a:t>
            </a:r>
            <a:r>
              <a:rPr lang="es-ES" dirty="0">
                <a:solidFill>
                  <a:schemeClr val="accent6"/>
                </a:solidFill>
              </a:rPr>
              <a:t>Forest</a:t>
            </a:r>
            <a:endParaRPr lang="en-US" dirty="0">
              <a:solidFill>
                <a:schemeClr val="accent6"/>
              </a:solidFill>
            </a:endParaRPr>
          </a:p>
        </p:txBody>
      </p:sp>
      <p:sp>
        <p:nvSpPr>
          <p:cNvPr id="12" name="CuadroTexto 11">
            <a:extLst>
              <a:ext uri="{FF2B5EF4-FFF2-40B4-BE49-F238E27FC236}">
                <a16:creationId xmlns:a16="http://schemas.microsoft.com/office/drawing/2014/main" id="{44EDA7A4-1232-9A52-EFAE-3D6750E9A825}"/>
              </a:ext>
            </a:extLst>
          </p:cNvPr>
          <p:cNvSpPr txBox="1"/>
          <p:nvPr/>
        </p:nvSpPr>
        <p:spPr>
          <a:xfrm>
            <a:off x="9130973" y="509002"/>
            <a:ext cx="2674644" cy="646331"/>
          </a:xfrm>
          <a:prstGeom prst="rect">
            <a:avLst/>
          </a:prstGeom>
          <a:noFill/>
        </p:spPr>
        <p:txBody>
          <a:bodyPr wrap="square" rtlCol="0">
            <a:spAutoFit/>
          </a:bodyPr>
          <a:lstStyle/>
          <a:p>
            <a:r>
              <a:rPr lang="es-ES" sz="1200" b="1" dirty="0"/>
              <a:t>Rural </a:t>
            </a:r>
            <a:r>
              <a:rPr lang="es-ES" sz="1200" b="1" dirty="0" err="1"/>
              <a:t>comunities</a:t>
            </a:r>
            <a:r>
              <a:rPr lang="es-ES" sz="1200" b="1" dirty="0"/>
              <a:t> in </a:t>
            </a:r>
            <a:r>
              <a:rPr lang="es-ES" sz="1200" b="1" dirty="0" err="1"/>
              <a:t>forest</a:t>
            </a:r>
            <a:r>
              <a:rPr lang="es-ES" sz="1200" b="1" dirty="0"/>
              <a:t> reserves: </a:t>
            </a:r>
            <a:r>
              <a:rPr lang="es-ES" sz="1200" dirty="0" err="1"/>
              <a:t>Luintel</a:t>
            </a:r>
            <a:r>
              <a:rPr lang="es-ES" sz="1200" dirty="0"/>
              <a:t> et al., 2018; </a:t>
            </a:r>
            <a:r>
              <a:rPr lang="es-ES" sz="1200" dirty="0" err="1"/>
              <a:t>Rasolofoson</a:t>
            </a:r>
            <a:r>
              <a:rPr lang="es-ES" sz="1200" dirty="0"/>
              <a:t> et al., 2015; </a:t>
            </a:r>
            <a:r>
              <a:rPr lang="es-ES" sz="1200" dirty="0" err="1"/>
              <a:t>Santika</a:t>
            </a:r>
            <a:r>
              <a:rPr lang="es-ES" sz="1200" dirty="0"/>
              <a:t> et al., 2019)</a:t>
            </a:r>
            <a:r>
              <a:rPr lang="es-CO" sz="1200" dirty="0">
                <a:effectLst/>
              </a:rPr>
              <a:t> </a:t>
            </a:r>
            <a:endParaRPr lang="es-CO" sz="1200" dirty="0"/>
          </a:p>
        </p:txBody>
      </p:sp>
      <p:sp>
        <p:nvSpPr>
          <p:cNvPr id="13" name="CuadroTexto 12">
            <a:extLst>
              <a:ext uri="{FF2B5EF4-FFF2-40B4-BE49-F238E27FC236}">
                <a16:creationId xmlns:a16="http://schemas.microsoft.com/office/drawing/2014/main" id="{D210B9B0-73C7-D9A3-D3CF-A44D481DFC6D}"/>
              </a:ext>
            </a:extLst>
          </p:cNvPr>
          <p:cNvSpPr txBox="1"/>
          <p:nvPr/>
        </p:nvSpPr>
        <p:spPr>
          <a:xfrm>
            <a:off x="9130973" y="1521852"/>
            <a:ext cx="2866612" cy="1015663"/>
          </a:xfrm>
          <a:prstGeom prst="rect">
            <a:avLst/>
          </a:prstGeom>
          <a:noFill/>
        </p:spPr>
        <p:txBody>
          <a:bodyPr wrap="square" rtlCol="0">
            <a:spAutoFit/>
          </a:bodyPr>
          <a:lstStyle/>
          <a:p>
            <a:r>
              <a:rPr lang="es-ES" sz="1200" b="1" dirty="0" err="1"/>
              <a:t>Ethnic</a:t>
            </a:r>
            <a:r>
              <a:rPr lang="es-ES" sz="1200" b="1" dirty="0"/>
              <a:t> </a:t>
            </a:r>
            <a:r>
              <a:rPr lang="es-ES" sz="1200" b="1" dirty="0" err="1"/>
              <a:t>communities</a:t>
            </a:r>
            <a:r>
              <a:rPr lang="es-ES" sz="1200" b="1" dirty="0"/>
              <a:t>: </a:t>
            </a:r>
            <a:r>
              <a:rPr lang="es-ES" sz="1200" dirty="0" err="1"/>
              <a:t>Baragwanath</a:t>
            </a:r>
            <a:r>
              <a:rPr lang="es-ES" sz="1200" dirty="0"/>
              <a:t> &amp; </a:t>
            </a:r>
            <a:r>
              <a:rPr lang="es-ES" sz="1200" dirty="0" err="1"/>
              <a:t>Bayi</a:t>
            </a:r>
            <a:r>
              <a:rPr lang="es-ES" sz="1200" dirty="0"/>
              <a:t>, 2020; </a:t>
            </a:r>
            <a:r>
              <a:rPr lang="es-ES" sz="1200" dirty="0" err="1"/>
              <a:t>Blackman</a:t>
            </a:r>
            <a:r>
              <a:rPr lang="es-ES" sz="1200" dirty="0"/>
              <a:t> et al., 2017; </a:t>
            </a:r>
            <a:r>
              <a:rPr lang="es-ES" sz="1200" dirty="0" err="1"/>
              <a:t>Jusys</a:t>
            </a:r>
            <a:r>
              <a:rPr lang="es-ES" sz="1200" dirty="0"/>
              <a:t>, 2018; </a:t>
            </a:r>
            <a:r>
              <a:rPr lang="es-ES" sz="1200" dirty="0" err="1"/>
              <a:t>Nepstad</a:t>
            </a:r>
            <a:r>
              <a:rPr lang="es-ES" sz="1200" dirty="0"/>
              <a:t> et al., 2006; Soares-</a:t>
            </a:r>
            <a:r>
              <a:rPr lang="es-ES" sz="1200" dirty="0" err="1"/>
              <a:t>Filho</a:t>
            </a:r>
            <a:r>
              <a:rPr lang="es-ES" sz="1200" dirty="0"/>
              <a:t> et al., 2010; </a:t>
            </a:r>
            <a:r>
              <a:rPr lang="es-ES" sz="1200" dirty="0">
                <a:solidFill>
                  <a:schemeClr val="accent6">
                    <a:lumMod val="75000"/>
                  </a:schemeClr>
                </a:solidFill>
              </a:rPr>
              <a:t>Romero &amp; Saavedra, 2020;</a:t>
            </a:r>
            <a:r>
              <a:rPr lang="es-CO" sz="1200" dirty="0">
                <a:solidFill>
                  <a:schemeClr val="accent6">
                    <a:lumMod val="75000"/>
                  </a:schemeClr>
                </a:solidFill>
                <a:effectLst/>
              </a:rPr>
              <a:t> </a:t>
            </a:r>
            <a:r>
              <a:rPr lang="es-ES" sz="1200" dirty="0" err="1">
                <a:solidFill>
                  <a:schemeClr val="accent6">
                    <a:lumMod val="75000"/>
                  </a:schemeClr>
                </a:solidFill>
              </a:rPr>
              <a:t>Velez</a:t>
            </a:r>
            <a:r>
              <a:rPr lang="es-ES" sz="1200" dirty="0">
                <a:solidFill>
                  <a:schemeClr val="accent6">
                    <a:lumMod val="75000"/>
                  </a:schemeClr>
                </a:solidFill>
              </a:rPr>
              <a:t> et. Al., 2020; </a:t>
            </a:r>
            <a:r>
              <a:rPr lang="es-ES" sz="1200" dirty="0"/>
              <a:t>Walker et al., 2020</a:t>
            </a:r>
            <a:r>
              <a:rPr lang="es-CO" sz="1200" dirty="0">
                <a:effectLst/>
              </a:rPr>
              <a:t> </a:t>
            </a:r>
            <a:endParaRPr lang="es-CO" sz="1200" dirty="0"/>
          </a:p>
        </p:txBody>
      </p:sp>
      <p:cxnSp>
        <p:nvCxnSpPr>
          <p:cNvPr id="15" name="Conector recto de flecha 14">
            <a:extLst>
              <a:ext uri="{FF2B5EF4-FFF2-40B4-BE49-F238E27FC236}">
                <a16:creationId xmlns:a16="http://schemas.microsoft.com/office/drawing/2014/main" id="{8925662F-234D-172B-EB6D-36E3EAA634DD}"/>
              </a:ext>
            </a:extLst>
          </p:cNvPr>
          <p:cNvCxnSpPr/>
          <p:nvPr/>
        </p:nvCxnSpPr>
        <p:spPr>
          <a:xfrm>
            <a:off x="6486452" y="827101"/>
            <a:ext cx="1906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0B541BEE-5B25-C1A2-68C9-D52B4FD919EB}"/>
              </a:ext>
            </a:extLst>
          </p:cNvPr>
          <p:cNvCxnSpPr/>
          <p:nvPr/>
        </p:nvCxnSpPr>
        <p:spPr>
          <a:xfrm flipV="1">
            <a:off x="7439669" y="1155333"/>
            <a:ext cx="0" cy="874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D09CCA44-9759-868E-05EA-38EDB3443E44}"/>
              </a:ext>
            </a:extLst>
          </p:cNvPr>
          <p:cNvSpPr txBox="1"/>
          <p:nvPr/>
        </p:nvSpPr>
        <p:spPr>
          <a:xfrm>
            <a:off x="6274160" y="2053929"/>
            <a:ext cx="2866612" cy="461665"/>
          </a:xfrm>
          <a:prstGeom prst="rect">
            <a:avLst/>
          </a:prstGeom>
          <a:noFill/>
        </p:spPr>
        <p:txBody>
          <a:bodyPr wrap="square" rtlCol="0">
            <a:spAutoFit/>
          </a:bodyPr>
          <a:lstStyle/>
          <a:p>
            <a:r>
              <a:rPr lang="es-ES" sz="1200" b="1" dirty="0" err="1"/>
              <a:t>From</a:t>
            </a:r>
            <a:r>
              <a:rPr lang="es-ES" sz="1200" b="1" dirty="0"/>
              <a:t> </a:t>
            </a:r>
            <a:r>
              <a:rPr lang="es-ES" sz="1200" b="1" dirty="0" err="1"/>
              <a:t>prisoner's</a:t>
            </a:r>
            <a:r>
              <a:rPr lang="es-ES" sz="1200" b="1" dirty="0"/>
              <a:t> </a:t>
            </a:r>
            <a:r>
              <a:rPr lang="es-ES" sz="1200" b="1" dirty="0" err="1"/>
              <a:t>dilemma</a:t>
            </a:r>
            <a:r>
              <a:rPr lang="es-ES" sz="1200" b="1" dirty="0"/>
              <a:t> </a:t>
            </a:r>
            <a:r>
              <a:rPr lang="es-ES" sz="1200" b="1" dirty="0" err="1"/>
              <a:t>to</a:t>
            </a:r>
            <a:r>
              <a:rPr lang="es-ES" sz="1200" b="1" dirty="0"/>
              <a:t> </a:t>
            </a:r>
            <a:r>
              <a:rPr lang="es-ES" sz="1200" b="1" dirty="0" err="1"/>
              <a:t>repeated</a:t>
            </a:r>
            <a:r>
              <a:rPr lang="es-ES" sz="1200" b="1" dirty="0"/>
              <a:t> </a:t>
            </a:r>
            <a:r>
              <a:rPr lang="es-ES" sz="1200" b="1" dirty="0" err="1"/>
              <a:t>games</a:t>
            </a:r>
            <a:r>
              <a:rPr lang="es-ES" sz="1200" b="1" dirty="0"/>
              <a:t> and </a:t>
            </a:r>
            <a:r>
              <a:rPr lang="es-ES" sz="1200" b="1" dirty="0" err="1"/>
              <a:t>nice</a:t>
            </a:r>
            <a:r>
              <a:rPr lang="es-ES" sz="1200" b="1" dirty="0"/>
              <a:t> </a:t>
            </a:r>
            <a:r>
              <a:rPr lang="es-ES" sz="1200" b="1" dirty="0" err="1"/>
              <a:t>tit</a:t>
            </a:r>
            <a:r>
              <a:rPr lang="es-ES" sz="1200" b="1" dirty="0"/>
              <a:t> </a:t>
            </a:r>
            <a:r>
              <a:rPr lang="es-ES" sz="1200" b="1" dirty="0" err="1"/>
              <a:t>for</a:t>
            </a:r>
            <a:r>
              <a:rPr lang="es-ES" sz="1200" b="1" dirty="0"/>
              <a:t> </a:t>
            </a:r>
            <a:r>
              <a:rPr lang="es-ES" sz="1200" b="1" dirty="0" err="1"/>
              <a:t>tat</a:t>
            </a:r>
            <a:r>
              <a:rPr lang="es-ES" sz="1200" b="1" dirty="0"/>
              <a:t>. </a:t>
            </a:r>
            <a:endParaRPr lang="es-CO" sz="1200" dirty="0"/>
          </a:p>
        </p:txBody>
      </p:sp>
      <p:sp>
        <p:nvSpPr>
          <p:cNvPr id="39" name="Title 1">
            <a:extLst>
              <a:ext uri="{FF2B5EF4-FFF2-40B4-BE49-F238E27FC236}">
                <a16:creationId xmlns:a16="http://schemas.microsoft.com/office/drawing/2014/main" id="{14181DAC-EE4E-CF1C-BF4E-B6149D0A73AF}"/>
              </a:ext>
            </a:extLst>
          </p:cNvPr>
          <p:cNvSpPr>
            <a:spLocks noGrp="1"/>
          </p:cNvSpPr>
          <p:nvPr>
            <p:ph type="title"/>
          </p:nvPr>
        </p:nvSpPr>
        <p:spPr>
          <a:xfrm>
            <a:off x="48679" y="-269387"/>
            <a:ext cx="10515600" cy="1325563"/>
          </a:xfrm>
        </p:spPr>
        <p:txBody>
          <a:bodyPr>
            <a:normAutofit/>
          </a:bodyPr>
          <a:lstStyle/>
          <a:p>
            <a:r>
              <a:rPr lang="es-ES" sz="3600" dirty="0" err="1"/>
              <a:t>Literature</a:t>
            </a:r>
            <a:r>
              <a:rPr lang="es-ES" sz="3600" dirty="0"/>
              <a:t> </a:t>
            </a:r>
            <a:r>
              <a:rPr lang="es-ES" sz="3600" dirty="0" err="1"/>
              <a:t>review</a:t>
            </a:r>
            <a:r>
              <a:rPr lang="es-ES" sz="3600" dirty="0"/>
              <a:t> and </a:t>
            </a:r>
            <a:r>
              <a:rPr lang="es-ES" sz="3600" dirty="0" err="1"/>
              <a:t>contribution</a:t>
            </a:r>
            <a:r>
              <a:rPr lang="es-ES" sz="3600" dirty="0"/>
              <a:t>. </a:t>
            </a:r>
            <a:endParaRPr lang="en-US" sz="3600" dirty="0"/>
          </a:p>
        </p:txBody>
      </p:sp>
      <p:cxnSp>
        <p:nvCxnSpPr>
          <p:cNvPr id="3" name="Conector recto 2">
            <a:extLst>
              <a:ext uri="{FF2B5EF4-FFF2-40B4-BE49-F238E27FC236}">
                <a16:creationId xmlns:a16="http://schemas.microsoft.com/office/drawing/2014/main" id="{F9914B6E-BEF4-08DB-04F8-3456A98181F4}"/>
              </a:ext>
            </a:extLst>
          </p:cNvPr>
          <p:cNvCxnSpPr>
            <a:cxnSpLocks/>
          </p:cNvCxnSpPr>
          <p:nvPr/>
        </p:nvCxnSpPr>
        <p:spPr>
          <a:xfrm>
            <a:off x="272437" y="3069592"/>
            <a:ext cx="11366361"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EAE2888A-1821-B69E-9353-158F2FA1A367}"/>
              </a:ext>
            </a:extLst>
          </p:cNvPr>
          <p:cNvSpPr txBox="1"/>
          <p:nvPr/>
        </p:nvSpPr>
        <p:spPr>
          <a:xfrm>
            <a:off x="3866227" y="618699"/>
            <a:ext cx="2620225" cy="923330"/>
          </a:xfrm>
          <a:prstGeom prst="rect">
            <a:avLst/>
          </a:prstGeom>
          <a:noFill/>
        </p:spPr>
        <p:txBody>
          <a:bodyPr wrap="square" rtlCol="0">
            <a:spAutoFit/>
          </a:bodyPr>
          <a:lstStyle/>
          <a:p>
            <a:pPr algn="ctr"/>
            <a:r>
              <a:rPr lang="es-ES" dirty="0" err="1">
                <a:solidFill>
                  <a:schemeClr val="accent6"/>
                </a:solidFill>
              </a:rPr>
              <a:t>Collective</a:t>
            </a:r>
            <a:r>
              <a:rPr lang="es-ES" dirty="0">
                <a:solidFill>
                  <a:schemeClr val="accent6"/>
                </a:solidFill>
              </a:rPr>
              <a:t> </a:t>
            </a:r>
            <a:r>
              <a:rPr lang="es-ES" dirty="0" err="1">
                <a:solidFill>
                  <a:schemeClr val="accent6"/>
                </a:solidFill>
              </a:rPr>
              <a:t>governance</a:t>
            </a:r>
            <a:r>
              <a:rPr lang="es-ES" dirty="0">
                <a:solidFill>
                  <a:schemeClr val="accent6"/>
                </a:solidFill>
              </a:rPr>
              <a:t> and </a:t>
            </a:r>
            <a:r>
              <a:rPr lang="es-ES" dirty="0" err="1">
                <a:solidFill>
                  <a:schemeClr val="accent6"/>
                </a:solidFill>
              </a:rPr>
              <a:t>property</a:t>
            </a:r>
            <a:r>
              <a:rPr lang="es-ES" dirty="0">
                <a:solidFill>
                  <a:schemeClr val="accent6"/>
                </a:solidFill>
              </a:rPr>
              <a:t> </a:t>
            </a:r>
            <a:r>
              <a:rPr lang="es-ES" dirty="0">
                <a:solidFill>
                  <a:srgbClr val="FFC000"/>
                </a:solidFill>
              </a:rPr>
              <a:t>(</a:t>
            </a:r>
            <a:r>
              <a:rPr lang="es-ES" dirty="0" err="1">
                <a:solidFill>
                  <a:srgbClr val="FFC000"/>
                </a:solidFill>
              </a:rPr>
              <a:t>Conservation</a:t>
            </a:r>
            <a:r>
              <a:rPr lang="es-ES" dirty="0">
                <a:solidFill>
                  <a:srgbClr val="FFC000"/>
                </a:solidFill>
              </a:rPr>
              <a:t> </a:t>
            </a:r>
            <a:r>
              <a:rPr lang="es-ES" dirty="0" err="1">
                <a:solidFill>
                  <a:srgbClr val="FFC000"/>
                </a:solidFill>
              </a:rPr>
              <a:t>zones</a:t>
            </a:r>
            <a:r>
              <a:rPr lang="es-ES" dirty="0">
                <a:solidFill>
                  <a:srgbClr val="FFC000"/>
                </a:solidFill>
              </a:rPr>
              <a:t>)</a:t>
            </a:r>
            <a:endParaRPr lang="en-US" dirty="0">
              <a:solidFill>
                <a:srgbClr val="FFC000"/>
              </a:solidFill>
            </a:endParaRPr>
          </a:p>
        </p:txBody>
      </p:sp>
      <p:sp>
        <p:nvSpPr>
          <p:cNvPr id="2" name="CuadroTexto 1">
            <a:extLst>
              <a:ext uri="{FF2B5EF4-FFF2-40B4-BE49-F238E27FC236}">
                <a16:creationId xmlns:a16="http://schemas.microsoft.com/office/drawing/2014/main" id="{60B2996E-6075-1841-098F-26CB85F13826}"/>
              </a:ext>
            </a:extLst>
          </p:cNvPr>
          <p:cNvSpPr txBox="1"/>
          <p:nvPr/>
        </p:nvSpPr>
        <p:spPr>
          <a:xfrm>
            <a:off x="1007390" y="1542029"/>
            <a:ext cx="2386739" cy="369332"/>
          </a:xfrm>
          <a:prstGeom prst="rect">
            <a:avLst/>
          </a:prstGeom>
          <a:noFill/>
        </p:spPr>
        <p:txBody>
          <a:bodyPr wrap="square" rtlCol="0">
            <a:spAutoFit/>
          </a:bodyPr>
          <a:lstStyle/>
          <a:p>
            <a:r>
              <a:rPr lang="es-US" dirty="0" err="1"/>
              <a:t>Collective</a:t>
            </a:r>
            <a:r>
              <a:rPr lang="es-US" dirty="0"/>
              <a:t> </a:t>
            </a:r>
            <a:r>
              <a:rPr lang="es-US" dirty="0" err="1"/>
              <a:t>governance</a:t>
            </a:r>
            <a:endParaRPr lang="es-US" dirty="0"/>
          </a:p>
        </p:txBody>
      </p:sp>
      <p:sp>
        <p:nvSpPr>
          <p:cNvPr id="16" name="CuadroTexto 15">
            <a:extLst>
              <a:ext uri="{FF2B5EF4-FFF2-40B4-BE49-F238E27FC236}">
                <a16:creationId xmlns:a16="http://schemas.microsoft.com/office/drawing/2014/main" id="{CBD64B7B-DC25-DA40-850D-952E927EEF01}"/>
              </a:ext>
            </a:extLst>
          </p:cNvPr>
          <p:cNvSpPr txBox="1"/>
          <p:nvPr/>
        </p:nvSpPr>
        <p:spPr>
          <a:xfrm>
            <a:off x="1007390" y="3438925"/>
            <a:ext cx="238673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US" dirty="0" err="1"/>
              <a:t>Land</a:t>
            </a:r>
            <a:r>
              <a:rPr lang="es-US" dirty="0"/>
              <a:t> </a:t>
            </a:r>
            <a:r>
              <a:rPr lang="es-US" dirty="0" err="1"/>
              <a:t>titles</a:t>
            </a:r>
            <a:r>
              <a:rPr lang="es-US" dirty="0"/>
              <a:t> (</a:t>
            </a:r>
            <a:r>
              <a:rPr lang="es-US" dirty="0" err="1"/>
              <a:t>private</a:t>
            </a:r>
            <a:r>
              <a:rPr lang="es-US" dirty="0"/>
              <a:t> </a:t>
            </a:r>
            <a:r>
              <a:rPr lang="es-US" dirty="0" err="1"/>
              <a:t>property</a:t>
            </a:r>
            <a:r>
              <a:rPr lang="es-US" dirty="0"/>
              <a:t>) and </a:t>
            </a:r>
            <a:r>
              <a:rPr lang="es-US" dirty="0" err="1"/>
              <a:t>secure</a:t>
            </a:r>
            <a:r>
              <a:rPr lang="es-US" dirty="0"/>
              <a:t> </a:t>
            </a:r>
            <a:r>
              <a:rPr lang="es-US" dirty="0" err="1"/>
              <a:t>tenency</a:t>
            </a:r>
            <a:endParaRPr lang="es-US" dirty="0"/>
          </a:p>
        </p:txBody>
      </p:sp>
      <p:sp>
        <p:nvSpPr>
          <p:cNvPr id="19" name="CuadroTexto 18">
            <a:extLst>
              <a:ext uri="{FF2B5EF4-FFF2-40B4-BE49-F238E27FC236}">
                <a16:creationId xmlns:a16="http://schemas.microsoft.com/office/drawing/2014/main" id="{8758619C-4461-C7A8-9C8C-390C236B470A}"/>
              </a:ext>
            </a:extLst>
          </p:cNvPr>
          <p:cNvSpPr txBox="1"/>
          <p:nvPr/>
        </p:nvSpPr>
        <p:spPr>
          <a:xfrm>
            <a:off x="1007390" y="5083009"/>
            <a:ext cx="238673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US" dirty="0" err="1"/>
              <a:t>Land</a:t>
            </a:r>
            <a:r>
              <a:rPr lang="es-US" dirty="0"/>
              <a:t> </a:t>
            </a:r>
            <a:r>
              <a:rPr lang="es-US" dirty="0" err="1"/>
              <a:t>grabbing</a:t>
            </a:r>
            <a:r>
              <a:rPr lang="es-US" dirty="0"/>
              <a:t> control</a:t>
            </a:r>
          </a:p>
        </p:txBody>
      </p:sp>
      <p:sp>
        <p:nvSpPr>
          <p:cNvPr id="20" name="TextBox 9">
            <a:extLst>
              <a:ext uri="{FF2B5EF4-FFF2-40B4-BE49-F238E27FC236}">
                <a16:creationId xmlns:a16="http://schemas.microsoft.com/office/drawing/2014/main" id="{7416D8B5-2974-7CC1-FC98-1217BBA44196}"/>
              </a:ext>
            </a:extLst>
          </p:cNvPr>
          <p:cNvSpPr txBox="1"/>
          <p:nvPr/>
        </p:nvSpPr>
        <p:spPr>
          <a:xfrm>
            <a:off x="3866226" y="3414190"/>
            <a:ext cx="2620225" cy="369332"/>
          </a:xfrm>
          <a:prstGeom prst="rect">
            <a:avLst/>
          </a:prstGeom>
          <a:noFill/>
        </p:spPr>
        <p:txBody>
          <a:bodyPr wrap="square" rtlCol="0">
            <a:spAutoFit/>
          </a:bodyPr>
          <a:lstStyle/>
          <a:p>
            <a:pPr algn="ctr"/>
            <a:r>
              <a:rPr lang="es-ES" dirty="0" err="1">
                <a:solidFill>
                  <a:schemeClr val="accent6"/>
                </a:solidFill>
              </a:rPr>
              <a:t>Land</a:t>
            </a:r>
            <a:r>
              <a:rPr lang="es-ES" dirty="0">
                <a:solidFill>
                  <a:schemeClr val="accent6"/>
                </a:solidFill>
              </a:rPr>
              <a:t> </a:t>
            </a:r>
            <a:r>
              <a:rPr lang="es-ES" dirty="0" err="1">
                <a:solidFill>
                  <a:schemeClr val="accent6"/>
                </a:solidFill>
              </a:rPr>
              <a:t>titling</a:t>
            </a:r>
            <a:r>
              <a:rPr lang="es-ES" dirty="0">
                <a:solidFill>
                  <a:schemeClr val="accent6"/>
                </a:solidFill>
              </a:rPr>
              <a:t> </a:t>
            </a:r>
            <a:r>
              <a:rPr lang="es-ES" dirty="0" err="1">
                <a:solidFill>
                  <a:schemeClr val="accent6"/>
                </a:solidFill>
              </a:rPr>
              <a:t>programs</a:t>
            </a:r>
            <a:endParaRPr lang="en-US" dirty="0">
              <a:solidFill>
                <a:srgbClr val="FFC000"/>
              </a:solidFill>
            </a:endParaRPr>
          </a:p>
        </p:txBody>
      </p:sp>
      <p:sp>
        <p:nvSpPr>
          <p:cNvPr id="21" name="CuadroTexto 20">
            <a:extLst>
              <a:ext uri="{FF2B5EF4-FFF2-40B4-BE49-F238E27FC236}">
                <a16:creationId xmlns:a16="http://schemas.microsoft.com/office/drawing/2014/main" id="{2C5826A3-105B-4F69-27D8-632FD202BDCD}"/>
              </a:ext>
            </a:extLst>
          </p:cNvPr>
          <p:cNvSpPr txBox="1"/>
          <p:nvPr/>
        </p:nvSpPr>
        <p:spPr>
          <a:xfrm>
            <a:off x="9273909" y="3602925"/>
            <a:ext cx="2319457" cy="646331"/>
          </a:xfrm>
          <a:prstGeom prst="rect">
            <a:avLst/>
          </a:prstGeom>
          <a:noFill/>
        </p:spPr>
        <p:txBody>
          <a:bodyPr wrap="square" rtlCol="0">
            <a:spAutoFit/>
          </a:bodyPr>
          <a:lstStyle/>
          <a:p>
            <a:r>
              <a:rPr lang="en-US" sz="1200" dirty="0" err="1"/>
              <a:t>Amacher</a:t>
            </a:r>
            <a:r>
              <a:rPr lang="en-US" sz="1200" dirty="0"/>
              <a:t> et al., 2009; </a:t>
            </a:r>
            <a:r>
              <a:rPr lang="en-US" sz="1200" dirty="0" err="1"/>
              <a:t>Barbier</a:t>
            </a:r>
            <a:r>
              <a:rPr lang="en-US" sz="1200" dirty="0"/>
              <a:t> &amp; Burgess, 2001; Robinson et al., 2014; Wren-Lewis et al., 2020</a:t>
            </a:r>
            <a:r>
              <a:rPr lang="es-CO" sz="1200" dirty="0">
                <a:effectLst/>
              </a:rPr>
              <a:t> </a:t>
            </a:r>
            <a:endParaRPr lang="es-CO" sz="1200" dirty="0"/>
          </a:p>
        </p:txBody>
      </p:sp>
      <p:sp>
        <p:nvSpPr>
          <p:cNvPr id="23" name="TextBox 10">
            <a:extLst>
              <a:ext uri="{FF2B5EF4-FFF2-40B4-BE49-F238E27FC236}">
                <a16:creationId xmlns:a16="http://schemas.microsoft.com/office/drawing/2014/main" id="{7A202512-4D13-7DD9-802B-DD9434994E78}"/>
              </a:ext>
            </a:extLst>
          </p:cNvPr>
          <p:cNvSpPr txBox="1"/>
          <p:nvPr/>
        </p:nvSpPr>
        <p:spPr>
          <a:xfrm>
            <a:off x="9707183" y="3229524"/>
            <a:ext cx="1022331" cy="369332"/>
          </a:xfrm>
          <a:prstGeom prst="rect">
            <a:avLst/>
          </a:prstGeom>
          <a:noFill/>
        </p:spPr>
        <p:txBody>
          <a:bodyPr wrap="none" rtlCol="0">
            <a:spAutoFit/>
          </a:bodyPr>
          <a:lstStyle/>
          <a:p>
            <a:r>
              <a:rPr lang="en-US" dirty="0">
                <a:solidFill>
                  <a:schemeClr val="accent6"/>
                </a:solidFill>
              </a:rPr>
              <a:t>(+)</a:t>
            </a:r>
            <a:r>
              <a:rPr lang="es-ES" dirty="0">
                <a:solidFill>
                  <a:schemeClr val="accent6"/>
                </a:solidFill>
              </a:rPr>
              <a:t>Forest</a:t>
            </a:r>
            <a:endParaRPr lang="en-US" dirty="0">
              <a:solidFill>
                <a:schemeClr val="accent6"/>
              </a:solidFill>
            </a:endParaRPr>
          </a:p>
        </p:txBody>
      </p:sp>
      <p:cxnSp>
        <p:nvCxnSpPr>
          <p:cNvPr id="24" name="Conector recto de flecha 23">
            <a:extLst>
              <a:ext uri="{FF2B5EF4-FFF2-40B4-BE49-F238E27FC236}">
                <a16:creationId xmlns:a16="http://schemas.microsoft.com/office/drawing/2014/main" id="{221B220D-6DBA-C319-D2E8-E3CB05BDFFF1}"/>
              </a:ext>
            </a:extLst>
          </p:cNvPr>
          <p:cNvCxnSpPr/>
          <p:nvPr/>
        </p:nvCxnSpPr>
        <p:spPr>
          <a:xfrm>
            <a:off x="6964317" y="3555469"/>
            <a:ext cx="1906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B3EBA826-F41B-788C-22F7-85A1808706A2}"/>
              </a:ext>
            </a:extLst>
          </p:cNvPr>
          <p:cNvCxnSpPr/>
          <p:nvPr/>
        </p:nvCxnSpPr>
        <p:spPr>
          <a:xfrm flipV="1">
            <a:off x="7917534" y="3598856"/>
            <a:ext cx="0" cy="874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4D7D2411-1EC2-8793-E646-9F192D7EB78F}"/>
              </a:ext>
            </a:extLst>
          </p:cNvPr>
          <p:cNvSpPr txBox="1"/>
          <p:nvPr/>
        </p:nvSpPr>
        <p:spPr>
          <a:xfrm>
            <a:off x="6693749" y="4473206"/>
            <a:ext cx="2866612" cy="461665"/>
          </a:xfrm>
          <a:prstGeom prst="rect">
            <a:avLst/>
          </a:prstGeom>
          <a:noFill/>
        </p:spPr>
        <p:txBody>
          <a:bodyPr wrap="square" rtlCol="0">
            <a:spAutoFit/>
          </a:bodyPr>
          <a:lstStyle/>
          <a:p>
            <a:r>
              <a:rPr lang="es-ES" sz="1200" b="1" dirty="0"/>
              <a:t>No </a:t>
            </a:r>
            <a:r>
              <a:rPr lang="es-ES" sz="1200" b="1" dirty="0" err="1"/>
              <a:t>need</a:t>
            </a:r>
            <a:r>
              <a:rPr lang="es-ES" sz="1200" b="1" dirty="0"/>
              <a:t> </a:t>
            </a:r>
            <a:r>
              <a:rPr lang="es-ES" sz="1200" b="1" dirty="0" err="1"/>
              <a:t>to</a:t>
            </a:r>
            <a:r>
              <a:rPr lang="es-ES" sz="1200" b="1" dirty="0"/>
              <a:t> </a:t>
            </a:r>
            <a:r>
              <a:rPr lang="es-ES" sz="1200" b="1" dirty="0" err="1"/>
              <a:t>demonstrate</a:t>
            </a:r>
            <a:r>
              <a:rPr lang="es-ES" sz="1200" b="1" dirty="0"/>
              <a:t> </a:t>
            </a:r>
            <a:r>
              <a:rPr lang="es-ES" sz="1200" b="1" dirty="0" err="1"/>
              <a:t>tenancy</a:t>
            </a:r>
            <a:r>
              <a:rPr lang="es-ES" sz="1200" b="1" dirty="0"/>
              <a:t> </a:t>
            </a:r>
            <a:r>
              <a:rPr lang="es-ES" sz="1200" b="1" dirty="0" err="1"/>
              <a:t>through</a:t>
            </a:r>
            <a:r>
              <a:rPr lang="es-ES" sz="1200" b="1" dirty="0"/>
              <a:t> </a:t>
            </a:r>
            <a:r>
              <a:rPr lang="es-ES" sz="1200" b="1" dirty="0" err="1"/>
              <a:t>clearing</a:t>
            </a:r>
            <a:r>
              <a:rPr lang="es-ES" sz="1200" b="1" dirty="0"/>
              <a:t> </a:t>
            </a:r>
            <a:r>
              <a:rPr lang="es-ES" sz="1200" b="1" dirty="0" err="1"/>
              <a:t>the</a:t>
            </a:r>
            <a:r>
              <a:rPr lang="es-ES" sz="1200" b="1" dirty="0"/>
              <a:t> </a:t>
            </a:r>
            <a:r>
              <a:rPr lang="es-ES" sz="1200" b="1" dirty="0" err="1"/>
              <a:t>forest</a:t>
            </a:r>
            <a:endParaRPr lang="es-CO" sz="1200" dirty="0"/>
          </a:p>
        </p:txBody>
      </p:sp>
      <p:sp>
        <p:nvSpPr>
          <p:cNvPr id="22" name="TextBox 9">
            <a:extLst>
              <a:ext uri="{FF2B5EF4-FFF2-40B4-BE49-F238E27FC236}">
                <a16:creationId xmlns:a16="http://schemas.microsoft.com/office/drawing/2014/main" id="{11EEAE6A-FA23-3BAA-0379-1C08EDB35F03}"/>
              </a:ext>
            </a:extLst>
          </p:cNvPr>
          <p:cNvSpPr txBox="1"/>
          <p:nvPr/>
        </p:nvSpPr>
        <p:spPr>
          <a:xfrm>
            <a:off x="3866225" y="5083009"/>
            <a:ext cx="2620225" cy="646331"/>
          </a:xfrm>
          <a:prstGeom prst="rect">
            <a:avLst/>
          </a:prstGeom>
          <a:noFill/>
        </p:spPr>
        <p:txBody>
          <a:bodyPr wrap="square" rtlCol="0">
            <a:spAutoFit/>
          </a:bodyPr>
          <a:lstStyle/>
          <a:p>
            <a:pPr algn="ctr"/>
            <a:r>
              <a:rPr lang="es-ES" dirty="0" err="1">
                <a:solidFill>
                  <a:schemeClr val="accent6"/>
                </a:solidFill>
              </a:rPr>
              <a:t>Equity</a:t>
            </a:r>
            <a:r>
              <a:rPr lang="es-ES" dirty="0">
                <a:solidFill>
                  <a:schemeClr val="accent6"/>
                </a:solidFill>
              </a:rPr>
              <a:t> </a:t>
            </a:r>
            <a:r>
              <a:rPr lang="es-ES" dirty="0" err="1">
                <a:solidFill>
                  <a:schemeClr val="accent6"/>
                </a:solidFill>
              </a:rPr>
              <a:t>on</a:t>
            </a:r>
            <a:r>
              <a:rPr lang="es-ES" dirty="0">
                <a:solidFill>
                  <a:schemeClr val="accent6"/>
                </a:solidFill>
              </a:rPr>
              <a:t> </a:t>
            </a:r>
            <a:r>
              <a:rPr lang="es-ES" dirty="0" err="1">
                <a:solidFill>
                  <a:schemeClr val="accent6"/>
                </a:solidFill>
              </a:rPr>
              <a:t>land</a:t>
            </a:r>
            <a:r>
              <a:rPr lang="es-ES" dirty="0">
                <a:solidFill>
                  <a:schemeClr val="accent6"/>
                </a:solidFill>
              </a:rPr>
              <a:t> </a:t>
            </a:r>
            <a:r>
              <a:rPr lang="es-ES" dirty="0" err="1">
                <a:solidFill>
                  <a:schemeClr val="accent6"/>
                </a:solidFill>
              </a:rPr>
              <a:t>distribution</a:t>
            </a:r>
            <a:endParaRPr lang="en-US" dirty="0">
              <a:solidFill>
                <a:srgbClr val="FFC000"/>
              </a:solidFill>
            </a:endParaRPr>
          </a:p>
        </p:txBody>
      </p:sp>
      <p:cxnSp>
        <p:nvCxnSpPr>
          <p:cNvPr id="27" name="Conector recto de flecha 26">
            <a:extLst>
              <a:ext uri="{FF2B5EF4-FFF2-40B4-BE49-F238E27FC236}">
                <a16:creationId xmlns:a16="http://schemas.microsoft.com/office/drawing/2014/main" id="{CD2B1E09-4785-BE00-68D0-77A44F6AE5F5}"/>
              </a:ext>
            </a:extLst>
          </p:cNvPr>
          <p:cNvCxnSpPr/>
          <p:nvPr/>
        </p:nvCxnSpPr>
        <p:spPr>
          <a:xfrm>
            <a:off x="6964317" y="5211205"/>
            <a:ext cx="1906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1BB857EA-AB4E-625E-CD3A-DCD68FBCC284}"/>
              </a:ext>
            </a:extLst>
          </p:cNvPr>
          <p:cNvSpPr txBox="1"/>
          <p:nvPr/>
        </p:nvSpPr>
        <p:spPr>
          <a:xfrm>
            <a:off x="6693749" y="5621774"/>
            <a:ext cx="2866612" cy="461665"/>
          </a:xfrm>
          <a:prstGeom prst="rect">
            <a:avLst/>
          </a:prstGeom>
          <a:noFill/>
        </p:spPr>
        <p:txBody>
          <a:bodyPr wrap="square" rtlCol="0">
            <a:spAutoFit/>
          </a:bodyPr>
          <a:lstStyle/>
          <a:p>
            <a:r>
              <a:rPr lang="es-ES" sz="1200" b="1" dirty="0" err="1"/>
              <a:t>Better</a:t>
            </a:r>
            <a:r>
              <a:rPr lang="es-ES" sz="1200" b="1" dirty="0"/>
              <a:t> social </a:t>
            </a:r>
            <a:r>
              <a:rPr lang="es-ES" sz="1200" b="1" dirty="0" err="1"/>
              <a:t>ties</a:t>
            </a:r>
            <a:r>
              <a:rPr lang="es-ES" sz="1200" b="1" dirty="0"/>
              <a:t> and </a:t>
            </a:r>
            <a:r>
              <a:rPr lang="es-ES" sz="1200" b="1" dirty="0" err="1"/>
              <a:t>disposition</a:t>
            </a:r>
            <a:r>
              <a:rPr lang="es-ES" sz="1200" b="1" dirty="0"/>
              <a:t> </a:t>
            </a:r>
            <a:r>
              <a:rPr lang="es-ES" sz="1200" b="1" dirty="0" err="1"/>
              <a:t>to</a:t>
            </a:r>
            <a:r>
              <a:rPr lang="es-ES" sz="1200" b="1" dirty="0"/>
              <a:t> social </a:t>
            </a:r>
            <a:r>
              <a:rPr lang="es-ES" sz="1200" b="1" dirty="0" err="1"/>
              <a:t>cooperation</a:t>
            </a:r>
            <a:endParaRPr lang="es-CO" sz="1200" dirty="0"/>
          </a:p>
        </p:txBody>
      </p:sp>
      <p:sp>
        <p:nvSpPr>
          <p:cNvPr id="29" name="CuadroTexto 28">
            <a:extLst>
              <a:ext uri="{FF2B5EF4-FFF2-40B4-BE49-F238E27FC236}">
                <a16:creationId xmlns:a16="http://schemas.microsoft.com/office/drawing/2014/main" id="{522E3D16-A32F-F792-1FD4-1EB94FB46BAE}"/>
              </a:ext>
            </a:extLst>
          </p:cNvPr>
          <p:cNvSpPr txBox="1"/>
          <p:nvPr/>
        </p:nvSpPr>
        <p:spPr>
          <a:xfrm>
            <a:off x="9206587" y="5713850"/>
            <a:ext cx="2819811" cy="461665"/>
          </a:xfrm>
          <a:prstGeom prst="rect">
            <a:avLst/>
          </a:prstGeom>
          <a:noFill/>
        </p:spPr>
        <p:txBody>
          <a:bodyPr wrap="none" rtlCol="0">
            <a:spAutoFit/>
          </a:bodyPr>
          <a:lstStyle/>
          <a:p>
            <a:r>
              <a:rPr lang="es-ES" sz="1200" dirty="0"/>
              <a:t>Cárdenas, 2005 y 2007; </a:t>
            </a:r>
            <a:r>
              <a:rPr lang="es-ES" sz="1200" dirty="0" err="1"/>
              <a:t>Yanai</a:t>
            </a:r>
            <a:r>
              <a:rPr lang="es-ES" sz="1200" dirty="0"/>
              <a:t> et al., 2012; </a:t>
            </a:r>
          </a:p>
          <a:p>
            <a:r>
              <a:rPr lang="en-US" sz="1200" dirty="0" err="1"/>
              <a:t>Sant’anna</a:t>
            </a:r>
            <a:r>
              <a:rPr lang="en-US" sz="1200" dirty="0"/>
              <a:t>, 2017</a:t>
            </a:r>
            <a:r>
              <a:rPr lang="es-CO" sz="1200" dirty="0">
                <a:effectLst/>
              </a:rPr>
              <a:t> </a:t>
            </a:r>
            <a:endParaRPr lang="es-CO" sz="1200" dirty="0"/>
          </a:p>
        </p:txBody>
      </p:sp>
      <p:sp>
        <p:nvSpPr>
          <p:cNvPr id="30" name="TextBox 10">
            <a:extLst>
              <a:ext uri="{FF2B5EF4-FFF2-40B4-BE49-F238E27FC236}">
                <a16:creationId xmlns:a16="http://schemas.microsoft.com/office/drawing/2014/main" id="{6B2B64C2-015D-1F41-5439-8C952602F154}"/>
              </a:ext>
            </a:extLst>
          </p:cNvPr>
          <p:cNvSpPr txBox="1"/>
          <p:nvPr/>
        </p:nvSpPr>
        <p:spPr>
          <a:xfrm>
            <a:off x="9922471" y="5151482"/>
            <a:ext cx="1022331" cy="369332"/>
          </a:xfrm>
          <a:prstGeom prst="rect">
            <a:avLst/>
          </a:prstGeom>
          <a:noFill/>
        </p:spPr>
        <p:txBody>
          <a:bodyPr wrap="none" rtlCol="0">
            <a:spAutoFit/>
          </a:bodyPr>
          <a:lstStyle/>
          <a:p>
            <a:r>
              <a:rPr lang="en-US" dirty="0">
                <a:solidFill>
                  <a:schemeClr val="accent6"/>
                </a:solidFill>
              </a:rPr>
              <a:t>(+)</a:t>
            </a:r>
            <a:r>
              <a:rPr lang="es-ES" dirty="0">
                <a:solidFill>
                  <a:schemeClr val="accent6"/>
                </a:solidFill>
              </a:rPr>
              <a:t>Forest</a:t>
            </a:r>
            <a:endParaRPr lang="en-US" dirty="0">
              <a:solidFill>
                <a:schemeClr val="accent6"/>
              </a:solidFill>
            </a:endParaRPr>
          </a:p>
        </p:txBody>
      </p:sp>
      <p:cxnSp>
        <p:nvCxnSpPr>
          <p:cNvPr id="31" name="Conector recto 30">
            <a:extLst>
              <a:ext uri="{FF2B5EF4-FFF2-40B4-BE49-F238E27FC236}">
                <a16:creationId xmlns:a16="http://schemas.microsoft.com/office/drawing/2014/main" id="{7076CBE6-730C-CA66-D190-2AA26D80F33B}"/>
              </a:ext>
            </a:extLst>
          </p:cNvPr>
          <p:cNvCxnSpPr>
            <a:cxnSpLocks/>
          </p:cNvCxnSpPr>
          <p:nvPr/>
        </p:nvCxnSpPr>
        <p:spPr>
          <a:xfrm>
            <a:off x="424837" y="4957804"/>
            <a:ext cx="11366361"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FCC81351-D182-9DB5-3800-744289361A9A}"/>
              </a:ext>
            </a:extLst>
          </p:cNvPr>
          <p:cNvSpPr txBox="1"/>
          <p:nvPr/>
        </p:nvSpPr>
        <p:spPr>
          <a:xfrm>
            <a:off x="850217" y="6276475"/>
            <a:ext cx="10515600" cy="830997"/>
          </a:xfrm>
          <a:prstGeom prst="rect">
            <a:avLst/>
          </a:prstGeom>
          <a:noFill/>
        </p:spPr>
        <p:txBody>
          <a:bodyPr wrap="square" rtlCol="0">
            <a:spAutoFit/>
          </a:bodyPr>
          <a:lstStyle/>
          <a:p>
            <a:r>
              <a:rPr lang="es-ES" b="1" dirty="0" err="1"/>
              <a:t>Contribution</a:t>
            </a:r>
            <a:r>
              <a:rPr lang="es-ES" b="1" dirty="0"/>
              <a:t> 2: </a:t>
            </a:r>
            <a:r>
              <a:rPr lang="es-ES" dirty="0"/>
              <a:t>I</a:t>
            </a:r>
            <a:r>
              <a:rPr lang="en-US" dirty="0"/>
              <a:t>t advances in the study of the interaction between various mechanisms previously </a:t>
            </a:r>
            <a:r>
              <a:rPr lang="en-US" dirty="0" err="1"/>
              <a:t>analysed</a:t>
            </a:r>
            <a:r>
              <a:rPr lang="en-US" dirty="0"/>
              <a:t> by the literature on commons in a fragmented way. </a:t>
            </a:r>
            <a:endParaRPr lang="es-US" dirty="0"/>
          </a:p>
          <a:p>
            <a:endParaRPr lang="es-CO" sz="1200" dirty="0"/>
          </a:p>
        </p:txBody>
      </p:sp>
    </p:spTree>
    <p:extLst>
      <p:ext uri="{BB962C8B-B14F-4D97-AF65-F5344CB8AC3E}">
        <p14:creationId xmlns:p14="http://schemas.microsoft.com/office/powerpoint/2010/main" val="3112351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358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rot="16200000">
            <a:off x="-723540" y="1237661"/>
            <a:ext cx="2814638" cy="738664"/>
          </a:xfrm>
          <a:prstGeom prst="rect">
            <a:avLst/>
          </a:prstGeom>
          <a:noFill/>
        </p:spPr>
        <p:txBody>
          <a:bodyPr wrap="square" rtlCol="0">
            <a:spAutoFit/>
          </a:bodyPr>
          <a:lstStyle/>
          <a:p>
            <a:pPr algn="ctr"/>
            <a:r>
              <a:rPr lang="en-US" sz="2400" dirty="0">
                <a:solidFill>
                  <a:schemeClr val="accent6">
                    <a:lumMod val="50000"/>
                  </a:schemeClr>
                </a:solidFill>
              </a:rPr>
              <a:t> </a:t>
            </a:r>
            <a:r>
              <a:rPr lang="en-US" dirty="0" err="1">
                <a:solidFill>
                  <a:schemeClr val="accent6">
                    <a:lumMod val="50000"/>
                  </a:schemeClr>
                </a:solidFill>
              </a:rPr>
              <a:t>Gobernanza</a:t>
            </a:r>
            <a:r>
              <a:rPr lang="en-US" dirty="0">
                <a:solidFill>
                  <a:schemeClr val="accent6">
                    <a:lumMod val="50000"/>
                  </a:schemeClr>
                </a:solidFill>
              </a:rPr>
              <a:t> </a:t>
            </a:r>
          </a:p>
          <a:p>
            <a:pPr algn="ctr"/>
            <a:r>
              <a:rPr lang="en-US" dirty="0" err="1">
                <a:solidFill>
                  <a:schemeClr val="accent6">
                    <a:lumMod val="50000"/>
                  </a:schemeClr>
                </a:solidFill>
              </a:rPr>
              <a:t>colectiva</a:t>
            </a:r>
            <a:endParaRPr lang="en-US" dirty="0">
              <a:solidFill>
                <a:schemeClr val="accent6">
                  <a:lumMod val="50000"/>
                </a:schemeClr>
              </a:solidFill>
            </a:endParaRPr>
          </a:p>
        </p:txBody>
      </p:sp>
      <p:sp>
        <p:nvSpPr>
          <p:cNvPr id="5" name="TextBox 4"/>
          <p:cNvSpPr txBox="1"/>
          <p:nvPr/>
        </p:nvSpPr>
        <p:spPr>
          <a:xfrm>
            <a:off x="1573814" y="53367"/>
            <a:ext cx="4712686" cy="2308324"/>
          </a:xfrm>
          <a:prstGeom prst="rect">
            <a:avLst/>
          </a:prstGeom>
          <a:solidFill>
            <a:schemeClr val="accent6">
              <a:lumMod val="75000"/>
            </a:schemeClr>
          </a:solidFill>
        </p:spPr>
        <p:txBody>
          <a:bodyPr wrap="square" rtlCol="0">
            <a:spAutoFit/>
          </a:bodyPr>
          <a:lstStyle/>
          <a:p>
            <a:r>
              <a:rPr lang="es-ES" sz="1600" dirty="0">
                <a:solidFill>
                  <a:schemeClr val="bg1"/>
                </a:solidFill>
              </a:rPr>
              <a:t>a)Definición colectiva zonas de uso común y las zonas de alto valor ambiental en predios privados</a:t>
            </a:r>
          </a:p>
          <a:p>
            <a:r>
              <a:rPr lang="es-ES" sz="1600" dirty="0">
                <a:solidFill>
                  <a:schemeClr val="bg1"/>
                </a:solidFill>
              </a:rPr>
              <a:t>b) Prácticas de explotación sostenible que protejan el bosque, </a:t>
            </a:r>
          </a:p>
          <a:p>
            <a:r>
              <a:rPr lang="es-ES" sz="1600" dirty="0">
                <a:solidFill>
                  <a:schemeClr val="bg1"/>
                </a:solidFill>
              </a:rPr>
              <a:t>c) Construir o afianzar normas sociales sobre la relación con la naturaleza, </a:t>
            </a:r>
          </a:p>
          <a:p>
            <a:r>
              <a:rPr lang="es-ES" sz="1600" dirty="0">
                <a:solidFill>
                  <a:schemeClr val="bg1"/>
                </a:solidFill>
              </a:rPr>
              <a:t>d) mecanismos de sanción y control sobre las normas sociales definidas y </a:t>
            </a:r>
          </a:p>
          <a:p>
            <a:r>
              <a:rPr lang="es-ES" sz="1600" dirty="0">
                <a:solidFill>
                  <a:schemeClr val="bg1"/>
                </a:solidFill>
              </a:rPr>
              <a:t>e) sistema de gobierno y liderazgo</a:t>
            </a:r>
            <a:endParaRPr lang="en-US" sz="1600" dirty="0">
              <a:solidFill>
                <a:schemeClr val="bg1"/>
              </a:solidFill>
            </a:endParaRPr>
          </a:p>
        </p:txBody>
      </p:sp>
      <p:sp>
        <p:nvSpPr>
          <p:cNvPr id="8" name="TextBox 7"/>
          <p:cNvSpPr txBox="1"/>
          <p:nvPr/>
        </p:nvSpPr>
        <p:spPr>
          <a:xfrm rot="16200000">
            <a:off x="-727018" y="3410985"/>
            <a:ext cx="2814638" cy="646331"/>
          </a:xfrm>
          <a:prstGeom prst="rect">
            <a:avLst/>
          </a:prstGeom>
          <a:noFill/>
        </p:spPr>
        <p:txBody>
          <a:bodyPr wrap="square" rtlCol="0">
            <a:spAutoFit/>
          </a:bodyPr>
          <a:lstStyle/>
          <a:p>
            <a:pPr algn="ctr"/>
            <a:r>
              <a:rPr lang="en-US" dirty="0" err="1">
                <a:solidFill>
                  <a:schemeClr val="accent5">
                    <a:lumMod val="75000"/>
                  </a:schemeClr>
                </a:solidFill>
              </a:rPr>
              <a:t>Propiedad</a:t>
            </a:r>
            <a:r>
              <a:rPr lang="en-US" dirty="0">
                <a:solidFill>
                  <a:schemeClr val="accent5">
                    <a:lumMod val="75000"/>
                  </a:schemeClr>
                </a:solidFill>
              </a:rPr>
              <a:t> </a:t>
            </a:r>
          </a:p>
          <a:p>
            <a:pPr algn="ctr"/>
            <a:r>
              <a:rPr lang="en-US" dirty="0" err="1">
                <a:solidFill>
                  <a:schemeClr val="accent5">
                    <a:lumMod val="75000"/>
                  </a:schemeClr>
                </a:solidFill>
              </a:rPr>
              <a:t>Privada</a:t>
            </a:r>
            <a:endParaRPr lang="en-US" dirty="0">
              <a:solidFill>
                <a:schemeClr val="accent5">
                  <a:lumMod val="75000"/>
                </a:schemeClr>
              </a:solidFill>
            </a:endParaRPr>
          </a:p>
        </p:txBody>
      </p:sp>
      <p:sp>
        <p:nvSpPr>
          <p:cNvPr id="9" name="TextBox 8"/>
          <p:cNvSpPr txBox="1"/>
          <p:nvPr/>
        </p:nvSpPr>
        <p:spPr>
          <a:xfrm>
            <a:off x="1573813" y="2736860"/>
            <a:ext cx="4812700" cy="1815882"/>
          </a:xfrm>
          <a:prstGeom prst="rect">
            <a:avLst/>
          </a:prstGeom>
          <a:solidFill>
            <a:schemeClr val="accent1">
              <a:lumMod val="75000"/>
            </a:schemeClr>
          </a:solidFill>
        </p:spPr>
        <p:txBody>
          <a:bodyPr wrap="square" rtlCol="0">
            <a:spAutoFit/>
          </a:bodyPr>
          <a:lstStyle/>
          <a:p>
            <a:r>
              <a:rPr lang="es-ES" sz="1600" dirty="0">
                <a:solidFill>
                  <a:schemeClr val="bg1"/>
                </a:solidFill>
              </a:rPr>
              <a:t>a) Incorporar capital natural en las funciones de  utilidad; </a:t>
            </a:r>
          </a:p>
          <a:p>
            <a:r>
              <a:rPr lang="es-ES" sz="1600" dirty="0">
                <a:solidFill>
                  <a:schemeClr val="bg1"/>
                </a:solidFill>
              </a:rPr>
              <a:t>b) Tenencia formal y construcción de una relación con la institucionalidad formal </a:t>
            </a:r>
          </a:p>
          <a:p>
            <a:r>
              <a:rPr lang="es-ES" sz="1600" dirty="0">
                <a:solidFill>
                  <a:schemeClr val="bg1"/>
                </a:solidFill>
              </a:rPr>
              <a:t>c) Aumentar la  cooperación técnica y económica</a:t>
            </a:r>
          </a:p>
          <a:p>
            <a:r>
              <a:rPr lang="es-ES" sz="1600" dirty="0">
                <a:solidFill>
                  <a:schemeClr val="bg1"/>
                </a:solidFill>
              </a:rPr>
              <a:t>d) Construcción de lazos sociales de largo plazo</a:t>
            </a:r>
          </a:p>
          <a:p>
            <a:endParaRPr lang="en-US" sz="1600" dirty="0">
              <a:solidFill>
                <a:schemeClr val="bg1"/>
              </a:solidFill>
            </a:endParaRPr>
          </a:p>
        </p:txBody>
      </p:sp>
      <p:sp>
        <p:nvSpPr>
          <p:cNvPr id="10" name="TextBox 9"/>
          <p:cNvSpPr txBox="1"/>
          <p:nvPr/>
        </p:nvSpPr>
        <p:spPr>
          <a:xfrm rot="16200000">
            <a:off x="9213352" y="2680838"/>
            <a:ext cx="2814638" cy="646331"/>
          </a:xfrm>
          <a:prstGeom prst="rect">
            <a:avLst/>
          </a:prstGeom>
          <a:noFill/>
        </p:spPr>
        <p:txBody>
          <a:bodyPr wrap="square" rtlCol="0">
            <a:spAutoFit/>
          </a:bodyPr>
          <a:lstStyle/>
          <a:p>
            <a:pPr algn="ctr"/>
            <a:r>
              <a:rPr lang="en-US" sz="3600" dirty="0">
                <a:solidFill>
                  <a:srgbClr val="7030A0"/>
                </a:solidFill>
              </a:rPr>
              <a:t> </a:t>
            </a:r>
            <a:r>
              <a:rPr lang="es-ES" sz="2800" dirty="0">
                <a:sym typeface="Symbol" charset="2"/>
              </a:rPr>
              <a:t></a:t>
            </a:r>
            <a:r>
              <a:rPr lang="en-US" sz="2800" dirty="0"/>
              <a:t> Capital social</a:t>
            </a:r>
          </a:p>
        </p:txBody>
      </p:sp>
      <p:sp>
        <p:nvSpPr>
          <p:cNvPr id="11" name="TextBox 10"/>
          <p:cNvSpPr txBox="1"/>
          <p:nvPr/>
        </p:nvSpPr>
        <p:spPr>
          <a:xfrm rot="16200000">
            <a:off x="-655123" y="5529174"/>
            <a:ext cx="2814638" cy="646331"/>
          </a:xfrm>
          <a:prstGeom prst="rect">
            <a:avLst/>
          </a:prstGeom>
          <a:noFill/>
        </p:spPr>
        <p:txBody>
          <a:bodyPr wrap="square" rtlCol="0">
            <a:spAutoFit/>
          </a:bodyPr>
          <a:lstStyle/>
          <a:p>
            <a:pPr algn="ctr"/>
            <a:r>
              <a:rPr lang="en-US" dirty="0">
                <a:solidFill>
                  <a:srgbClr val="7030A0"/>
                </a:solidFill>
              </a:rPr>
              <a:t>Control </a:t>
            </a:r>
            <a:r>
              <a:rPr lang="en-US">
                <a:solidFill>
                  <a:srgbClr val="7030A0"/>
                </a:solidFill>
              </a:rPr>
              <a:t>del </a:t>
            </a:r>
          </a:p>
          <a:p>
            <a:pPr algn="ctr"/>
            <a:r>
              <a:rPr lang="en-US" dirty="0" err="1">
                <a:solidFill>
                  <a:srgbClr val="7030A0"/>
                </a:solidFill>
              </a:rPr>
              <a:t>acaparamiento</a:t>
            </a:r>
            <a:endParaRPr lang="en-US" dirty="0">
              <a:solidFill>
                <a:srgbClr val="7030A0"/>
              </a:solidFill>
            </a:endParaRPr>
          </a:p>
        </p:txBody>
      </p:sp>
      <p:sp>
        <p:nvSpPr>
          <p:cNvPr id="12" name="TextBox 11"/>
          <p:cNvSpPr txBox="1"/>
          <p:nvPr/>
        </p:nvSpPr>
        <p:spPr>
          <a:xfrm>
            <a:off x="1573813" y="5422550"/>
            <a:ext cx="4812700" cy="1077218"/>
          </a:xfrm>
          <a:prstGeom prst="rect">
            <a:avLst/>
          </a:prstGeom>
          <a:solidFill>
            <a:srgbClr val="7030A0"/>
          </a:solidFill>
        </p:spPr>
        <p:txBody>
          <a:bodyPr wrap="square" rtlCol="0">
            <a:spAutoFit/>
          </a:bodyPr>
          <a:lstStyle/>
          <a:p>
            <a:pPr marL="342900" indent="-342900">
              <a:buAutoNum type="alphaLcParenR"/>
            </a:pPr>
            <a:r>
              <a:rPr lang="es-ES" sz="1600" dirty="0">
                <a:solidFill>
                  <a:schemeClr val="bg1"/>
                </a:solidFill>
              </a:rPr>
              <a:t>Límites a la tenencia de UAF en cabeza de un mismo propietario</a:t>
            </a:r>
          </a:p>
          <a:p>
            <a:pPr marL="342900" indent="-342900">
              <a:buAutoNum type="alphaLcParenR"/>
            </a:pPr>
            <a:r>
              <a:rPr lang="es-ES" sz="1600" dirty="0">
                <a:solidFill>
                  <a:schemeClr val="bg1"/>
                </a:solidFill>
              </a:rPr>
              <a:t>Mayor equidad y lazos sociales</a:t>
            </a:r>
          </a:p>
          <a:p>
            <a:endParaRPr lang="en-US" sz="1600" dirty="0">
              <a:solidFill>
                <a:schemeClr val="bg1"/>
              </a:solidFill>
            </a:endParaRPr>
          </a:p>
        </p:txBody>
      </p:sp>
      <p:sp>
        <p:nvSpPr>
          <p:cNvPr id="13" name="TextBox 12"/>
          <p:cNvSpPr txBox="1"/>
          <p:nvPr/>
        </p:nvSpPr>
        <p:spPr>
          <a:xfrm>
            <a:off x="8056870" y="1200593"/>
            <a:ext cx="2324100" cy="646331"/>
          </a:xfrm>
          <a:prstGeom prst="rect">
            <a:avLst/>
          </a:prstGeom>
          <a:noFill/>
        </p:spPr>
        <p:txBody>
          <a:bodyPr wrap="square" rtlCol="0">
            <a:spAutoFit/>
          </a:bodyPr>
          <a:lstStyle/>
          <a:p>
            <a:pPr marL="285750" indent="-285750">
              <a:buFont typeface="Symbol" charset="2"/>
              <a:buChar char="­"/>
            </a:pPr>
            <a:r>
              <a:rPr lang="en-US" dirty="0" err="1"/>
              <a:t>Cooperaci</a:t>
            </a:r>
            <a:r>
              <a:rPr lang="es-ES" dirty="0" err="1"/>
              <a:t>ón</a:t>
            </a:r>
            <a:r>
              <a:rPr lang="es-ES" dirty="0"/>
              <a:t> (común y en finca)</a:t>
            </a:r>
          </a:p>
        </p:txBody>
      </p:sp>
      <p:sp>
        <p:nvSpPr>
          <p:cNvPr id="14" name="TextBox 13"/>
          <p:cNvSpPr txBox="1"/>
          <p:nvPr/>
        </p:nvSpPr>
        <p:spPr>
          <a:xfrm>
            <a:off x="7986078" y="411241"/>
            <a:ext cx="2324100" cy="369332"/>
          </a:xfrm>
          <a:prstGeom prst="rect">
            <a:avLst/>
          </a:prstGeom>
          <a:noFill/>
        </p:spPr>
        <p:txBody>
          <a:bodyPr wrap="square" rtlCol="0">
            <a:spAutoFit/>
          </a:bodyPr>
          <a:lstStyle/>
          <a:p>
            <a:pPr marL="285750" indent="-285750">
              <a:buFont typeface="Symbol" charset="2"/>
              <a:buChar char="­"/>
            </a:pPr>
            <a:r>
              <a:rPr lang="en-US" dirty="0" err="1"/>
              <a:t>Normas</a:t>
            </a:r>
            <a:r>
              <a:rPr lang="en-US" dirty="0"/>
              <a:t> </a:t>
            </a:r>
            <a:r>
              <a:rPr lang="en-US" dirty="0" err="1"/>
              <a:t>sociales</a:t>
            </a:r>
            <a:endParaRPr lang="en-US" dirty="0"/>
          </a:p>
        </p:txBody>
      </p:sp>
      <p:sp>
        <p:nvSpPr>
          <p:cNvPr id="18" name="TextBox 17"/>
          <p:cNvSpPr txBox="1"/>
          <p:nvPr/>
        </p:nvSpPr>
        <p:spPr>
          <a:xfrm>
            <a:off x="8056870" y="4121854"/>
            <a:ext cx="2324100" cy="646331"/>
          </a:xfrm>
          <a:prstGeom prst="rect">
            <a:avLst/>
          </a:prstGeom>
          <a:noFill/>
        </p:spPr>
        <p:txBody>
          <a:bodyPr wrap="square" rtlCol="0">
            <a:spAutoFit/>
          </a:bodyPr>
          <a:lstStyle/>
          <a:p>
            <a:pPr marL="285750" indent="-285750">
              <a:buFont typeface="Symbol" charset="2"/>
              <a:buChar char="­"/>
            </a:pPr>
            <a:r>
              <a:rPr lang="es-ES" dirty="0"/>
              <a:t>Transformación de prácticas</a:t>
            </a:r>
          </a:p>
        </p:txBody>
      </p:sp>
      <p:sp>
        <p:nvSpPr>
          <p:cNvPr id="19" name="TextBox 18"/>
          <p:cNvSpPr txBox="1"/>
          <p:nvPr/>
        </p:nvSpPr>
        <p:spPr>
          <a:xfrm>
            <a:off x="8056870" y="2921525"/>
            <a:ext cx="2324100" cy="1200329"/>
          </a:xfrm>
          <a:prstGeom prst="rect">
            <a:avLst/>
          </a:prstGeom>
          <a:noFill/>
        </p:spPr>
        <p:txBody>
          <a:bodyPr wrap="square" rtlCol="0">
            <a:spAutoFit/>
          </a:bodyPr>
          <a:lstStyle/>
          <a:p>
            <a:pPr marL="285750" indent="-285750">
              <a:buFont typeface="Symbol" charset="2"/>
              <a:buChar char="­"/>
            </a:pPr>
            <a:r>
              <a:rPr lang="es-ES" dirty="0"/>
              <a:t>Mutua regulación (Monitoreo y sanción)</a:t>
            </a:r>
          </a:p>
          <a:p>
            <a:pPr marL="285750" indent="-285750">
              <a:buFont typeface="Symbol" charset="2"/>
              <a:buChar char="­"/>
            </a:pPr>
            <a:endParaRPr lang="es-ES" dirty="0"/>
          </a:p>
        </p:txBody>
      </p:sp>
      <p:sp>
        <p:nvSpPr>
          <p:cNvPr id="20" name="TextBox 19"/>
          <p:cNvSpPr txBox="1"/>
          <p:nvPr/>
        </p:nvSpPr>
        <p:spPr>
          <a:xfrm>
            <a:off x="8056870" y="4922073"/>
            <a:ext cx="2324100" cy="369332"/>
          </a:xfrm>
          <a:prstGeom prst="rect">
            <a:avLst/>
          </a:prstGeom>
          <a:noFill/>
        </p:spPr>
        <p:txBody>
          <a:bodyPr wrap="square" rtlCol="0">
            <a:spAutoFit/>
          </a:bodyPr>
          <a:lstStyle/>
          <a:p>
            <a:pPr marL="285750" indent="-285750">
              <a:buFont typeface="Symbol" charset="2"/>
              <a:buChar char="­"/>
            </a:pPr>
            <a:r>
              <a:rPr lang="es-ES" dirty="0"/>
              <a:t>Regulación externa</a:t>
            </a:r>
            <a:endParaRPr lang="en-US" dirty="0"/>
          </a:p>
        </p:txBody>
      </p:sp>
      <p:sp>
        <p:nvSpPr>
          <p:cNvPr id="22" name="TextBox 21"/>
          <p:cNvSpPr txBox="1"/>
          <p:nvPr/>
        </p:nvSpPr>
        <p:spPr>
          <a:xfrm>
            <a:off x="8056870" y="2146158"/>
            <a:ext cx="2324100" cy="369332"/>
          </a:xfrm>
          <a:prstGeom prst="rect">
            <a:avLst/>
          </a:prstGeom>
          <a:noFill/>
        </p:spPr>
        <p:txBody>
          <a:bodyPr wrap="square" rtlCol="0">
            <a:spAutoFit/>
          </a:bodyPr>
          <a:lstStyle/>
          <a:p>
            <a:pPr marL="285750" indent="-285750">
              <a:buFont typeface="Symbol" charset="2"/>
              <a:buChar char="­"/>
            </a:pPr>
            <a:r>
              <a:rPr lang="es-ES"/>
              <a:t>Confianza</a:t>
            </a:r>
            <a:endParaRPr lang="es-ES" dirty="0"/>
          </a:p>
        </p:txBody>
      </p:sp>
      <p:cxnSp>
        <p:nvCxnSpPr>
          <p:cNvPr id="24" name="Straight Arrow Connector 23"/>
          <p:cNvCxnSpPr>
            <a:stCxn id="5" idx="3"/>
          </p:cNvCxnSpPr>
          <p:nvPr/>
        </p:nvCxnSpPr>
        <p:spPr>
          <a:xfrm flipH="1" flipV="1">
            <a:off x="6042970" y="780574"/>
            <a:ext cx="243530" cy="42695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5" idx="3"/>
          </p:cNvCxnSpPr>
          <p:nvPr/>
        </p:nvCxnSpPr>
        <p:spPr>
          <a:xfrm flipH="1">
            <a:off x="6042970" y="1207529"/>
            <a:ext cx="243530" cy="12311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5" idx="3"/>
            <a:endCxn id="22" idx="1"/>
          </p:cNvCxnSpPr>
          <p:nvPr/>
        </p:nvCxnSpPr>
        <p:spPr>
          <a:xfrm>
            <a:off x="6286500" y="1207529"/>
            <a:ext cx="1770370" cy="112329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5" idx="3"/>
          </p:cNvCxnSpPr>
          <p:nvPr/>
        </p:nvCxnSpPr>
        <p:spPr>
          <a:xfrm>
            <a:off x="6286500" y="1207529"/>
            <a:ext cx="1770370" cy="202397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3"/>
          </p:cNvCxnSpPr>
          <p:nvPr/>
        </p:nvCxnSpPr>
        <p:spPr>
          <a:xfrm>
            <a:off x="6286500" y="1207529"/>
            <a:ext cx="1770370" cy="316824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9" idx="3"/>
          </p:cNvCxnSpPr>
          <p:nvPr/>
        </p:nvCxnSpPr>
        <p:spPr>
          <a:xfrm flipV="1">
            <a:off x="6386513" y="1476006"/>
            <a:ext cx="1599565" cy="2168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9" idx="3"/>
            <a:endCxn id="22" idx="1"/>
          </p:cNvCxnSpPr>
          <p:nvPr/>
        </p:nvCxnSpPr>
        <p:spPr>
          <a:xfrm flipV="1">
            <a:off x="6386513" y="2330824"/>
            <a:ext cx="1670357" cy="1313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9" idx="3"/>
            <a:endCxn id="18" idx="1"/>
          </p:cNvCxnSpPr>
          <p:nvPr/>
        </p:nvCxnSpPr>
        <p:spPr>
          <a:xfrm>
            <a:off x="6386513" y="3644801"/>
            <a:ext cx="1670357" cy="800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3"/>
            <a:endCxn id="20" idx="1"/>
          </p:cNvCxnSpPr>
          <p:nvPr/>
        </p:nvCxnSpPr>
        <p:spPr>
          <a:xfrm>
            <a:off x="6386513" y="3644801"/>
            <a:ext cx="1670357" cy="1461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2" idx="3"/>
            <a:endCxn id="14" idx="1"/>
          </p:cNvCxnSpPr>
          <p:nvPr/>
        </p:nvCxnSpPr>
        <p:spPr>
          <a:xfrm flipV="1">
            <a:off x="6386513" y="595907"/>
            <a:ext cx="1599565" cy="536525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2" idx="3"/>
            <a:endCxn id="13" idx="1"/>
          </p:cNvCxnSpPr>
          <p:nvPr/>
        </p:nvCxnSpPr>
        <p:spPr>
          <a:xfrm flipV="1">
            <a:off x="6386513" y="1523759"/>
            <a:ext cx="1670357" cy="443740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2" idx="3"/>
            <a:endCxn id="22" idx="1"/>
          </p:cNvCxnSpPr>
          <p:nvPr/>
        </p:nvCxnSpPr>
        <p:spPr>
          <a:xfrm flipV="1">
            <a:off x="6386513" y="2330824"/>
            <a:ext cx="1670357" cy="363033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2" idx="3"/>
            <a:endCxn id="19" idx="1"/>
          </p:cNvCxnSpPr>
          <p:nvPr/>
        </p:nvCxnSpPr>
        <p:spPr>
          <a:xfrm flipV="1">
            <a:off x="6386513" y="3521690"/>
            <a:ext cx="1670357" cy="243946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5" idx="3"/>
          </p:cNvCxnSpPr>
          <p:nvPr/>
        </p:nvCxnSpPr>
        <p:spPr>
          <a:xfrm flipV="1">
            <a:off x="6286500" y="780573"/>
            <a:ext cx="1585913" cy="42695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5" idx="3"/>
          </p:cNvCxnSpPr>
          <p:nvPr/>
        </p:nvCxnSpPr>
        <p:spPr>
          <a:xfrm>
            <a:off x="6286500" y="1207529"/>
            <a:ext cx="1699578" cy="26847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04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CB361-DA1F-E34D-AF82-E77A460F1898}"/>
              </a:ext>
            </a:extLst>
          </p:cNvPr>
          <p:cNvSpPr>
            <a:spLocks noGrp="1"/>
          </p:cNvSpPr>
          <p:nvPr>
            <p:ph type="title"/>
          </p:nvPr>
        </p:nvSpPr>
        <p:spPr/>
        <p:txBody>
          <a:bodyPr/>
          <a:lstStyle/>
          <a:p>
            <a:r>
              <a:rPr lang="es-CO" dirty="0" err="1"/>
              <a:t>Methodology</a:t>
            </a:r>
            <a:br>
              <a:rPr lang="es-CO" dirty="0"/>
            </a:br>
            <a:endParaRPr lang="es-CO" dirty="0"/>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1CF113E8-4E9B-8A4B-81A8-C7E9CBB54F41}"/>
                  </a:ext>
                </a:extLst>
              </p:cNvPr>
              <p:cNvSpPr>
                <a:spLocks noGrp="1"/>
              </p:cNvSpPr>
              <p:nvPr>
                <p:ph idx="1"/>
              </p:nvPr>
            </p:nvSpPr>
            <p:spPr>
              <a:xfrm>
                <a:off x="838200" y="1253331"/>
                <a:ext cx="10515600" cy="4351338"/>
              </a:xfrm>
            </p:spPr>
            <p:txBody>
              <a:bodyPr>
                <a:normAutofit fontScale="55000" lnSpcReduction="20000"/>
              </a:bodyPr>
              <a:lstStyle/>
              <a:p>
                <a:r>
                  <a:rPr lang="en-US"/>
                  <a:t>Difference-in-differences</a:t>
                </a:r>
                <a:r>
                  <a:rPr lang="en-US" dirty="0"/>
                  <a:t> methodology allows to compare the probability of deforestation before and after the declaration of the PRZ between the internal pixels (treated) and the external ones (controls). The following panel model with fixed effects is estimated:</a:t>
                </a:r>
                <a:endParaRPr lang="es-US" dirty="0"/>
              </a:p>
              <a:p>
                <a:pPr marL="0" indent="0">
                  <a:buNone/>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a:rPr lang="en-US" sz="3600" i="1">
                              <a:latin typeface="Cambria Math" charset="0"/>
                            </a:rPr>
                            <m:t>𝐷𝑒𝑓𝑜𝑟𝑒𝑠𝑡𝑎</m:t>
                          </m:r>
                        </m:e>
                        <m:sub>
                          <m:r>
                            <a:rPr lang="en-US" sz="3600" i="1">
                              <a:latin typeface="Cambria Math" charset="0"/>
                            </a:rPr>
                            <m:t>𝑖𝑟𝑡</m:t>
                          </m:r>
                        </m:sub>
                      </m:sSub>
                      <m:r>
                        <a:rPr lang="en-US" sz="3600" i="1">
                          <a:latin typeface="Cambria Math" charset="0"/>
                        </a:rPr>
                        <m:t>=</m:t>
                      </m:r>
                      <m:sSub>
                        <m:sSubPr>
                          <m:ctrlPr>
                            <a:rPr lang="en-US" sz="3600" i="1">
                              <a:latin typeface="Cambria Math" panose="02040503050406030204" pitchFamily="18" charset="0"/>
                            </a:rPr>
                          </m:ctrlPr>
                        </m:sSubPr>
                        <m:e>
                          <m:r>
                            <a:rPr lang="en-US" sz="3600" i="1">
                              <a:latin typeface="Cambria Math" charset="0"/>
                            </a:rPr>
                            <m:t>𝛼</m:t>
                          </m:r>
                        </m:e>
                        <m:sub>
                          <m:r>
                            <a:rPr lang="en-US" sz="3600" i="1">
                              <a:latin typeface="Cambria Math" charset="0"/>
                            </a:rPr>
                            <m:t>𝑖</m:t>
                          </m:r>
                        </m:sub>
                      </m:sSub>
                      <m:r>
                        <a:rPr lang="en-US" sz="3600" i="1">
                          <a:latin typeface="Cambria Math" charset="0"/>
                        </a:rPr>
                        <m:t>+</m:t>
                      </m:r>
                      <m:sSub>
                        <m:sSubPr>
                          <m:ctrlPr>
                            <a:rPr lang="en-US" sz="3600" i="1">
                              <a:latin typeface="Cambria Math" panose="02040503050406030204" pitchFamily="18" charset="0"/>
                            </a:rPr>
                          </m:ctrlPr>
                        </m:sSubPr>
                        <m:e>
                          <m:sSub>
                            <m:sSubPr>
                              <m:ctrlPr>
                                <a:rPr lang="en-US" sz="3600" i="1">
                                  <a:latin typeface="Cambria Math" panose="02040503050406030204" pitchFamily="18" charset="0"/>
                                </a:rPr>
                              </m:ctrlPr>
                            </m:sSubPr>
                            <m:e>
                              <m:r>
                                <a:rPr lang="en-US" sz="3600" i="1">
                                  <a:latin typeface="Cambria Math" charset="0"/>
                                </a:rPr>
                                <m:t>𝛿</m:t>
                              </m:r>
                            </m:e>
                            <m:sub>
                              <m:r>
                                <a:rPr lang="es-ES" sz="3600" b="0" i="1" smtClean="0">
                                  <a:latin typeface="Cambria Math" panose="02040503050406030204" pitchFamily="18" charset="0"/>
                                </a:rPr>
                                <m:t>𝑡</m:t>
                              </m:r>
                            </m:sub>
                          </m:sSub>
                          <m:r>
                            <a:rPr lang="en-US" sz="3600" i="1">
                              <a:latin typeface="Cambria Math" charset="0"/>
                            </a:rPr>
                            <m:t>+</m:t>
                          </m:r>
                          <m:r>
                            <a:rPr lang="en-US" sz="3600" i="1">
                              <a:latin typeface="Cambria Math" charset="0"/>
                            </a:rPr>
                            <m:t>𝛽</m:t>
                          </m:r>
                        </m:e>
                        <m:sub>
                          <m:r>
                            <a:rPr lang="en-US" sz="3600" i="1">
                              <a:latin typeface="Cambria Math" charset="0"/>
                            </a:rPr>
                            <m:t>1</m:t>
                          </m:r>
                        </m:sub>
                      </m:sSub>
                      <m:sSub>
                        <m:sSubPr>
                          <m:ctrlPr>
                            <a:rPr lang="en-US" sz="3600" i="1">
                              <a:latin typeface="Cambria Math" panose="02040503050406030204" pitchFamily="18" charset="0"/>
                            </a:rPr>
                          </m:ctrlPr>
                        </m:sSubPr>
                        <m:e>
                          <m:r>
                            <a:rPr lang="en-US" sz="3600" i="1">
                              <a:latin typeface="Cambria Math" charset="0"/>
                            </a:rPr>
                            <m:t>𝑃𝑜𝑠𝑡</m:t>
                          </m:r>
                        </m:e>
                        <m:sub>
                          <m:r>
                            <a:rPr lang="en-US" sz="3600" i="1">
                              <a:latin typeface="Cambria Math" charset="0"/>
                            </a:rPr>
                            <m:t>𝑡</m:t>
                          </m:r>
                        </m:sub>
                      </m:sSub>
                      <m:sSub>
                        <m:sSubPr>
                          <m:ctrlPr>
                            <a:rPr lang="en-US" sz="3600" i="1">
                              <a:latin typeface="Cambria Math" panose="02040503050406030204" pitchFamily="18" charset="0"/>
                            </a:rPr>
                          </m:ctrlPr>
                        </m:sSubPr>
                        <m:e>
                          <m:r>
                            <a:rPr lang="en-US" sz="3600" i="1">
                              <a:latin typeface="Cambria Math" charset="0"/>
                            </a:rPr>
                            <m:t>× </m:t>
                          </m:r>
                          <m:r>
                            <a:rPr lang="en-US" sz="3600" i="1">
                              <a:latin typeface="Cambria Math" charset="0"/>
                            </a:rPr>
                            <m:t>𝑑𝑒𝑛𝑡𝑟𝑜</m:t>
                          </m:r>
                        </m:e>
                        <m:sub>
                          <m:r>
                            <a:rPr lang="en-US" sz="3600" i="1">
                              <a:latin typeface="Cambria Math" charset="0"/>
                            </a:rPr>
                            <m:t>𝑖</m:t>
                          </m:r>
                        </m:sub>
                      </m:sSub>
                      <m:r>
                        <a:rPr lang="en-US" sz="3600" i="1">
                          <a:latin typeface="Cambria Math" charset="0"/>
                        </a:rPr>
                        <m:t>+</m:t>
                      </m:r>
                      <m:sSub>
                        <m:sSubPr>
                          <m:ctrlPr>
                            <a:rPr lang="en-US" sz="3600" i="1">
                              <a:latin typeface="Cambria Math" panose="02040503050406030204" pitchFamily="18" charset="0"/>
                            </a:rPr>
                          </m:ctrlPr>
                        </m:sSubPr>
                        <m:e>
                          <m:r>
                            <a:rPr lang="en-US" sz="3600" i="1">
                              <a:latin typeface="Cambria Math" charset="0"/>
                            </a:rPr>
                            <m:t>𝜀</m:t>
                          </m:r>
                        </m:e>
                        <m:sub>
                          <m:r>
                            <a:rPr lang="en-US" sz="3600" i="1">
                              <a:latin typeface="Cambria Math" charset="0"/>
                            </a:rPr>
                            <m:t>𝑖𝑟𝑡</m:t>
                          </m:r>
                        </m:sub>
                      </m:sSub>
                    </m:oMath>
                  </m:oMathPara>
                </a14:m>
                <a:endParaRPr lang="en-US" sz="3600" dirty="0"/>
              </a:p>
              <a:p>
                <a:pPr marL="0" indent="0">
                  <a:buNone/>
                </a:pPr>
                <a:endParaRPr lang="es-CO" sz="1800" dirty="0"/>
              </a:p>
              <a:p>
                <a:pPr marL="0" indent="0">
                  <a:buNone/>
                </a:pPr>
                <a:r>
                  <a:rPr lang="es-CO" sz="1800" dirty="0"/>
                  <a:t>i=pixel, r=ZRC</a:t>
                </a:r>
              </a:p>
              <a:p>
                <a:pPr marL="0" indent="0">
                  <a:buNone/>
                </a:pPr>
                <a:r>
                  <a:rPr lang="es-CO" sz="1800" dirty="0"/>
                  <a:t>Deforesta= </a:t>
                </a:r>
                <a:r>
                  <a:rPr lang="en-US" dirty="0"/>
                  <a:t>1 if </a:t>
                </a:r>
                <a:r>
                  <a:rPr lang="es-US" dirty="0" err="1"/>
                  <a:t>there</a:t>
                </a:r>
                <a:r>
                  <a:rPr lang="es-US" dirty="0"/>
                  <a:t> </a:t>
                </a:r>
                <a:r>
                  <a:rPr lang="es-US" dirty="0" err="1"/>
                  <a:t>was</a:t>
                </a:r>
                <a:r>
                  <a:rPr lang="es-US" dirty="0"/>
                  <a:t> </a:t>
                </a:r>
                <a:r>
                  <a:rPr lang="en-US" dirty="0"/>
                  <a:t>deforestation in pixel </a:t>
                </a:r>
                <a:r>
                  <a:rPr lang="en-US" dirty="0" err="1"/>
                  <a:t>i</a:t>
                </a:r>
                <a:r>
                  <a:rPr lang="en-US" dirty="0"/>
                  <a:t> in period t and 0 otherwise, the pixels that are 2 km (inside and outside) from the border of each PRZ (r) are included</a:t>
                </a:r>
                <a:r>
                  <a:rPr lang="es-US" sz="1800" dirty="0"/>
                  <a:t> </a:t>
                </a:r>
                <a:endParaRPr lang="es-CO" sz="1800" dirty="0"/>
              </a:p>
              <a:p>
                <a:pPr marL="0" indent="0">
                  <a:buNone/>
                </a:pPr>
                <a14:m>
                  <m:oMath xmlns:m="http://schemas.openxmlformats.org/officeDocument/2006/math">
                    <m:sSub>
                      <m:sSubPr>
                        <m:ctrlPr>
                          <a:rPr lang="en-US" sz="3600" i="1">
                            <a:latin typeface="Cambria Math" panose="02040503050406030204" pitchFamily="18" charset="0"/>
                          </a:rPr>
                        </m:ctrlPr>
                      </m:sSubPr>
                      <m:e>
                        <m:r>
                          <a:rPr lang="en-US" sz="3600" i="1">
                            <a:latin typeface="Cambria Math" charset="0"/>
                          </a:rPr>
                          <m:t>𝛼</m:t>
                        </m:r>
                      </m:e>
                      <m:sub>
                        <m:r>
                          <a:rPr lang="en-US" sz="3600" i="1">
                            <a:latin typeface="Cambria Math" charset="0"/>
                          </a:rPr>
                          <m:t>𝑖</m:t>
                        </m:r>
                      </m:sub>
                    </m:sSub>
                  </m:oMath>
                </a14:m>
                <a:r>
                  <a:rPr lang="es-ES" sz="3600" dirty="0"/>
                  <a:t> </a:t>
                </a:r>
                <a:r>
                  <a:rPr lang="en-US" dirty="0"/>
                  <a:t>corresponds to pixel fixed effects to control any characteristic at the pixel level that can determine the result, this allows to control the variables that correspond to characteristics that do not change with time</a:t>
                </a:r>
                <a:r>
                  <a:rPr lang="es-US" sz="1800" dirty="0"/>
                  <a:t> </a:t>
                </a:r>
                <a:endParaRPr lang="es-ES" sz="1800" dirty="0"/>
              </a:p>
              <a:p>
                <a:pPr marL="0" indent="0">
                  <a:buNone/>
                </a:pPr>
                <a14:m>
                  <m:oMath xmlns:m="http://schemas.openxmlformats.org/officeDocument/2006/math">
                    <m:sSub>
                      <m:sSubPr>
                        <m:ctrlPr>
                          <a:rPr lang="en-US" sz="3600" i="1">
                            <a:latin typeface="Cambria Math" panose="02040503050406030204" pitchFamily="18" charset="0"/>
                          </a:rPr>
                        </m:ctrlPr>
                      </m:sSubPr>
                      <m:e>
                        <m:r>
                          <a:rPr lang="en-US" sz="3600" i="1">
                            <a:latin typeface="Cambria Math" charset="0"/>
                          </a:rPr>
                          <m:t>𝛿</m:t>
                        </m:r>
                      </m:e>
                      <m:sub>
                        <m:r>
                          <a:rPr lang="en-US" sz="3600" i="1">
                            <a:latin typeface="Cambria Math" charset="0"/>
                          </a:rPr>
                          <m:t>𝑡</m:t>
                        </m:r>
                      </m:sub>
                    </m:sSub>
                  </m:oMath>
                </a14:m>
                <a:r>
                  <a:rPr lang="es-ES" sz="3600" dirty="0"/>
                  <a:t> </a:t>
                </a:r>
                <a:r>
                  <a:rPr lang="en-US" dirty="0"/>
                  <a:t>corresponds to time fixed effects to control any change between period 1 and 2 that may affect all pixels simultaneously</a:t>
                </a:r>
                <a:r>
                  <a:rPr lang="es-US" sz="1800" dirty="0"/>
                  <a:t> </a:t>
                </a:r>
                <a:endParaRPr lang="es-ES" sz="1800" dirty="0"/>
              </a:p>
              <a:p>
                <a:pPr marL="0" indent="0">
                  <a:buNone/>
                </a:pPr>
                <a14:m>
                  <m:oMath xmlns:m="http://schemas.openxmlformats.org/officeDocument/2006/math">
                    <m:sSub>
                      <m:sSubPr>
                        <m:ctrlPr>
                          <a:rPr lang="en-US" sz="2900" i="1">
                            <a:latin typeface="Cambria Math" panose="02040503050406030204" pitchFamily="18" charset="0"/>
                          </a:rPr>
                        </m:ctrlPr>
                      </m:sSubPr>
                      <m:e>
                        <m:r>
                          <a:rPr lang="es-ES" sz="2900" i="1">
                            <a:latin typeface="Cambria Math" charset="0"/>
                          </a:rPr>
                          <m:t>𝑃𝑜𝑠𝑡</m:t>
                        </m:r>
                      </m:e>
                      <m:sub>
                        <m:r>
                          <a:rPr lang="es-ES" sz="2900" i="1">
                            <a:latin typeface="Cambria Math" charset="0"/>
                          </a:rPr>
                          <m:t>𝑡</m:t>
                        </m:r>
                      </m:sub>
                    </m:sSub>
                  </m:oMath>
                </a14:m>
                <a:r>
                  <a:rPr lang="es-ES" sz="2900" dirty="0"/>
                  <a:t> =1 </a:t>
                </a:r>
                <a:r>
                  <a:rPr lang="en-US" dirty="0"/>
                  <a:t>if it is the value corresponding to the period (2000-2005 or 2006-2010) identified as the periods after the date of creation of five reserve zones</a:t>
                </a:r>
                <a:r>
                  <a:rPr lang="es-US" sz="1800" dirty="0"/>
                  <a:t> </a:t>
                </a:r>
              </a:p>
              <a:p>
                <a:pPr marL="0" indent="0">
                  <a:buNone/>
                </a:pPr>
                <a14:m>
                  <m:oMath xmlns:m="http://schemas.openxmlformats.org/officeDocument/2006/math">
                    <m:r>
                      <a:rPr lang="es-US" i="1">
                        <a:latin typeface="Cambria Math" panose="02040503050406030204" pitchFamily="18" charset="0"/>
                      </a:rPr>
                      <m:t>𝑑𝑒𝑛𝑡𝑟𝑜</m:t>
                    </m:r>
                    <m:r>
                      <a:rPr lang="es-US" i="1">
                        <a:latin typeface="Cambria Math" panose="02040503050406030204" pitchFamily="18" charset="0"/>
                      </a:rPr>
                      <m:t> </m:t>
                    </m:r>
                  </m:oMath>
                </a14:m>
                <a:r>
                  <a:rPr lang="en-US" dirty="0"/>
                  <a:t>that is equal to 1 if the pixel is inside the PRZ polygon .</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𝜀</m:t>
                          </m:r>
                        </m:e>
                        <m:sub>
                          <m:r>
                            <a:rPr lang="en-US" i="1">
                              <a:latin typeface="Cambria Math" charset="0"/>
                            </a:rPr>
                            <m:t>𝑖𝑟𝑡</m:t>
                          </m:r>
                          <m:r>
                            <a:rPr lang="es-ES" b="0" i="1" smtClean="0">
                              <a:latin typeface="Cambria Math" panose="02040503050406030204" pitchFamily="18" charset="0"/>
                            </a:rPr>
                            <m:t>=</m:t>
                          </m:r>
                          <m:r>
                            <a:rPr lang="es-ES" b="0" i="1" smtClean="0">
                              <a:latin typeface="Cambria Math" panose="02040503050406030204" pitchFamily="18" charset="0"/>
                            </a:rPr>
                            <m:t>𝑒𝑟𝑟𝑜𝑟</m:t>
                          </m:r>
                          <m:r>
                            <a:rPr lang="es-ES" b="0" i="1" smtClean="0">
                              <a:latin typeface="Cambria Math" panose="02040503050406030204" pitchFamily="18" charset="0"/>
                            </a:rPr>
                            <m:t> </m:t>
                          </m:r>
                          <m:r>
                            <a:rPr lang="es-ES" b="0" i="1" smtClean="0">
                              <a:latin typeface="Cambria Math" panose="02040503050406030204" pitchFamily="18" charset="0"/>
                            </a:rPr>
                            <m:t>𝑡𝑒𝑟𝑚</m:t>
                          </m:r>
                        </m:sub>
                      </m:sSub>
                    </m:oMath>
                  </m:oMathPara>
                </a14:m>
                <a:endParaRPr lang="en-US" dirty="0"/>
              </a:p>
              <a:p>
                <a:pPr marL="0" indent="0">
                  <a:buNone/>
                </a:pPr>
                <a:r>
                  <a:rPr lang="en-US" dirty="0"/>
                  <a:t>The estimator of interest will be </a:t>
                </a:r>
                <a14:m>
                  <m:oMath xmlns:m="http://schemas.openxmlformats.org/officeDocument/2006/math">
                    <m:sSub>
                      <m:sSubPr>
                        <m:ctrlPr>
                          <a:rPr lang="es-US" i="1">
                            <a:latin typeface="Cambria Math" panose="02040503050406030204" pitchFamily="18" charset="0"/>
                          </a:rPr>
                        </m:ctrlPr>
                      </m:sSubPr>
                      <m:e>
                        <m:r>
                          <a:rPr lang="es-ES" i="1">
                            <a:latin typeface="Cambria Math" panose="02040503050406030204" pitchFamily="18" charset="0"/>
                          </a:rPr>
                          <m:t>𝛽</m:t>
                        </m:r>
                      </m:e>
                      <m:sub>
                        <m:r>
                          <a:rPr lang="en-US" i="1">
                            <a:latin typeface="Cambria Math" panose="02040503050406030204" pitchFamily="18" charset="0"/>
                          </a:rPr>
                          <m:t>1</m:t>
                        </m:r>
                      </m:sub>
                    </m:sSub>
                  </m:oMath>
                </a14:m>
                <a:r>
                  <a:rPr lang="en-US" dirty="0"/>
                  <a:t>that will indicate the impact of the PRZ declaration on the probability that a pixel will be deforested.</a:t>
                </a:r>
                <a:r>
                  <a:rPr lang="es-US" sz="1800" dirty="0">
                    <a:effectLst/>
                  </a:rPr>
                  <a:t> </a:t>
                </a:r>
                <a:endParaRPr lang="en-US" sz="1800" dirty="0">
                  <a:effectLst/>
                </a:endParaRPr>
              </a:p>
            </p:txBody>
          </p:sp>
        </mc:Choice>
        <mc:Fallback xmlns="">
          <p:sp>
            <p:nvSpPr>
              <p:cNvPr id="3" name="Marcador de contenido 2">
                <a:extLst>
                  <a:ext uri="{FF2B5EF4-FFF2-40B4-BE49-F238E27FC236}">
                    <a16:creationId xmlns:a16="http://schemas.microsoft.com/office/drawing/2014/main" id="{1CF113E8-4E9B-8A4B-81A8-C7E9CBB54F41}"/>
                  </a:ext>
                </a:extLst>
              </p:cNvPr>
              <p:cNvSpPr>
                <a:spLocks noGrp="1" noRot="1" noChangeAspect="1" noMove="1" noResize="1" noEditPoints="1" noAdjustHandles="1" noChangeArrowheads="1" noChangeShapeType="1" noTextEdit="1"/>
              </p:cNvSpPr>
              <p:nvPr>
                <p:ph idx="1"/>
              </p:nvPr>
            </p:nvSpPr>
            <p:spPr>
              <a:xfrm>
                <a:off x="838200" y="1253331"/>
                <a:ext cx="10515600" cy="4351338"/>
              </a:xfrm>
              <a:blipFill>
                <a:blip r:embed="rId2"/>
                <a:stretch>
                  <a:fillRect l="-232" t="-1683" r="-290"/>
                </a:stretch>
              </a:blipFill>
            </p:spPr>
            <p:txBody>
              <a:bodyPr/>
              <a:lstStyle/>
              <a:p>
                <a:r>
                  <a:rPr lang="en-US">
                    <a:noFill/>
                  </a:rPr>
                  <a:t> </a:t>
                </a:r>
              </a:p>
            </p:txBody>
          </p:sp>
        </mc:Fallback>
      </mc:AlternateContent>
    </p:spTree>
    <p:extLst>
      <p:ext uri="{BB962C8B-B14F-4D97-AF65-F5344CB8AC3E}">
        <p14:creationId xmlns:p14="http://schemas.microsoft.com/office/powerpoint/2010/main" val="4142512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3E94D-F909-9340-8137-BA716BC47805}"/>
              </a:ext>
            </a:extLst>
          </p:cNvPr>
          <p:cNvSpPr>
            <a:spLocks noGrp="1"/>
          </p:cNvSpPr>
          <p:nvPr>
            <p:ph type="title"/>
          </p:nvPr>
        </p:nvSpPr>
        <p:spPr>
          <a:xfrm>
            <a:off x="9778" y="2628901"/>
            <a:ext cx="3429001" cy="1262063"/>
          </a:xfrm>
        </p:spPr>
        <p:txBody>
          <a:bodyPr>
            <a:noAutofit/>
          </a:bodyPr>
          <a:lstStyle/>
          <a:p>
            <a:pPr marL="342900" lvl="1" indent="-342900">
              <a:buFont typeface="Arial" panose="020B0604020202020204" pitchFamily="34" charset="0"/>
              <a:buChar char="•"/>
            </a:pPr>
            <a:r>
              <a:rPr lang="en-US" sz="2000" dirty="0"/>
              <a:t>Data: </a:t>
            </a:r>
            <a:br>
              <a:rPr lang="en-US" sz="2000" dirty="0"/>
            </a:br>
            <a:r>
              <a:rPr lang="en-US" sz="2000" dirty="0"/>
              <a:t>- Pixels of 30 X 30mts with deforestation information</a:t>
            </a:r>
            <a:br>
              <a:rPr lang="en-US" sz="2000" dirty="0"/>
            </a:br>
            <a:r>
              <a:rPr lang="en-US" sz="2000" dirty="0"/>
              <a:t>- Pixels in a bandwidth of 2 and 5 km around the limit of the PRZ</a:t>
            </a:r>
            <a:br>
              <a:rPr lang="en-US" sz="2000" dirty="0"/>
            </a:br>
            <a:r>
              <a:rPr lang="en-US" sz="2000" dirty="0"/>
              <a:t>- Panel with information for three periods:</a:t>
            </a:r>
            <a:br>
              <a:rPr lang="es-ES" sz="2000" baseline="30000" dirty="0"/>
            </a:br>
            <a:br>
              <a:rPr lang="es-ES" sz="2000" baseline="30000" dirty="0"/>
            </a:br>
            <a:r>
              <a:rPr lang="en-US" sz="2400" dirty="0">
                <a:solidFill>
                  <a:schemeClr val="accent6">
                    <a:lumMod val="75000"/>
                  </a:schemeClr>
                </a:solidFill>
              </a:rPr>
              <a:t>1990-2000 </a:t>
            </a:r>
            <a:r>
              <a:rPr lang="en-US" dirty="0">
                <a:solidFill>
                  <a:srgbClr val="FF0000"/>
                </a:solidFill>
              </a:rPr>
              <a:t>(pre, one observation)</a:t>
            </a:r>
            <a:br>
              <a:rPr lang="en-US" sz="2400" dirty="0">
                <a:solidFill>
                  <a:srgbClr val="FF0000"/>
                </a:solidFill>
              </a:rPr>
            </a:br>
            <a:r>
              <a:rPr lang="en-US" sz="2400" dirty="0">
                <a:solidFill>
                  <a:schemeClr val="accent1">
                    <a:lumMod val="75000"/>
                  </a:schemeClr>
                </a:solidFill>
              </a:rPr>
              <a:t>2001-2005 </a:t>
            </a:r>
            <a:r>
              <a:rPr lang="en-US" dirty="0">
                <a:solidFill>
                  <a:schemeClr val="accent1">
                    <a:lumMod val="75000"/>
                  </a:schemeClr>
                </a:solidFill>
              </a:rPr>
              <a:t>(post, one observation)</a:t>
            </a:r>
            <a:br>
              <a:rPr lang="en-US" sz="2400" dirty="0">
                <a:solidFill>
                  <a:schemeClr val="accent1">
                    <a:lumMod val="75000"/>
                  </a:schemeClr>
                </a:solidFill>
              </a:rPr>
            </a:br>
            <a:r>
              <a:rPr lang="en-US" sz="2400" dirty="0">
                <a:solidFill>
                  <a:schemeClr val="accent1">
                    <a:lumMod val="75000"/>
                  </a:schemeClr>
                </a:solidFill>
              </a:rPr>
              <a:t>2006-2010 </a:t>
            </a:r>
            <a:r>
              <a:rPr lang="en-US" dirty="0">
                <a:solidFill>
                  <a:schemeClr val="accent1">
                    <a:lumMod val="75000"/>
                  </a:schemeClr>
                </a:solidFill>
              </a:rPr>
              <a:t>(post, one observation)</a:t>
            </a:r>
            <a:br>
              <a:rPr lang="en-US" dirty="0">
                <a:solidFill>
                  <a:schemeClr val="bg2">
                    <a:lumMod val="75000"/>
                  </a:schemeClr>
                </a:solidFill>
              </a:rPr>
            </a:br>
            <a:br>
              <a:rPr lang="en-US" sz="2400" dirty="0">
                <a:solidFill>
                  <a:schemeClr val="accent4">
                    <a:lumMod val="75000"/>
                  </a:schemeClr>
                </a:solidFill>
              </a:rPr>
            </a:br>
            <a:endParaRPr lang="es-CO" sz="2400" dirty="0"/>
          </a:p>
        </p:txBody>
      </p:sp>
      <p:pic>
        <p:nvPicPr>
          <p:cNvPr id="5" name="Imagen 4" descr="Mapa&#10;&#10;Descripción generada automáticamente con confianza baja">
            <a:extLst>
              <a:ext uri="{FF2B5EF4-FFF2-40B4-BE49-F238E27FC236}">
                <a16:creationId xmlns:a16="http://schemas.microsoft.com/office/drawing/2014/main" id="{431A55BF-D1FC-6B40-B95C-6272C4174220}"/>
              </a:ext>
            </a:extLst>
          </p:cNvPr>
          <p:cNvPicPr>
            <a:picLocks noChangeAspect="1"/>
          </p:cNvPicPr>
          <p:nvPr/>
        </p:nvPicPr>
        <p:blipFill>
          <a:blip r:embed="rId3"/>
          <a:stretch>
            <a:fillRect/>
          </a:stretch>
        </p:blipFill>
        <p:spPr>
          <a:xfrm>
            <a:off x="3438779" y="0"/>
            <a:ext cx="9000615" cy="6858000"/>
          </a:xfrm>
          <a:prstGeom prst="rect">
            <a:avLst/>
          </a:prstGeom>
        </p:spPr>
      </p:pic>
    </p:spTree>
    <p:extLst>
      <p:ext uri="{BB962C8B-B14F-4D97-AF65-F5344CB8AC3E}">
        <p14:creationId xmlns:p14="http://schemas.microsoft.com/office/powerpoint/2010/main" val="2258969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6B8F92-B4ED-DF1C-1097-77052CF8E564}"/>
              </a:ext>
            </a:extLst>
          </p:cNvPr>
          <p:cNvSpPr>
            <a:spLocks noGrp="1"/>
          </p:cNvSpPr>
          <p:nvPr>
            <p:ph type="title"/>
          </p:nvPr>
        </p:nvSpPr>
        <p:spPr/>
        <p:txBody>
          <a:bodyPr/>
          <a:lstStyle/>
          <a:p>
            <a:endParaRPr lang="es-US"/>
          </a:p>
        </p:txBody>
      </p:sp>
      <p:pic>
        <p:nvPicPr>
          <p:cNvPr id="7" name="Imagen 6">
            <a:extLst>
              <a:ext uri="{FF2B5EF4-FFF2-40B4-BE49-F238E27FC236}">
                <a16:creationId xmlns:a16="http://schemas.microsoft.com/office/drawing/2014/main" id="{0DC8807D-1318-F6D3-ED7B-DCBBCD4FBBC2}"/>
              </a:ext>
            </a:extLst>
          </p:cNvPr>
          <p:cNvPicPr>
            <a:picLocks noChangeAspect="1"/>
          </p:cNvPicPr>
          <p:nvPr/>
        </p:nvPicPr>
        <p:blipFill>
          <a:blip r:embed="rId2"/>
          <a:stretch>
            <a:fillRect/>
          </a:stretch>
        </p:blipFill>
        <p:spPr>
          <a:xfrm>
            <a:off x="1593905" y="0"/>
            <a:ext cx="9004189" cy="6858000"/>
          </a:xfrm>
          <a:prstGeom prst="rect">
            <a:avLst/>
          </a:prstGeom>
        </p:spPr>
      </p:pic>
    </p:spTree>
    <p:extLst>
      <p:ext uri="{BB962C8B-B14F-4D97-AF65-F5344CB8AC3E}">
        <p14:creationId xmlns:p14="http://schemas.microsoft.com/office/powerpoint/2010/main" val="296702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3E94D-F909-9340-8137-BA716BC47805}"/>
              </a:ext>
            </a:extLst>
          </p:cNvPr>
          <p:cNvSpPr>
            <a:spLocks noGrp="1"/>
          </p:cNvSpPr>
          <p:nvPr>
            <p:ph type="title"/>
          </p:nvPr>
        </p:nvSpPr>
        <p:spPr>
          <a:xfrm>
            <a:off x="9778" y="2000251"/>
            <a:ext cx="3429001" cy="1262063"/>
          </a:xfrm>
        </p:spPr>
        <p:txBody>
          <a:bodyPr>
            <a:noAutofit/>
          </a:bodyPr>
          <a:lstStyle/>
          <a:p>
            <a:pPr marL="342900" lvl="1" indent="-342900">
              <a:buFont typeface="Arial" charset="0"/>
              <a:buChar char="•"/>
            </a:pPr>
            <a:r>
              <a:rPr lang="en-US" sz="2000" dirty="0"/>
              <a:t>Panel de </a:t>
            </a:r>
            <a:r>
              <a:rPr lang="en-US" sz="2000" dirty="0" err="1"/>
              <a:t>datos</a:t>
            </a:r>
            <a:r>
              <a:rPr lang="en-US" sz="2000" dirty="0"/>
              <a:t> a </a:t>
            </a:r>
            <a:r>
              <a:rPr lang="en-US" sz="2000" dirty="0" err="1"/>
              <a:t>partir</a:t>
            </a:r>
            <a:r>
              <a:rPr lang="en-US" sz="2000" dirty="0"/>
              <a:t> de la </a:t>
            </a:r>
            <a:r>
              <a:rPr lang="en-US" sz="2000" dirty="0" err="1"/>
              <a:t>interpretaci</a:t>
            </a:r>
            <a:r>
              <a:rPr lang="es-ES" sz="2000" dirty="0" err="1"/>
              <a:t>ón</a:t>
            </a:r>
            <a:r>
              <a:rPr lang="es-ES" sz="2000" dirty="0"/>
              <a:t> de imágenes satelitales realizadas por el IDEAM con pixeles de resolución de 30 mts</a:t>
            </a:r>
            <a:r>
              <a:rPr lang="es-ES" sz="2000" baseline="30000" dirty="0"/>
              <a:t>2.</a:t>
            </a:r>
            <a:br>
              <a:rPr lang="es-ES" sz="2000" baseline="30000" dirty="0"/>
            </a:br>
            <a:br>
              <a:rPr lang="es-ES" sz="2000" baseline="30000" dirty="0"/>
            </a:br>
            <a:r>
              <a:rPr lang="en-US" sz="2400" dirty="0">
                <a:solidFill>
                  <a:schemeClr val="accent6">
                    <a:lumMod val="75000"/>
                  </a:schemeClr>
                </a:solidFill>
              </a:rPr>
              <a:t>1990-2000 </a:t>
            </a:r>
            <a:r>
              <a:rPr lang="en-US" sz="2400" dirty="0">
                <a:solidFill>
                  <a:srgbClr val="FF0000"/>
                </a:solidFill>
              </a:rPr>
              <a:t>(pre)</a:t>
            </a:r>
            <a:br>
              <a:rPr lang="en-US" sz="2400" dirty="0">
                <a:solidFill>
                  <a:srgbClr val="FF0000"/>
                </a:solidFill>
              </a:rPr>
            </a:br>
            <a:r>
              <a:rPr lang="en-US" sz="2400" dirty="0">
                <a:solidFill>
                  <a:schemeClr val="accent6">
                    <a:lumMod val="75000"/>
                  </a:schemeClr>
                </a:solidFill>
              </a:rPr>
              <a:t>2001-2005 </a:t>
            </a:r>
            <a:r>
              <a:rPr lang="en-US" sz="2400" dirty="0">
                <a:solidFill>
                  <a:srgbClr val="FF0000"/>
                </a:solidFill>
              </a:rPr>
              <a:t>(post), </a:t>
            </a:r>
            <a:r>
              <a:rPr lang="en-US" sz="2400" dirty="0">
                <a:solidFill>
                  <a:schemeClr val="bg2">
                    <a:lumMod val="75000"/>
                  </a:schemeClr>
                </a:solidFill>
              </a:rPr>
              <a:t>2006-2009</a:t>
            </a:r>
            <a:br>
              <a:rPr lang="en-US" sz="2400" dirty="0">
                <a:solidFill>
                  <a:schemeClr val="bg2">
                    <a:lumMod val="75000"/>
                  </a:schemeClr>
                </a:solidFill>
              </a:rPr>
            </a:br>
            <a:r>
              <a:rPr lang="en-US" sz="2400" dirty="0">
                <a:solidFill>
                  <a:schemeClr val="bg2">
                    <a:lumMod val="75000"/>
                  </a:schemeClr>
                </a:solidFill>
              </a:rPr>
              <a:t>2010 en </a:t>
            </a:r>
            <a:r>
              <a:rPr lang="en-US" sz="2400" dirty="0" err="1">
                <a:solidFill>
                  <a:schemeClr val="bg2">
                    <a:lumMod val="75000"/>
                  </a:schemeClr>
                </a:solidFill>
              </a:rPr>
              <a:t>adelante</a:t>
            </a:r>
            <a:r>
              <a:rPr lang="en-US" sz="2400" dirty="0">
                <a:solidFill>
                  <a:schemeClr val="bg2">
                    <a:lumMod val="75000"/>
                  </a:schemeClr>
                </a:solidFill>
              </a:rPr>
              <a:t> </a:t>
            </a:r>
            <a:r>
              <a:rPr lang="en-US" sz="2400" dirty="0" err="1">
                <a:solidFill>
                  <a:schemeClr val="bg2">
                    <a:lumMod val="75000"/>
                  </a:schemeClr>
                </a:solidFill>
              </a:rPr>
              <a:t>anual</a:t>
            </a:r>
            <a:br>
              <a:rPr lang="en-US" sz="2400" dirty="0">
                <a:solidFill>
                  <a:schemeClr val="accent4">
                    <a:lumMod val="75000"/>
                  </a:schemeClr>
                </a:solidFill>
              </a:rPr>
            </a:br>
            <a:endParaRPr lang="es-CO" sz="2400" dirty="0"/>
          </a:p>
        </p:txBody>
      </p:sp>
      <p:pic>
        <p:nvPicPr>
          <p:cNvPr id="5" name="Imagen 4" descr="Mapa&#10;&#10;Descripción generada automáticamente con confianza baja">
            <a:extLst>
              <a:ext uri="{FF2B5EF4-FFF2-40B4-BE49-F238E27FC236}">
                <a16:creationId xmlns:a16="http://schemas.microsoft.com/office/drawing/2014/main" id="{431A55BF-D1FC-6B40-B95C-6272C4174220}"/>
              </a:ext>
            </a:extLst>
          </p:cNvPr>
          <p:cNvPicPr>
            <a:picLocks noChangeAspect="1"/>
          </p:cNvPicPr>
          <p:nvPr/>
        </p:nvPicPr>
        <p:blipFill rotWithShape="1">
          <a:blip r:embed="rId3"/>
          <a:srcRect l="11004" t="30209" r="5976" b="3334"/>
          <a:stretch/>
        </p:blipFill>
        <p:spPr>
          <a:xfrm>
            <a:off x="0" y="-421038"/>
            <a:ext cx="12077700" cy="7366703"/>
          </a:xfrm>
          <a:prstGeom prst="rect">
            <a:avLst/>
          </a:prstGeom>
        </p:spPr>
      </p:pic>
    </p:spTree>
    <p:extLst>
      <p:ext uri="{BB962C8B-B14F-4D97-AF65-F5344CB8AC3E}">
        <p14:creationId xmlns:p14="http://schemas.microsoft.com/office/powerpoint/2010/main" val="3217989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358" y="0"/>
            <a:ext cx="10515600" cy="1325563"/>
          </a:xfrm>
        </p:spPr>
        <p:txBody>
          <a:bodyPr/>
          <a:lstStyle/>
          <a:p>
            <a:r>
              <a:rPr lang="en-US" dirty="0"/>
              <a:t>Results</a:t>
            </a:r>
          </a:p>
        </p:txBody>
      </p:sp>
      <p:sp>
        <p:nvSpPr>
          <p:cNvPr id="8" name="Rectangle 7"/>
          <p:cNvSpPr>
            <a:spLocks noChangeArrowheads="1"/>
          </p:cNvSpPr>
          <p:nvPr/>
        </p:nvSpPr>
        <p:spPr bwMode="auto">
          <a:xfrm>
            <a:off x="2895063" y="977389"/>
            <a:ext cx="63053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b="1" dirty="0"/>
              <a:t>Effect of the PRZ declaration on the probability of deforestation</a:t>
            </a:r>
            <a:r>
              <a:rPr lang="es-US" dirty="0"/>
              <a:t> </a:t>
            </a:r>
            <a:endParaRPr kumimoji="0" lang="en-US" altLang="en-US" sz="1800" b="1" i="0" u="none" strike="noStrike" cap="none" normalizeH="0" baseline="0" dirty="0">
              <a:ln>
                <a:noFill/>
              </a:ln>
              <a:solidFill>
                <a:schemeClr val="tx1"/>
              </a:solidFill>
              <a:effectLst/>
              <a:latin typeface="Arial" charset="0"/>
            </a:endParaRPr>
          </a:p>
        </p:txBody>
      </p:sp>
      <p:sp>
        <p:nvSpPr>
          <p:cNvPr id="10" name="Rectángulo 9">
            <a:extLst>
              <a:ext uri="{FF2B5EF4-FFF2-40B4-BE49-F238E27FC236}">
                <a16:creationId xmlns:a16="http://schemas.microsoft.com/office/drawing/2014/main" id="{0A1081D6-5B15-F3E1-2777-28C7A30D4C74}"/>
              </a:ext>
            </a:extLst>
          </p:cNvPr>
          <p:cNvSpPr/>
          <p:nvPr/>
        </p:nvSpPr>
        <p:spPr>
          <a:xfrm>
            <a:off x="883402" y="5496510"/>
            <a:ext cx="10379049" cy="923330"/>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Note: Ordinary least squares with robust standard errors clustered at the pixel level. </a:t>
            </a:r>
          </a:p>
          <a:p>
            <a:r>
              <a:rPr lang="en-US" dirty="0">
                <a:latin typeface="Times New Roman" panose="02020603050405020304" pitchFamily="18" charset="0"/>
                <a:ea typeface="Calibri" panose="020F0502020204030204" pitchFamily="34" charset="0"/>
              </a:rPr>
              <a:t>Source: IDEAM deforestation data 1990-2000 (pre), 2000-2005 and 2006-2010 (post). Pixel and time fixed effects included</a:t>
            </a:r>
            <a:endParaRPr lang="es-US" sz="2800" dirty="0">
              <a:latin typeface="Times New Roman" panose="02020603050405020304" pitchFamily="18" charset="0"/>
              <a:ea typeface="Calibri" panose="020F0502020204030204" pitchFamily="34" charset="0"/>
            </a:endParaRPr>
          </a:p>
        </p:txBody>
      </p:sp>
      <p:pic>
        <p:nvPicPr>
          <p:cNvPr id="13" name="Imagen 12">
            <a:extLst>
              <a:ext uri="{FF2B5EF4-FFF2-40B4-BE49-F238E27FC236}">
                <a16:creationId xmlns:a16="http://schemas.microsoft.com/office/drawing/2014/main" id="{F53F6726-93BF-2088-2D70-7A0293B5F154}"/>
              </a:ext>
            </a:extLst>
          </p:cNvPr>
          <p:cNvPicPr>
            <a:picLocks noChangeAspect="1"/>
          </p:cNvPicPr>
          <p:nvPr/>
        </p:nvPicPr>
        <p:blipFill>
          <a:blip r:embed="rId3"/>
          <a:stretch>
            <a:fillRect/>
          </a:stretch>
        </p:blipFill>
        <p:spPr>
          <a:xfrm>
            <a:off x="2139950" y="1346200"/>
            <a:ext cx="7912100" cy="4165600"/>
          </a:xfrm>
          <a:prstGeom prst="rect">
            <a:avLst/>
          </a:prstGeom>
        </p:spPr>
      </p:pic>
    </p:spTree>
    <p:extLst>
      <p:ext uri="{BB962C8B-B14F-4D97-AF65-F5344CB8AC3E}">
        <p14:creationId xmlns:p14="http://schemas.microsoft.com/office/powerpoint/2010/main" val="196244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72CAC5-3D55-B61C-C9B2-0B9B28E206B2}"/>
              </a:ext>
            </a:extLst>
          </p:cNvPr>
          <p:cNvSpPr>
            <a:spLocks noGrp="1"/>
          </p:cNvSpPr>
          <p:nvPr>
            <p:ph type="title"/>
          </p:nvPr>
        </p:nvSpPr>
        <p:spPr/>
        <p:txBody>
          <a:bodyPr/>
          <a:lstStyle/>
          <a:p>
            <a:r>
              <a:rPr lang="es-US" dirty="0" err="1"/>
              <a:t>Main</a:t>
            </a:r>
            <a:r>
              <a:rPr lang="es-US" dirty="0"/>
              <a:t> </a:t>
            </a:r>
            <a:r>
              <a:rPr lang="es-US" dirty="0" err="1"/>
              <a:t>results</a:t>
            </a:r>
            <a:endParaRPr lang="es-US" dirty="0"/>
          </a:p>
        </p:txBody>
      </p:sp>
      <p:sp>
        <p:nvSpPr>
          <p:cNvPr id="3" name="Marcador de contenido 2">
            <a:extLst>
              <a:ext uri="{FF2B5EF4-FFF2-40B4-BE49-F238E27FC236}">
                <a16:creationId xmlns:a16="http://schemas.microsoft.com/office/drawing/2014/main" id="{D897AACD-A416-5A74-3525-2A38A09C6BED}"/>
              </a:ext>
            </a:extLst>
          </p:cNvPr>
          <p:cNvSpPr>
            <a:spLocks noGrp="1"/>
          </p:cNvSpPr>
          <p:nvPr>
            <p:ph idx="1"/>
          </p:nvPr>
        </p:nvSpPr>
        <p:spPr/>
        <p:txBody>
          <a:bodyPr>
            <a:normAutofit fontScale="85000" lnSpcReduction="20000"/>
          </a:bodyPr>
          <a:lstStyle/>
          <a:p>
            <a:r>
              <a:rPr lang="en-GB" dirty="0"/>
              <a:t>I </a:t>
            </a:r>
            <a:r>
              <a:rPr lang="en-GB" dirty="0" err="1"/>
              <a:t>analyzed</a:t>
            </a:r>
            <a:r>
              <a:rPr lang="en-GB" dirty="0"/>
              <a:t> the causal impact of PRZ which stands for “Peasant (small farmers) Reserve Zones” on deforestation. </a:t>
            </a:r>
          </a:p>
          <a:p>
            <a:r>
              <a:rPr lang="en-GB" dirty="0"/>
              <a:t>PRZ is a particular local institution in Colombia. It’s a hybrid of collective governance, private property land and control of land market in zones of high environmental relevance. </a:t>
            </a:r>
          </a:p>
          <a:p>
            <a:r>
              <a:rPr lang="en-GB" dirty="0"/>
              <a:t>I found that PRZ have contributed to reducing the probability of deforestation by 2 percentual points. </a:t>
            </a:r>
          </a:p>
          <a:p>
            <a:r>
              <a:rPr lang="en-GB" dirty="0"/>
              <a:t>I used processed satellite images and implemented a difference-in-difference regression.</a:t>
            </a:r>
          </a:p>
          <a:p>
            <a:r>
              <a:rPr lang="en-GB" dirty="0"/>
              <a:t>The declaration of 5 PRZ at the end of the 1990s had the effect of reducing the </a:t>
            </a:r>
            <a:r>
              <a:rPr lang="en-GB" dirty="0">
                <a:solidFill>
                  <a:srgbClr val="FF0000"/>
                </a:solidFill>
              </a:rPr>
              <a:t>probability of deforestation by 19,2% percent equal to more than a thousand hectares (1.242 ha=173.950 soccer fields). </a:t>
            </a:r>
          </a:p>
          <a:p>
            <a:r>
              <a:rPr lang="en-GB" dirty="0"/>
              <a:t>The mechanisms behind this effect are: collective governance, private property and better distribution of land.</a:t>
            </a:r>
          </a:p>
        </p:txBody>
      </p:sp>
    </p:spTree>
    <p:extLst>
      <p:ext uri="{BB962C8B-B14F-4D97-AF65-F5344CB8AC3E}">
        <p14:creationId xmlns:p14="http://schemas.microsoft.com/office/powerpoint/2010/main" val="436602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04EF91-D792-27C0-BD69-FD2297FA7FBA}"/>
              </a:ext>
            </a:extLst>
          </p:cNvPr>
          <p:cNvSpPr>
            <a:spLocks noGrp="1"/>
          </p:cNvSpPr>
          <p:nvPr>
            <p:ph type="title"/>
          </p:nvPr>
        </p:nvSpPr>
        <p:spPr/>
        <p:txBody>
          <a:bodyPr/>
          <a:lstStyle/>
          <a:p>
            <a:r>
              <a:rPr lang="es-US" b="0" i="0" dirty="0" err="1">
                <a:solidFill>
                  <a:srgbClr val="374151"/>
                </a:solidFill>
                <a:effectLst/>
                <a:latin typeface="Söhne"/>
              </a:rPr>
              <a:t>Regression</a:t>
            </a:r>
            <a:r>
              <a:rPr lang="es-US" b="0" i="0" dirty="0">
                <a:solidFill>
                  <a:srgbClr val="374151"/>
                </a:solidFill>
                <a:effectLst/>
                <a:latin typeface="Söhne"/>
              </a:rPr>
              <a:t> </a:t>
            </a:r>
            <a:r>
              <a:rPr lang="es-US" b="0" i="0" dirty="0" err="1">
                <a:solidFill>
                  <a:srgbClr val="374151"/>
                </a:solidFill>
                <a:effectLst/>
                <a:latin typeface="Söhne"/>
              </a:rPr>
              <a:t>discontinuity</a:t>
            </a:r>
            <a:r>
              <a:rPr lang="es-US" b="0" i="0" dirty="0">
                <a:solidFill>
                  <a:srgbClr val="374151"/>
                </a:solidFill>
                <a:effectLst/>
                <a:latin typeface="Söhne"/>
              </a:rPr>
              <a:t> </a:t>
            </a:r>
            <a:r>
              <a:rPr lang="es-US" b="0" i="0" dirty="0" err="1">
                <a:solidFill>
                  <a:srgbClr val="374151"/>
                </a:solidFill>
                <a:effectLst/>
                <a:latin typeface="Söhne"/>
              </a:rPr>
              <a:t>spatial</a:t>
            </a:r>
            <a:r>
              <a:rPr lang="es-US" b="0" i="0" dirty="0">
                <a:solidFill>
                  <a:srgbClr val="374151"/>
                </a:solidFill>
                <a:effectLst/>
                <a:latin typeface="Söhne"/>
              </a:rPr>
              <a:t> </a:t>
            </a:r>
            <a:r>
              <a:rPr lang="es-US" b="0" i="0" dirty="0" err="1">
                <a:solidFill>
                  <a:srgbClr val="374151"/>
                </a:solidFill>
                <a:effectLst/>
                <a:latin typeface="Söhne"/>
              </a:rPr>
              <a:t>design</a:t>
            </a:r>
            <a:endParaRPr lang="es-US" dirty="0"/>
          </a:p>
        </p:txBody>
      </p:sp>
      <p:pic>
        <p:nvPicPr>
          <p:cNvPr id="5" name="Imagen 4">
            <a:extLst>
              <a:ext uri="{FF2B5EF4-FFF2-40B4-BE49-F238E27FC236}">
                <a16:creationId xmlns:a16="http://schemas.microsoft.com/office/drawing/2014/main" id="{384FD566-BB3E-5F1B-C1A4-96C5CC261407}"/>
              </a:ext>
            </a:extLst>
          </p:cNvPr>
          <p:cNvPicPr>
            <a:picLocks noChangeAspect="1"/>
          </p:cNvPicPr>
          <p:nvPr/>
        </p:nvPicPr>
        <p:blipFill>
          <a:blip r:embed="rId2"/>
          <a:stretch>
            <a:fillRect/>
          </a:stretch>
        </p:blipFill>
        <p:spPr>
          <a:xfrm>
            <a:off x="0" y="1910045"/>
            <a:ext cx="6096000" cy="4433454"/>
          </a:xfrm>
          <a:prstGeom prst="rect">
            <a:avLst/>
          </a:prstGeom>
        </p:spPr>
      </p:pic>
      <p:pic>
        <p:nvPicPr>
          <p:cNvPr id="6" name="Imagen 5">
            <a:extLst>
              <a:ext uri="{FF2B5EF4-FFF2-40B4-BE49-F238E27FC236}">
                <a16:creationId xmlns:a16="http://schemas.microsoft.com/office/drawing/2014/main" id="{0C28BEF4-0C22-FA0E-0E6C-F8AF8473E654}"/>
              </a:ext>
            </a:extLst>
          </p:cNvPr>
          <p:cNvPicPr>
            <a:picLocks noChangeAspect="1"/>
          </p:cNvPicPr>
          <p:nvPr/>
        </p:nvPicPr>
        <p:blipFill>
          <a:blip r:embed="rId3"/>
          <a:stretch>
            <a:fillRect/>
          </a:stretch>
        </p:blipFill>
        <p:spPr>
          <a:xfrm>
            <a:off x="6104355" y="1916121"/>
            <a:ext cx="6087645" cy="4427378"/>
          </a:xfrm>
          <a:prstGeom prst="rect">
            <a:avLst/>
          </a:prstGeom>
        </p:spPr>
      </p:pic>
    </p:spTree>
    <p:extLst>
      <p:ext uri="{BB962C8B-B14F-4D97-AF65-F5344CB8AC3E}">
        <p14:creationId xmlns:p14="http://schemas.microsoft.com/office/powerpoint/2010/main" val="1645298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D9A6B-B9C9-D944-A336-A97DA501E608}"/>
              </a:ext>
            </a:extLst>
          </p:cNvPr>
          <p:cNvSpPr>
            <a:spLocks noGrp="1"/>
          </p:cNvSpPr>
          <p:nvPr>
            <p:ph type="title"/>
          </p:nvPr>
        </p:nvSpPr>
        <p:spPr>
          <a:xfrm>
            <a:off x="838200" y="52516"/>
            <a:ext cx="10515600" cy="1325563"/>
          </a:xfrm>
        </p:spPr>
        <p:txBody>
          <a:bodyPr>
            <a:normAutofit/>
          </a:bodyPr>
          <a:lstStyle/>
          <a:p>
            <a:r>
              <a:rPr lang="es-CO" sz="2800" dirty="0" err="1"/>
              <a:t>Exploring</a:t>
            </a:r>
            <a:r>
              <a:rPr lang="es-CO" sz="2800" dirty="0"/>
              <a:t> </a:t>
            </a:r>
            <a:r>
              <a:rPr lang="es-CO" sz="2800" dirty="0" err="1"/>
              <a:t>the</a:t>
            </a:r>
            <a:r>
              <a:rPr lang="es-CO" sz="2800" dirty="0"/>
              <a:t> </a:t>
            </a:r>
            <a:r>
              <a:rPr lang="es-CO" sz="2800" dirty="0" err="1"/>
              <a:t>mechanisms</a:t>
            </a:r>
            <a:r>
              <a:rPr lang="es-CO" sz="2800" dirty="0"/>
              <a:t>. </a:t>
            </a:r>
          </a:p>
        </p:txBody>
      </p:sp>
      <p:sp>
        <p:nvSpPr>
          <p:cNvPr id="4" name="Título 1">
            <a:extLst>
              <a:ext uri="{FF2B5EF4-FFF2-40B4-BE49-F238E27FC236}">
                <a16:creationId xmlns:a16="http://schemas.microsoft.com/office/drawing/2014/main" id="{EC09E007-384F-F047-A9C6-CBDE3B834A0C}"/>
              </a:ext>
            </a:extLst>
          </p:cNvPr>
          <p:cNvSpPr txBox="1">
            <a:spLocks/>
          </p:cNvSpPr>
          <p:nvPr/>
        </p:nvSpPr>
        <p:spPr>
          <a:xfrm>
            <a:off x="6623990" y="365461"/>
            <a:ext cx="5377912" cy="51789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1800" dirty="0" err="1">
                <a:latin typeface="Calibri" panose="020F0502020204030204" pitchFamily="34" charset="0"/>
                <a:cs typeface="Calibri" panose="020F0502020204030204" pitchFamily="34" charset="0"/>
              </a:rPr>
              <a:t>Agricultural</a:t>
            </a:r>
            <a:r>
              <a:rPr lang="es-CO" sz="1800" dirty="0">
                <a:latin typeface="Calibri" panose="020F0502020204030204" pitchFamily="34" charset="0"/>
                <a:cs typeface="Calibri" panose="020F0502020204030204" pitchFamily="34" charset="0"/>
              </a:rPr>
              <a:t> </a:t>
            </a:r>
            <a:r>
              <a:rPr lang="es-CO" sz="1800" dirty="0" err="1">
                <a:latin typeface="Calibri" panose="020F0502020204030204" pitchFamily="34" charset="0"/>
                <a:cs typeface="Calibri" panose="020F0502020204030204" pitchFamily="34" charset="0"/>
              </a:rPr>
              <a:t>National</a:t>
            </a:r>
            <a:r>
              <a:rPr lang="es-CO" sz="1800" dirty="0">
                <a:latin typeface="Calibri" panose="020F0502020204030204" pitchFamily="34" charset="0"/>
                <a:cs typeface="Calibri" panose="020F0502020204030204" pitchFamily="34" charset="0"/>
              </a:rPr>
              <a:t> </a:t>
            </a:r>
            <a:r>
              <a:rPr lang="es-CO" sz="1800" dirty="0" err="1">
                <a:latin typeface="Calibri" panose="020F0502020204030204" pitchFamily="34" charset="0"/>
                <a:cs typeface="Calibri" panose="020F0502020204030204" pitchFamily="34" charset="0"/>
              </a:rPr>
              <a:t>Census</a:t>
            </a:r>
            <a:r>
              <a:rPr lang="es-CO" sz="1800" dirty="0">
                <a:latin typeface="Calibri" panose="020F0502020204030204" pitchFamily="34" charset="0"/>
                <a:cs typeface="Calibri" panose="020F0502020204030204" pitchFamily="34" charset="0"/>
              </a:rPr>
              <a:t> (2014) </a:t>
            </a:r>
          </a:p>
          <a:p>
            <a:pPr marL="457200" indent="-457200">
              <a:buFont typeface="Arial" panose="020B0604020202020204" pitchFamily="34" charset="0"/>
              <a:buChar char="•"/>
            </a:pPr>
            <a:r>
              <a:rPr lang="es-CO" sz="1800" dirty="0" err="1">
                <a:latin typeface="Calibri" panose="020F0502020204030204" pitchFamily="34" charset="0"/>
                <a:cs typeface="Calibri" panose="020F0502020204030204" pitchFamily="34" charset="0"/>
              </a:rPr>
              <a:t>Communal</a:t>
            </a:r>
            <a:r>
              <a:rPr lang="es-CO" sz="1800" dirty="0">
                <a:latin typeface="Calibri" panose="020F0502020204030204" pitchFamily="34" charset="0"/>
                <a:cs typeface="Calibri" panose="020F0502020204030204" pitchFamily="34" charset="0"/>
              </a:rPr>
              <a:t> </a:t>
            </a:r>
            <a:r>
              <a:rPr lang="es-CO" sz="1800" dirty="0" err="1">
                <a:latin typeface="Calibri" panose="020F0502020204030204" pitchFamily="34" charset="0"/>
                <a:cs typeface="Calibri" panose="020F0502020204030204" pitchFamily="34" charset="0"/>
              </a:rPr>
              <a:t>organization</a:t>
            </a:r>
            <a:endParaRPr lang="es-CO" sz="18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s-CO" dirty="0">
                <a:latin typeface="Calibri" panose="020F0502020204030204" pitchFamily="34" charset="0"/>
                <a:cs typeface="Calibri" panose="020F0502020204030204" pitchFamily="34" charset="0"/>
              </a:rPr>
              <a:t>16% </a:t>
            </a:r>
            <a:r>
              <a:rPr lang="es-CO" dirty="0" err="1">
                <a:latin typeface="Calibri" panose="020F0502020204030204" pitchFamily="34" charset="0"/>
                <a:cs typeface="Calibri" panose="020F0502020204030204" pitchFamily="34" charset="0"/>
              </a:rPr>
              <a:t>of</a:t>
            </a:r>
            <a:r>
              <a:rPr lang="es-CO" dirty="0">
                <a:latin typeface="Calibri" panose="020F0502020204030204" pitchFamily="34" charset="0"/>
                <a:cs typeface="Calibri" panose="020F0502020204030204" pitchFamily="34" charset="0"/>
              </a:rPr>
              <a:t> </a:t>
            </a:r>
            <a:r>
              <a:rPr lang="es-CO" dirty="0" err="1">
                <a:latin typeface="Calibri" panose="020F0502020204030204" pitchFamily="34" charset="0"/>
                <a:cs typeface="Calibri" panose="020F0502020204030204" pitchFamily="34" charset="0"/>
              </a:rPr>
              <a:t>farmers</a:t>
            </a:r>
            <a:r>
              <a:rPr lang="es-CO" dirty="0">
                <a:latin typeface="Calibri" panose="020F0502020204030204" pitchFamily="34" charset="0"/>
                <a:cs typeface="Calibri" panose="020F0502020204030204" pitchFamily="34" charset="0"/>
              </a:rPr>
              <a:t> </a:t>
            </a:r>
            <a:r>
              <a:rPr lang="es-CO" dirty="0" err="1">
                <a:latin typeface="Calibri" panose="020F0502020204030204" pitchFamily="34" charset="0"/>
                <a:cs typeface="Calibri" panose="020F0502020204030204" pitchFamily="34" charset="0"/>
              </a:rPr>
              <a:t>inside</a:t>
            </a:r>
            <a:r>
              <a:rPr lang="es-CO" dirty="0">
                <a:latin typeface="Calibri" panose="020F0502020204030204" pitchFamily="34" charset="0"/>
                <a:cs typeface="Calibri" panose="020F0502020204030204" pitchFamily="34" charset="0"/>
              </a:rPr>
              <a:t> de PRZ </a:t>
            </a:r>
            <a:r>
              <a:rPr lang="es-CO" dirty="0" err="1">
                <a:latin typeface="Calibri" panose="020F0502020204030204" pitchFamily="34" charset="0"/>
                <a:cs typeface="Calibri" panose="020F0502020204030204" pitchFamily="34" charset="0"/>
              </a:rPr>
              <a:t>belong</a:t>
            </a:r>
            <a:r>
              <a:rPr lang="es-CO" dirty="0">
                <a:latin typeface="Calibri" panose="020F0502020204030204" pitchFamily="34" charset="0"/>
                <a:cs typeface="Calibri" panose="020F0502020204030204" pitchFamily="34" charset="0"/>
              </a:rPr>
              <a:t> </a:t>
            </a:r>
            <a:r>
              <a:rPr lang="es-CO" dirty="0" err="1">
                <a:latin typeface="Calibri" panose="020F0502020204030204" pitchFamily="34" charset="0"/>
                <a:cs typeface="Calibri" panose="020F0502020204030204" pitchFamily="34" charset="0"/>
              </a:rPr>
              <a:t>to</a:t>
            </a:r>
            <a:r>
              <a:rPr lang="es-CO" dirty="0">
                <a:latin typeface="Calibri" panose="020F0502020204030204" pitchFamily="34" charset="0"/>
                <a:cs typeface="Calibri" panose="020F0502020204030204" pitchFamily="34" charset="0"/>
              </a:rPr>
              <a:t> a </a:t>
            </a:r>
            <a:r>
              <a:rPr lang="es-CO" dirty="0" err="1">
                <a:latin typeface="Calibri" panose="020F0502020204030204" pitchFamily="34" charset="0"/>
                <a:cs typeface="Calibri" panose="020F0502020204030204" pitchFamily="34" charset="0"/>
              </a:rPr>
              <a:t>community</a:t>
            </a:r>
            <a:r>
              <a:rPr lang="es-CO" dirty="0">
                <a:latin typeface="Calibri" panose="020F0502020204030204" pitchFamily="34" charset="0"/>
                <a:cs typeface="Calibri" panose="020F0502020204030204" pitchFamily="34" charset="0"/>
              </a:rPr>
              <a:t> </a:t>
            </a:r>
            <a:r>
              <a:rPr lang="es-CO" dirty="0" err="1">
                <a:latin typeface="Calibri" panose="020F0502020204030204" pitchFamily="34" charset="0"/>
                <a:cs typeface="Calibri" panose="020F0502020204030204" pitchFamily="34" charset="0"/>
              </a:rPr>
              <a:t>organization</a:t>
            </a:r>
            <a:r>
              <a:rPr lang="es-CO" dirty="0">
                <a:latin typeface="Calibri" panose="020F0502020204030204" pitchFamily="34" charset="0"/>
                <a:cs typeface="Calibri" panose="020F0502020204030204" pitchFamily="34" charset="0"/>
              </a:rPr>
              <a:t> vs 4% </a:t>
            </a:r>
            <a:r>
              <a:rPr lang="es-CO" dirty="0" err="1">
                <a:latin typeface="Calibri" panose="020F0502020204030204" pitchFamily="34" charset="0"/>
                <a:cs typeface="Calibri" panose="020F0502020204030204" pitchFamily="34" charset="0"/>
              </a:rPr>
              <a:t>of</a:t>
            </a:r>
            <a:r>
              <a:rPr lang="es-CO" dirty="0">
                <a:latin typeface="Calibri" panose="020F0502020204030204" pitchFamily="34" charset="0"/>
                <a:cs typeface="Calibri" panose="020F0502020204030204" pitchFamily="34" charset="0"/>
              </a:rPr>
              <a:t> </a:t>
            </a:r>
            <a:r>
              <a:rPr lang="es-CO" dirty="0" err="1">
                <a:latin typeface="Calibri" panose="020F0502020204030204" pitchFamily="34" charset="0"/>
                <a:cs typeface="Calibri" panose="020F0502020204030204" pitchFamily="34" charset="0"/>
              </a:rPr>
              <a:t>farmers</a:t>
            </a:r>
            <a:r>
              <a:rPr lang="es-CO" dirty="0">
                <a:latin typeface="Calibri" panose="020F0502020204030204" pitchFamily="34" charset="0"/>
                <a:cs typeface="Calibri" panose="020F0502020204030204" pitchFamily="34" charset="0"/>
              </a:rPr>
              <a:t> </a:t>
            </a:r>
            <a:r>
              <a:rPr lang="es-CO" dirty="0" err="1">
                <a:latin typeface="Calibri" panose="020F0502020204030204" pitchFamily="34" charset="0"/>
                <a:cs typeface="Calibri" panose="020F0502020204030204" pitchFamily="34" charset="0"/>
              </a:rPr>
              <a:t>located</a:t>
            </a:r>
            <a:r>
              <a:rPr lang="es-CO" dirty="0">
                <a:latin typeface="Calibri" panose="020F0502020204030204" pitchFamily="34" charset="0"/>
                <a:cs typeface="Calibri" panose="020F0502020204030204" pitchFamily="34" charset="0"/>
              </a:rPr>
              <a:t> </a:t>
            </a:r>
            <a:r>
              <a:rPr lang="es-CO" dirty="0" err="1">
                <a:latin typeface="Calibri" panose="020F0502020204030204" pitchFamily="34" charset="0"/>
                <a:cs typeface="Calibri" panose="020F0502020204030204" pitchFamily="34" charset="0"/>
              </a:rPr>
              <a:t>outside</a:t>
            </a:r>
            <a:r>
              <a:rPr lang="es-CO" dirty="0">
                <a:latin typeface="Calibri" panose="020F0502020204030204" pitchFamily="34" charset="0"/>
                <a:cs typeface="Calibri" panose="020F0502020204030204" pitchFamily="34" charset="0"/>
              </a:rPr>
              <a:t>. </a:t>
            </a:r>
          </a:p>
          <a:p>
            <a:pPr lvl="1"/>
            <a:endParaRPr lang="es-CO"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CO" sz="1800" dirty="0" err="1">
                <a:latin typeface="Calibri" panose="020F0502020204030204" pitchFamily="34" charset="0"/>
                <a:cs typeface="Calibri" panose="020F0502020204030204" pitchFamily="34" charset="0"/>
              </a:rPr>
              <a:t>Land</a:t>
            </a:r>
            <a:r>
              <a:rPr lang="es-CO" sz="1800" dirty="0">
                <a:latin typeface="Calibri" panose="020F0502020204030204" pitchFamily="34" charset="0"/>
                <a:cs typeface="Calibri" panose="020F0502020204030204" pitchFamily="34" charset="0"/>
              </a:rPr>
              <a:t> </a:t>
            </a:r>
            <a:r>
              <a:rPr lang="es-CO" sz="1800" dirty="0" err="1">
                <a:latin typeface="Calibri" panose="020F0502020204030204" pitchFamily="34" charset="0"/>
                <a:cs typeface="Calibri" panose="020F0502020204030204" pitchFamily="34" charset="0"/>
              </a:rPr>
              <a:t>inequality</a:t>
            </a:r>
            <a:endParaRPr lang="es-CO" sz="1800" dirty="0">
              <a:latin typeface="Calibri" panose="020F0502020204030204" pitchFamily="34" charset="0"/>
              <a:cs typeface="Calibri" panose="020F0502020204030204" pitchFamily="34" charset="0"/>
            </a:endParaRPr>
          </a:p>
          <a:p>
            <a:pPr marL="914400" lvl="1" indent="-457200">
              <a:buFont typeface="Wingdings" pitchFamily="2" charset="2"/>
              <a:buChar char="ü"/>
            </a:pPr>
            <a:r>
              <a:rPr lang="es-CO" dirty="0" err="1">
                <a:latin typeface="Calibri" panose="020F0502020204030204" pitchFamily="34" charset="0"/>
                <a:ea typeface="+mn-ea"/>
                <a:cs typeface="Calibri" panose="020F0502020204030204" pitchFamily="34" charset="0"/>
              </a:rPr>
              <a:t>Land</a:t>
            </a:r>
            <a:r>
              <a:rPr lang="es-CO" dirty="0">
                <a:latin typeface="Calibri" panose="020F0502020204030204" pitchFamily="34" charset="0"/>
                <a:ea typeface="+mn-ea"/>
                <a:cs typeface="Calibri" panose="020F0502020204030204" pitchFamily="34" charset="0"/>
              </a:rPr>
              <a:t> </a:t>
            </a:r>
            <a:r>
              <a:rPr lang="es-CO" dirty="0" err="1">
                <a:latin typeface="Calibri" panose="020F0502020204030204" pitchFamily="34" charset="0"/>
                <a:ea typeface="+mn-ea"/>
                <a:cs typeface="Calibri" panose="020F0502020204030204" pitchFamily="34" charset="0"/>
              </a:rPr>
              <a:t>gini</a:t>
            </a:r>
            <a:r>
              <a:rPr lang="es-CO" dirty="0">
                <a:latin typeface="Calibri" panose="020F0502020204030204" pitchFamily="34" charset="0"/>
                <a:ea typeface="+mn-ea"/>
                <a:cs typeface="Calibri" panose="020F0502020204030204" pitchFamily="34" charset="0"/>
              </a:rPr>
              <a:t> </a:t>
            </a:r>
            <a:r>
              <a:rPr lang="es-CO" dirty="0" err="1">
                <a:latin typeface="Calibri" panose="020F0502020204030204" pitchFamily="34" charset="0"/>
                <a:ea typeface="+mn-ea"/>
                <a:cs typeface="Calibri" panose="020F0502020204030204" pitchFamily="34" charset="0"/>
              </a:rPr>
              <a:t>inside</a:t>
            </a:r>
            <a:r>
              <a:rPr lang="es-CO" dirty="0">
                <a:latin typeface="Calibri" panose="020F0502020204030204" pitchFamily="34" charset="0"/>
                <a:ea typeface="+mn-ea"/>
                <a:cs typeface="Calibri" panose="020F0502020204030204" pitchFamily="34" charset="0"/>
              </a:rPr>
              <a:t> de PRZ </a:t>
            </a:r>
            <a:r>
              <a:rPr lang="es-CO" dirty="0" err="1">
                <a:latin typeface="Calibri" panose="020F0502020204030204" pitchFamily="34" charset="0"/>
                <a:ea typeface="+mn-ea"/>
                <a:cs typeface="Calibri" panose="020F0502020204030204" pitchFamily="34" charset="0"/>
              </a:rPr>
              <a:t>is</a:t>
            </a:r>
            <a:r>
              <a:rPr lang="es-CO" dirty="0">
                <a:latin typeface="Calibri" panose="020F0502020204030204" pitchFamily="34" charset="0"/>
                <a:ea typeface="+mn-ea"/>
                <a:cs typeface="Calibri" panose="020F0502020204030204" pitchFamily="34" charset="0"/>
              </a:rPr>
              <a:t> 0.65 vs 0.73 </a:t>
            </a:r>
            <a:r>
              <a:rPr lang="es-CO" dirty="0" err="1">
                <a:latin typeface="Calibri" panose="020F0502020204030204" pitchFamily="34" charset="0"/>
                <a:ea typeface="+mn-ea"/>
                <a:cs typeface="Calibri" panose="020F0502020204030204" pitchFamily="34" charset="0"/>
              </a:rPr>
              <a:t>outside</a:t>
            </a:r>
            <a:r>
              <a:rPr lang="es-CO" dirty="0">
                <a:latin typeface="Calibri" panose="020F0502020204030204" pitchFamily="34" charset="0"/>
                <a:ea typeface="+mn-ea"/>
                <a:cs typeface="Calibri" panose="020F0502020204030204" pitchFamily="34" charset="0"/>
              </a:rPr>
              <a:t>.</a:t>
            </a:r>
          </a:p>
          <a:p>
            <a:pPr marL="914400" lvl="1" indent="-457200">
              <a:buFont typeface="Wingdings" pitchFamily="2" charset="2"/>
              <a:buChar char="ü"/>
            </a:pPr>
            <a:endParaRPr lang="es-CO"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s-CO" sz="1800" dirty="0" err="1">
                <a:latin typeface="Calibri" panose="020F0502020204030204" pitchFamily="34" charset="0"/>
                <a:cs typeface="Calibri" panose="020F0502020204030204" pitchFamily="34" charset="0"/>
              </a:rPr>
              <a:t>Working</a:t>
            </a:r>
            <a:r>
              <a:rPr lang="es-CO" sz="1800" dirty="0">
                <a:latin typeface="Calibri" panose="020F0502020204030204" pitchFamily="34" charset="0"/>
                <a:cs typeface="Calibri" panose="020F0502020204030204" pitchFamily="34" charset="0"/>
              </a:rPr>
              <a:t> </a:t>
            </a:r>
            <a:r>
              <a:rPr lang="es-CO" sz="1800" dirty="0" err="1">
                <a:latin typeface="Calibri" panose="020F0502020204030204" pitchFamily="34" charset="0"/>
                <a:cs typeface="Calibri" panose="020F0502020204030204" pitchFamily="34" charset="0"/>
              </a:rPr>
              <a:t>on</a:t>
            </a:r>
            <a:r>
              <a:rPr lang="es-CO" sz="1800" dirty="0">
                <a:latin typeface="Calibri" panose="020F0502020204030204" pitchFamily="34" charset="0"/>
                <a:cs typeface="Calibri" panose="020F0502020204030204" pitchFamily="34" charset="0"/>
              </a:rPr>
              <a:t> (</a:t>
            </a:r>
            <a:r>
              <a:rPr lang="es-CO" sz="1800" dirty="0" err="1">
                <a:latin typeface="Calibri" panose="020F0502020204030204" pitchFamily="34" charset="0"/>
                <a:cs typeface="Calibri" panose="020F0502020204030204" pitchFamily="34" charset="0"/>
              </a:rPr>
              <a:t>other</a:t>
            </a:r>
            <a:r>
              <a:rPr lang="es-CO" sz="1800" dirty="0">
                <a:latin typeface="Calibri" panose="020F0502020204030204" pitchFamily="34" charset="0"/>
                <a:cs typeface="Calibri" panose="020F0502020204030204" pitchFamily="34" charset="0"/>
              </a:rPr>
              <a:t> </a:t>
            </a:r>
            <a:r>
              <a:rPr lang="es-CO" sz="1800" dirty="0" err="1">
                <a:latin typeface="Calibri" panose="020F0502020204030204" pitchFamily="34" charset="0"/>
                <a:cs typeface="Calibri" panose="020F0502020204030204" pitchFamily="34" charset="0"/>
              </a:rPr>
              <a:t>sustainability</a:t>
            </a:r>
            <a:r>
              <a:rPr lang="es-CO" sz="1800" dirty="0">
                <a:latin typeface="Calibri" panose="020F0502020204030204" pitchFamily="34" charset="0"/>
                <a:cs typeface="Calibri" panose="020F0502020204030204" pitchFamily="34" charset="0"/>
              </a:rPr>
              <a:t> </a:t>
            </a:r>
            <a:r>
              <a:rPr lang="es-CO" sz="1800" dirty="0" err="1">
                <a:latin typeface="Calibri" panose="020F0502020204030204" pitchFamily="34" charset="0"/>
                <a:cs typeface="Calibri" panose="020F0502020204030204" pitchFamily="34" charset="0"/>
              </a:rPr>
              <a:t>wealth</a:t>
            </a:r>
            <a:r>
              <a:rPr lang="es-CO" sz="1800" dirty="0">
                <a:latin typeface="Calibri" panose="020F0502020204030204" pitchFamily="34" charset="0"/>
                <a:cs typeface="Calibri" panose="020F0502020204030204" pitchFamily="34" charset="0"/>
              </a:rPr>
              <a:t> </a:t>
            </a:r>
            <a:r>
              <a:rPr lang="es-CO" sz="1800" dirty="0" err="1">
                <a:latin typeface="Calibri" panose="020F0502020204030204" pitchFamily="34" charset="0"/>
                <a:cs typeface="Calibri" panose="020F0502020204030204" pitchFamily="34" charset="0"/>
              </a:rPr>
              <a:t>index</a:t>
            </a:r>
            <a:r>
              <a:rPr lang="es-CO" sz="1800" dirty="0">
                <a:latin typeface="Calibri" panose="020F0502020204030204" pitchFamily="34" charset="0"/>
                <a:cs typeface="Calibri" panose="020F0502020204030204" pitchFamily="34" charset="0"/>
              </a:rPr>
              <a:t>):</a:t>
            </a:r>
          </a:p>
          <a:p>
            <a:pPr marL="914400" lvl="1" indent="-457200">
              <a:buFont typeface="Wingdings" pitchFamily="2" charset="2"/>
              <a:buChar char="ü"/>
            </a:pPr>
            <a:r>
              <a:rPr lang="es-CO" dirty="0">
                <a:latin typeface="Calibri" panose="020F0502020204030204" pitchFamily="34" charset="0"/>
                <a:ea typeface="+mn-ea"/>
                <a:cs typeface="Calibri" panose="020F0502020204030204" pitchFamily="34" charset="0"/>
              </a:rPr>
              <a:t>Shannon </a:t>
            </a:r>
            <a:r>
              <a:rPr lang="es-CO" dirty="0" err="1">
                <a:latin typeface="Calibri" panose="020F0502020204030204" pitchFamily="34" charset="0"/>
                <a:ea typeface="+mn-ea"/>
                <a:cs typeface="Calibri" panose="020F0502020204030204" pitchFamily="34" charset="0"/>
              </a:rPr>
              <a:t>Index</a:t>
            </a:r>
            <a:r>
              <a:rPr lang="es-CO" dirty="0">
                <a:latin typeface="Calibri" panose="020F0502020204030204" pitchFamily="34" charset="0"/>
                <a:ea typeface="+mn-ea"/>
                <a:cs typeface="Calibri" panose="020F0502020204030204" pitchFamily="34" charset="0"/>
              </a:rPr>
              <a:t> (</a:t>
            </a:r>
            <a:r>
              <a:rPr lang="es-CO" dirty="0" err="1">
                <a:latin typeface="Calibri" panose="020F0502020204030204" pitchFamily="34" charset="0"/>
                <a:ea typeface="+mn-ea"/>
                <a:cs typeface="Calibri" panose="020F0502020204030204" pitchFamily="34" charset="0"/>
              </a:rPr>
              <a:t>diversity</a:t>
            </a:r>
            <a:r>
              <a:rPr lang="es-CO" dirty="0">
                <a:latin typeface="Calibri" panose="020F0502020204030204" pitchFamily="34" charset="0"/>
                <a:ea typeface="+mn-ea"/>
                <a:cs typeface="Calibri" panose="020F0502020204030204" pitchFamily="34" charset="0"/>
              </a:rPr>
              <a:t> </a:t>
            </a:r>
            <a:r>
              <a:rPr lang="es-CO" dirty="0" err="1">
                <a:latin typeface="Calibri" panose="020F0502020204030204" pitchFamily="34" charset="0"/>
                <a:ea typeface="+mn-ea"/>
                <a:cs typeface="Calibri" panose="020F0502020204030204" pitchFamily="34" charset="0"/>
              </a:rPr>
              <a:t>crops</a:t>
            </a:r>
            <a:r>
              <a:rPr lang="es-CO" dirty="0">
                <a:latin typeface="Calibri" panose="020F0502020204030204" pitchFamily="34" charset="0"/>
                <a:ea typeface="+mn-ea"/>
                <a:cs typeface="Calibri" panose="020F0502020204030204" pitchFamily="34" charset="0"/>
              </a:rPr>
              <a:t>)</a:t>
            </a:r>
          </a:p>
          <a:p>
            <a:pPr marL="457200" indent="-457200">
              <a:buFont typeface="Arial" panose="020B0604020202020204" pitchFamily="34" charset="0"/>
              <a:buChar char="•"/>
            </a:pPr>
            <a:endParaRPr lang="es-CO" sz="1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s-CO" sz="1800" dirty="0">
              <a:latin typeface="Calibri" panose="020F0502020204030204" pitchFamily="34" charset="0"/>
              <a:cs typeface="Calibri" panose="020F0502020204030204" pitchFamily="34" charset="0"/>
            </a:endParaRPr>
          </a:p>
          <a:p>
            <a:pPr lvl="1"/>
            <a:endParaRPr lang="es-CO" dirty="0">
              <a:latin typeface="Calibri" panose="020F0502020204030204" pitchFamily="34" charset="0"/>
              <a:ea typeface="+mn-ea"/>
              <a:cs typeface="Calibri" panose="020F0502020204030204" pitchFamily="34" charset="0"/>
            </a:endParaRPr>
          </a:p>
          <a:p>
            <a:endParaRPr lang="es-CO" sz="1800" dirty="0"/>
          </a:p>
        </p:txBody>
      </p:sp>
      <p:sp>
        <p:nvSpPr>
          <p:cNvPr id="6" name="Título 1">
            <a:extLst>
              <a:ext uri="{FF2B5EF4-FFF2-40B4-BE49-F238E27FC236}">
                <a16:creationId xmlns:a16="http://schemas.microsoft.com/office/drawing/2014/main" id="{50A7039E-E83A-1793-FBC2-49D502D23615}"/>
              </a:ext>
            </a:extLst>
          </p:cNvPr>
          <p:cNvSpPr txBox="1">
            <a:spLocks/>
          </p:cNvSpPr>
          <p:nvPr/>
        </p:nvSpPr>
        <p:spPr>
          <a:xfrm>
            <a:off x="700088" y="6000750"/>
            <a:ext cx="10661950" cy="614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1800" dirty="0" err="1"/>
              <a:t>Example</a:t>
            </a:r>
            <a:r>
              <a:rPr lang="es-CO" sz="1800" dirty="0"/>
              <a:t>. PRZ Guaviare. </a:t>
            </a:r>
          </a:p>
        </p:txBody>
      </p:sp>
      <p:pic>
        <p:nvPicPr>
          <p:cNvPr id="3" name="Marcador de contenido 4">
            <a:extLst>
              <a:ext uri="{FF2B5EF4-FFF2-40B4-BE49-F238E27FC236}">
                <a16:creationId xmlns:a16="http://schemas.microsoft.com/office/drawing/2014/main" id="{FB52DD1E-AA58-C9FD-F3FE-301BE1804D58}"/>
              </a:ext>
            </a:extLst>
          </p:cNvPr>
          <p:cNvPicPr>
            <a:picLocks noChangeAspect="1"/>
          </p:cNvPicPr>
          <p:nvPr/>
        </p:nvPicPr>
        <p:blipFill>
          <a:blip r:embed="rId3"/>
          <a:stretch>
            <a:fillRect/>
          </a:stretch>
        </p:blipFill>
        <p:spPr>
          <a:xfrm>
            <a:off x="190098" y="1378079"/>
            <a:ext cx="6147490" cy="4408123"/>
          </a:xfrm>
          <a:prstGeom prst="rect">
            <a:avLst/>
          </a:prstGeom>
        </p:spPr>
      </p:pic>
      <p:pic>
        <p:nvPicPr>
          <p:cNvPr id="7" name="Imagen 6">
            <a:extLst>
              <a:ext uri="{FF2B5EF4-FFF2-40B4-BE49-F238E27FC236}">
                <a16:creationId xmlns:a16="http://schemas.microsoft.com/office/drawing/2014/main" id="{EA3B4D54-528F-AD38-2F77-94FD7F5B45F5}"/>
              </a:ext>
            </a:extLst>
          </p:cNvPr>
          <p:cNvPicPr>
            <a:picLocks noChangeAspect="1"/>
          </p:cNvPicPr>
          <p:nvPr/>
        </p:nvPicPr>
        <p:blipFill>
          <a:blip r:embed="rId4"/>
          <a:stretch>
            <a:fillRect/>
          </a:stretch>
        </p:blipFill>
        <p:spPr>
          <a:xfrm>
            <a:off x="7187184" y="4002510"/>
            <a:ext cx="3921610" cy="2855490"/>
          </a:xfrm>
          <a:prstGeom prst="rect">
            <a:avLst/>
          </a:prstGeom>
        </p:spPr>
      </p:pic>
    </p:spTree>
    <p:extLst>
      <p:ext uri="{BB962C8B-B14F-4D97-AF65-F5344CB8AC3E}">
        <p14:creationId xmlns:p14="http://schemas.microsoft.com/office/powerpoint/2010/main" val="3913990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0BAD05-02D3-DA22-31FC-C0795AF7AE80}"/>
              </a:ext>
            </a:extLst>
          </p:cNvPr>
          <p:cNvSpPr>
            <a:spLocks noGrp="1"/>
          </p:cNvSpPr>
          <p:nvPr>
            <p:ph type="title"/>
          </p:nvPr>
        </p:nvSpPr>
        <p:spPr/>
        <p:txBody>
          <a:bodyPr/>
          <a:lstStyle/>
          <a:p>
            <a:r>
              <a:rPr lang="es-US" dirty="0" err="1"/>
              <a:t>Conclusions</a:t>
            </a:r>
            <a:r>
              <a:rPr lang="es-US"/>
              <a:t> </a:t>
            </a:r>
            <a:endParaRPr lang="es-US" dirty="0">
              <a:solidFill>
                <a:srgbClr val="FF0000"/>
              </a:solidFill>
            </a:endParaRPr>
          </a:p>
        </p:txBody>
      </p:sp>
      <p:sp>
        <p:nvSpPr>
          <p:cNvPr id="3" name="Marcador de contenido 2">
            <a:extLst>
              <a:ext uri="{FF2B5EF4-FFF2-40B4-BE49-F238E27FC236}">
                <a16:creationId xmlns:a16="http://schemas.microsoft.com/office/drawing/2014/main" id="{B2E099EE-9BB5-59D9-65C3-CDA327079E0B}"/>
              </a:ext>
            </a:extLst>
          </p:cNvPr>
          <p:cNvSpPr>
            <a:spLocks noGrp="1"/>
          </p:cNvSpPr>
          <p:nvPr>
            <p:ph idx="1"/>
          </p:nvPr>
        </p:nvSpPr>
        <p:spPr/>
        <p:txBody>
          <a:bodyPr>
            <a:normAutofit/>
          </a:bodyPr>
          <a:lstStyle/>
          <a:p>
            <a:r>
              <a:rPr lang="es-ES" dirty="0"/>
              <a:t>In </a:t>
            </a:r>
            <a:r>
              <a:rPr lang="es-ES" dirty="0" err="1"/>
              <a:t>the</a:t>
            </a:r>
            <a:r>
              <a:rPr lang="es-ES" dirty="0"/>
              <a:t> </a:t>
            </a:r>
            <a:r>
              <a:rPr lang="es-ES" dirty="0" err="1"/>
              <a:t>last</a:t>
            </a:r>
            <a:r>
              <a:rPr lang="es-ES" dirty="0"/>
              <a:t> </a:t>
            </a:r>
            <a:r>
              <a:rPr lang="es-ES" dirty="0" err="1"/>
              <a:t>years</a:t>
            </a:r>
            <a:r>
              <a:rPr lang="es-ES" dirty="0"/>
              <a:t> and after </a:t>
            </a:r>
            <a:r>
              <a:rPr lang="es-ES" dirty="0" err="1"/>
              <a:t>the</a:t>
            </a:r>
            <a:r>
              <a:rPr lang="es-ES" dirty="0"/>
              <a:t> </a:t>
            </a:r>
            <a:r>
              <a:rPr lang="es-ES" dirty="0" err="1"/>
              <a:t>peace</a:t>
            </a:r>
            <a:r>
              <a:rPr lang="es-ES" dirty="0"/>
              <a:t> </a:t>
            </a:r>
            <a:r>
              <a:rPr lang="es-ES" dirty="0" err="1"/>
              <a:t>agreement</a:t>
            </a:r>
            <a:r>
              <a:rPr lang="es-ES" dirty="0"/>
              <a:t>, </a:t>
            </a:r>
            <a:r>
              <a:rPr lang="es-ES" dirty="0" err="1"/>
              <a:t>the</a:t>
            </a:r>
            <a:r>
              <a:rPr lang="es-ES" dirty="0"/>
              <a:t> rural </a:t>
            </a:r>
            <a:r>
              <a:rPr lang="es-ES" dirty="0" err="1"/>
              <a:t>communities</a:t>
            </a:r>
            <a:r>
              <a:rPr lang="es-ES" dirty="0"/>
              <a:t> </a:t>
            </a:r>
            <a:r>
              <a:rPr lang="es-ES" dirty="0" err="1"/>
              <a:t>have</a:t>
            </a:r>
            <a:r>
              <a:rPr lang="es-ES" dirty="0"/>
              <a:t> </a:t>
            </a:r>
            <a:r>
              <a:rPr lang="es-ES" dirty="0" err="1"/>
              <a:t>demanded</a:t>
            </a:r>
            <a:r>
              <a:rPr lang="es-ES" dirty="0"/>
              <a:t> </a:t>
            </a:r>
            <a:r>
              <a:rPr lang="es-ES" dirty="0" err="1"/>
              <a:t>the</a:t>
            </a:r>
            <a:r>
              <a:rPr lang="es-ES" dirty="0"/>
              <a:t> </a:t>
            </a:r>
            <a:r>
              <a:rPr lang="es-ES" dirty="0" err="1"/>
              <a:t>declaration</a:t>
            </a:r>
            <a:r>
              <a:rPr lang="es-ES" dirty="0"/>
              <a:t> </a:t>
            </a:r>
            <a:r>
              <a:rPr lang="es-ES" dirty="0" err="1"/>
              <a:t>of</a:t>
            </a:r>
            <a:r>
              <a:rPr lang="es-ES" dirty="0"/>
              <a:t> 39 more PRZ, and </a:t>
            </a:r>
            <a:r>
              <a:rPr lang="es-ES" dirty="0" err="1"/>
              <a:t>the</a:t>
            </a:r>
            <a:r>
              <a:rPr lang="es-ES" dirty="0"/>
              <a:t> </a:t>
            </a:r>
            <a:r>
              <a:rPr lang="es-ES" dirty="0" err="1"/>
              <a:t>government</a:t>
            </a:r>
            <a:r>
              <a:rPr lang="es-ES" dirty="0"/>
              <a:t> has </a:t>
            </a:r>
            <a:r>
              <a:rPr lang="es-ES" dirty="0" err="1"/>
              <a:t>refusing</a:t>
            </a:r>
            <a:r>
              <a:rPr lang="es-ES" dirty="0"/>
              <a:t> </a:t>
            </a:r>
            <a:r>
              <a:rPr lang="es-ES" dirty="0" err="1"/>
              <a:t>them</a:t>
            </a:r>
            <a:r>
              <a:rPr lang="es-ES" dirty="0"/>
              <a:t>. In </a:t>
            </a:r>
            <a:r>
              <a:rPr lang="es-ES" dirty="0" err="1"/>
              <a:t>contrast</a:t>
            </a:r>
            <a:r>
              <a:rPr lang="es-ES" dirty="0"/>
              <a:t>, </a:t>
            </a:r>
            <a:r>
              <a:rPr lang="es-ES" dirty="0" err="1"/>
              <a:t>they</a:t>
            </a:r>
            <a:r>
              <a:rPr lang="es-ES" dirty="0"/>
              <a:t> </a:t>
            </a:r>
            <a:r>
              <a:rPr lang="es-ES" dirty="0" err="1"/>
              <a:t>have</a:t>
            </a:r>
            <a:r>
              <a:rPr lang="es-ES" dirty="0"/>
              <a:t> </a:t>
            </a:r>
            <a:r>
              <a:rPr lang="es-ES" dirty="0" err="1"/>
              <a:t>been</a:t>
            </a:r>
            <a:r>
              <a:rPr lang="es-ES" dirty="0"/>
              <a:t> </a:t>
            </a:r>
            <a:r>
              <a:rPr lang="es-ES" dirty="0" err="1"/>
              <a:t>promoting</a:t>
            </a:r>
            <a:r>
              <a:rPr lang="es-ES" dirty="0"/>
              <a:t> </a:t>
            </a:r>
            <a:r>
              <a:rPr lang="es-ES" dirty="0" err="1"/>
              <a:t>the</a:t>
            </a:r>
            <a:r>
              <a:rPr lang="es-ES" b="1" dirty="0"/>
              <a:t> </a:t>
            </a:r>
            <a:r>
              <a:rPr lang="es-ES" b="1" dirty="0" err="1"/>
              <a:t>economic</a:t>
            </a:r>
            <a:r>
              <a:rPr lang="es-ES" b="1" dirty="0"/>
              <a:t> </a:t>
            </a:r>
            <a:r>
              <a:rPr lang="es-ES" dirty="0"/>
              <a:t>reserve </a:t>
            </a:r>
            <a:r>
              <a:rPr lang="es-ES" dirty="0" err="1"/>
              <a:t>zones</a:t>
            </a:r>
            <a:r>
              <a:rPr lang="es-ES" dirty="0"/>
              <a:t>, </a:t>
            </a:r>
            <a:r>
              <a:rPr lang="es-ES" dirty="0" err="1"/>
              <a:t>which</a:t>
            </a:r>
            <a:r>
              <a:rPr lang="es-ES" dirty="0"/>
              <a:t> are places </a:t>
            </a:r>
            <a:r>
              <a:rPr lang="es-ES" dirty="0" err="1"/>
              <a:t>for</a:t>
            </a:r>
            <a:r>
              <a:rPr lang="es-ES" dirty="0"/>
              <a:t> </a:t>
            </a:r>
            <a:r>
              <a:rPr lang="es-ES" dirty="0" err="1"/>
              <a:t>agribusiness</a:t>
            </a:r>
            <a:r>
              <a:rPr lang="es-ES" dirty="0"/>
              <a:t> </a:t>
            </a:r>
            <a:r>
              <a:rPr lang="es-ES" dirty="0" err="1"/>
              <a:t>with</a:t>
            </a:r>
            <a:r>
              <a:rPr lang="es-ES" dirty="0"/>
              <a:t> no </a:t>
            </a:r>
            <a:r>
              <a:rPr lang="es-ES" dirty="0" err="1"/>
              <a:t>environmental</a:t>
            </a:r>
            <a:r>
              <a:rPr lang="es-ES" dirty="0"/>
              <a:t> </a:t>
            </a:r>
            <a:r>
              <a:rPr lang="es-ES" dirty="0" err="1"/>
              <a:t>commitments</a:t>
            </a:r>
            <a:r>
              <a:rPr lang="es-ES" dirty="0"/>
              <a:t>. </a:t>
            </a:r>
            <a:r>
              <a:rPr lang="es-ES" dirty="0" err="1"/>
              <a:t>It´s</a:t>
            </a:r>
            <a:r>
              <a:rPr lang="es-ES" dirty="0"/>
              <a:t> </a:t>
            </a:r>
            <a:r>
              <a:rPr lang="es-ES" dirty="0" err="1"/>
              <a:t>changing</a:t>
            </a:r>
            <a:r>
              <a:rPr lang="es-ES" dirty="0"/>
              <a:t>.</a:t>
            </a:r>
          </a:p>
          <a:p>
            <a:r>
              <a:rPr lang="es-ES" dirty="0"/>
              <a:t>In Colombia, as in </a:t>
            </a:r>
            <a:r>
              <a:rPr lang="es-ES" dirty="0" err="1"/>
              <a:t>many</a:t>
            </a:r>
            <a:r>
              <a:rPr lang="es-ES" dirty="0"/>
              <a:t> </a:t>
            </a:r>
            <a:r>
              <a:rPr lang="es-ES" dirty="0" err="1"/>
              <a:t>countries</a:t>
            </a:r>
            <a:r>
              <a:rPr lang="es-ES" dirty="0"/>
              <a:t>, 70% </a:t>
            </a:r>
            <a:r>
              <a:rPr lang="es-ES" dirty="0" err="1"/>
              <a:t>of</a:t>
            </a:r>
            <a:r>
              <a:rPr lang="es-ES" dirty="0"/>
              <a:t> </a:t>
            </a:r>
            <a:r>
              <a:rPr lang="es-ES" dirty="0" err="1"/>
              <a:t>the</a:t>
            </a:r>
            <a:r>
              <a:rPr lang="es-ES" dirty="0"/>
              <a:t> </a:t>
            </a:r>
            <a:r>
              <a:rPr lang="es-ES" dirty="0" err="1"/>
              <a:t>agricultural</a:t>
            </a:r>
            <a:r>
              <a:rPr lang="es-ES" dirty="0"/>
              <a:t> </a:t>
            </a:r>
            <a:r>
              <a:rPr lang="es-ES" dirty="0" err="1"/>
              <a:t>production</a:t>
            </a:r>
            <a:r>
              <a:rPr lang="es-ES" dirty="0"/>
              <a:t> comes </a:t>
            </a:r>
            <a:r>
              <a:rPr lang="es-ES" dirty="0" err="1"/>
              <a:t>from</a:t>
            </a:r>
            <a:r>
              <a:rPr lang="es-ES" dirty="0"/>
              <a:t> </a:t>
            </a:r>
            <a:r>
              <a:rPr lang="es-ES" dirty="0" err="1"/>
              <a:t>small</a:t>
            </a:r>
            <a:r>
              <a:rPr lang="es-ES" dirty="0"/>
              <a:t> </a:t>
            </a:r>
            <a:r>
              <a:rPr lang="es-ES" dirty="0" err="1"/>
              <a:t>farmers</a:t>
            </a:r>
            <a:r>
              <a:rPr lang="es-ES" dirty="0"/>
              <a:t>. </a:t>
            </a:r>
            <a:r>
              <a:rPr lang="es-ES" dirty="0" err="1"/>
              <a:t>This</a:t>
            </a:r>
            <a:r>
              <a:rPr lang="es-ES" dirty="0"/>
              <a:t> </a:t>
            </a:r>
            <a:r>
              <a:rPr lang="es-ES" dirty="0" err="1"/>
              <a:t>model</a:t>
            </a:r>
            <a:r>
              <a:rPr lang="es-ES" dirty="0"/>
              <a:t> can </a:t>
            </a:r>
            <a:r>
              <a:rPr lang="es-ES" dirty="0" err="1"/>
              <a:t>contribute</a:t>
            </a:r>
            <a:r>
              <a:rPr lang="es-ES" dirty="0"/>
              <a:t> </a:t>
            </a:r>
            <a:r>
              <a:rPr lang="es-ES" dirty="0" err="1"/>
              <a:t>to</a:t>
            </a:r>
            <a:r>
              <a:rPr lang="es-ES" dirty="0"/>
              <a:t> more </a:t>
            </a:r>
            <a:r>
              <a:rPr lang="es-ES" dirty="0" err="1"/>
              <a:t>sustainable</a:t>
            </a:r>
            <a:r>
              <a:rPr lang="es-ES" dirty="0"/>
              <a:t> </a:t>
            </a:r>
            <a:r>
              <a:rPr lang="es-ES" dirty="0" err="1"/>
              <a:t>governance</a:t>
            </a:r>
            <a:r>
              <a:rPr lang="es-ES" dirty="0"/>
              <a:t> </a:t>
            </a:r>
            <a:r>
              <a:rPr lang="es-ES" dirty="0" err="1"/>
              <a:t>systems</a:t>
            </a:r>
            <a:r>
              <a:rPr lang="es-ES" dirty="0"/>
              <a:t> and </a:t>
            </a:r>
            <a:r>
              <a:rPr lang="es-ES" dirty="0" err="1"/>
              <a:t>improve</a:t>
            </a:r>
            <a:r>
              <a:rPr lang="es-ES" dirty="0"/>
              <a:t> </a:t>
            </a:r>
            <a:r>
              <a:rPr lang="es-ES" dirty="0" err="1"/>
              <a:t>food</a:t>
            </a:r>
            <a:r>
              <a:rPr lang="es-ES" dirty="0"/>
              <a:t> </a:t>
            </a:r>
            <a:r>
              <a:rPr lang="es-ES" dirty="0" err="1"/>
              <a:t>security</a:t>
            </a:r>
            <a:r>
              <a:rPr lang="es-ES" dirty="0"/>
              <a:t>. </a:t>
            </a:r>
          </a:p>
          <a:p>
            <a:r>
              <a:rPr lang="es-ES" dirty="0" err="1"/>
              <a:t>This</a:t>
            </a:r>
            <a:r>
              <a:rPr lang="es-ES" dirty="0"/>
              <a:t> </a:t>
            </a:r>
            <a:r>
              <a:rPr lang="es-ES" dirty="0" err="1"/>
              <a:t>kind</a:t>
            </a:r>
            <a:r>
              <a:rPr lang="es-ES" dirty="0"/>
              <a:t> </a:t>
            </a:r>
            <a:r>
              <a:rPr lang="es-ES" dirty="0" err="1"/>
              <a:t>of</a:t>
            </a:r>
            <a:r>
              <a:rPr lang="es-ES" dirty="0"/>
              <a:t> </a:t>
            </a:r>
            <a:r>
              <a:rPr lang="es-ES" dirty="0" err="1"/>
              <a:t>arrangement</a:t>
            </a:r>
            <a:r>
              <a:rPr lang="es-ES" dirty="0"/>
              <a:t> can be a </a:t>
            </a:r>
            <a:r>
              <a:rPr lang="es-ES" dirty="0" err="1"/>
              <a:t>good</a:t>
            </a:r>
            <a:r>
              <a:rPr lang="es-ES" dirty="0"/>
              <a:t> </a:t>
            </a:r>
            <a:r>
              <a:rPr lang="es-ES" dirty="0" err="1"/>
              <a:t>model</a:t>
            </a:r>
            <a:r>
              <a:rPr lang="es-ES" dirty="0"/>
              <a:t> </a:t>
            </a:r>
            <a:r>
              <a:rPr lang="es-ES" dirty="0" err="1"/>
              <a:t>for</a:t>
            </a:r>
            <a:r>
              <a:rPr lang="es-ES" dirty="0"/>
              <a:t> places </a:t>
            </a:r>
            <a:r>
              <a:rPr lang="es-ES" dirty="0" err="1"/>
              <a:t>with</a:t>
            </a:r>
            <a:r>
              <a:rPr lang="es-ES" dirty="0"/>
              <a:t> a </a:t>
            </a:r>
            <a:r>
              <a:rPr lang="es-ES" dirty="0" err="1"/>
              <a:t>threat</a:t>
            </a:r>
            <a:r>
              <a:rPr lang="es-ES" dirty="0"/>
              <a:t> </a:t>
            </a:r>
            <a:r>
              <a:rPr lang="es-ES" dirty="0" err="1"/>
              <a:t>of</a:t>
            </a:r>
            <a:r>
              <a:rPr lang="es-ES" dirty="0"/>
              <a:t> </a:t>
            </a:r>
            <a:r>
              <a:rPr lang="es-ES" dirty="0" err="1"/>
              <a:t>deforestation</a:t>
            </a:r>
            <a:r>
              <a:rPr lang="es-ES" dirty="0"/>
              <a:t> and </a:t>
            </a:r>
            <a:r>
              <a:rPr lang="es-ES" dirty="0" err="1"/>
              <a:t>land</a:t>
            </a:r>
            <a:r>
              <a:rPr lang="es-ES" dirty="0"/>
              <a:t> </a:t>
            </a:r>
            <a:r>
              <a:rPr lang="es-ES" dirty="0" err="1"/>
              <a:t>grabbing</a:t>
            </a:r>
            <a:r>
              <a:rPr lang="es-ES" dirty="0"/>
              <a:t> </a:t>
            </a:r>
            <a:r>
              <a:rPr lang="es-ES" dirty="0" err="1"/>
              <a:t>due</a:t>
            </a:r>
            <a:r>
              <a:rPr lang="es-ES" dirty="0"/>
              <a:t> </a:t>
            </a:r>
            <a:r>
              <a:rPr lang="es-ES" dirty="0" err="1"/>
              <a:t>to</a:t>
            </a:r>
            <a:r>
              <a:rPr lang="es-ES" dirty="0"/>
              <a:t> </a:t>
            </a:r>
            <a:r>
              <a:rPr lang="es-ES" dirty="0" err="1"/>
              <a:t>agribusiness</a:t>
            </a:r>
            <a:r>
              <a:rPr lang="es-ES" dirty="0"/>
              <a:t>.  </a:t>
            </a:r>
          </a:p>
          <a:p>
            <a:endParaRPr lang="es-US" dirty="0"/>
          </a:p>
        </p:txBody>
      </p:sp>
    </p:spTree>
    <p:extLst>
      <p:ext uri="{BB962C8B-B14F-4D97-AF65-F5344CB8AC3E}">
        <p14:creationId xmlns:p14="http://schemas.microsoft.com/office/powerpoint/2010/main" val="318758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92CEB-4109-7F40-A999-23898E73FC89}"/>
              </a:ext>
            </a:extLst>
          </p:cNvPr>
          <p:cNvSpPr>
            <a:spLocks noGrp="1"/>
          </p:cNvSpPr>
          <p:nvPr>
            <p:ph type="title"/>
          </p:nvPr>
        </p:nvSpPr>
        <p:spPr/>
        <p:txBody>
          <a:bodyPr/>
          <a:lstStyle/>
          <a:p>
            <a:r>
              <a:rPr lang="es-CO" dirty="0" err="1"/>
              <a:t>Motivation</a:t>
            </a:r>
            <a:endParaRPr lang="es-CO" dirty="0"/>
          </a:p>
        </p:txBody>
      </p:sp>
      <p:sp>
        <p:nvSpPr>
          <p:cNvPr id="3" name="Marcador de contenido 2">
            <a:extLst>
              <a:ext uri="{FF2B5EF4-FFF2-40B4-BE49-F238E27FC236}">
                <a16:creationId xmlns:a16="http://schemas.microsoft.com/office/drawing/2014/main" id="{1BDDDCD9-511E-C24F-882F-5D684CE3F9BA}"/>
              </a:ext>
            </a:extLst>
          </p:cNvPr>
          <p:cNvSpPr>
            <a:spLocks noGrp="1"/>
          </p:cNvSpPr>
          <p:nvPr>
            <p:ph idx="1"/>
          </p:nvPr>
        </p:nvSpPr>
        <p:spPr/>
        <p:txBody>
          <a:bodyPr>
            <a:normAutofit/>
          </a:bodyPr>
          <a:lstStyle/>
          <a:p>
            <a:r>
              <a:rPr lang="en-GB" dirty="0"/>
              <a:t>Since 2000, Colombia has faced massive deforestation processes inside and outside the agricultural frontier.</a:t>
            </a:r>
          </a:p>
          <a:p>
            <a:pPr lvl="1"/>
            <a:r>
              <a:rPr lang="en-GB" dirty="0">
                <a:solidFill>
                  <a:schemeClr val="accent1">
                    <a:lumMod val="75000"/>
                  </a:schemeClr>
                </a:solidFill>
              </a:rPr>
              <a:t>(INSIDE) </a:t>
            </a:r>
            <a:r>
              <a:rPr lang="en-GB" dirty="0"/>
              <a:t>In areas of historical colonization, this problem has been related to: </a:t>
            </a:r>
          </a:p>
          <a:p>
            <a:pPr lvl="2"/>
            <a:r>
              <a:rPr lang="en-GB" dirty="0"/>
              <a:t>Land accumulation (rural land </a:t>
            </a:r>
            <a:r>
              <a:rPr lang="en-GB" dirty="0" err="1"/>
              <a:t>gini</a:t>
            </a:r>
            <a:r>
              <a:rPr lang="en-GB" dirty="0"/>
              <a:t>: 0,83), </a:t>
            </a:r>
          </a:p>
          <a:p>
            <a:pPr lvl="2"/>
            <a:r>
              <a:rPr lang="en-GB" dirty="0"/>
              <a:t>High levels of informality of the land (more than 60% of the farmers don´t have land titles)</a:t>
            </a:r>
          </a:p>
          <a:p>
            <a:pPr lvl="2"/>
            <a:r>
              <a:rPr lang="en-GB" dirty="0" err="1"/>
              <a:t>Agroindustrial</a:t>
            </a:r>
            <a:r>
              <a:rPr lang="en-GB" dirty="0"/>
              <a:t> exploitation and </a:t>
            </a:r>
          </a:p>
          <a:p>
            <a:pPr lvl="2"/>
            <a:r>
              <a:rPr lang="en-GB" dirty="0"/>
              <a:t>Lack of </a:t>
            </a:r>
            <a:r>
              <a:rPr lang="en-GB" dirty="0" err="1"/>
              <a:t>agro</a:t>
            </a:r>
            <a:r>
              <a:rPr lang="en-GB" dirty="0"/>
              <a:t>-sustainable practices.</a:t>
            </a:r>
          </a:p>
          <a:p>
            <a:pPr lvl="1"/>
            <a:r>
              <a:rPr lang="en-GB" dirty="0">
                <a:solidFill>
                  <a:schemeClr val="accent1">
                    <a:lumMod val="75000"/>
                  </a:schemeClr>
                </a:solidFill>
              </a:rPr>
              <a:t>(OUTSIDE) </a:t>
            </a:r>
            <a:r>
              <a:rPr lang="en-GB" dirty="0"/>
              <a:t>The expansion of the agricultural frontier to reserve and special environmental management  zones are related to the lack of State capacity and the absence of local institutions. </a:t>
            </a:r>
          </a:p>
        </p:txBody>
      </p:sp>
    </p:spTree>
    <p:extLst>
      <p:ext uri="{BB962C8B-B14F-4D97-AF65-F5344CB8AC3E}">
        <p14:creationId xmlns:p14="http://schemas.microsoft.com/office/powerpoint/2010/main" val="3671632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6575425"/>
            <a:ext cx="10515600" cy="282575"/>
          </a:xfrm>
        </p:spPr>
        <p:txBody>
          <a:bodyPr>
            <a:normAutofit fontScale="90000"/>
          </a:bodyPr>
          <a:lstStyle/>
          <a:p>
            <a:r>
              <a:rPr lang="en-US" sz="1400" dirty="0"/>
              <a:t>Fuente: Hansen et. al. 2019, Global Forest Change.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05" t="10926" r="21888" b="17592"/>
          <a:stretch/>
        </p:blipFill>
        <p:spPr>
          <a:xfrm>
            <a:off x="344429" y="-19050"/>
            <a:ext cx="11309697" cy="6594475"/>
          </a:xfrm>
          <a:prstGeom prst="rect">
            <a:avLst/>
          </a:prstGeom>
        </p:spPr>
      </p:pic>
    </p:spTree>
    <p:extLst>
      <p:ext uri="{BB962C8B-B14F-4D97-AF65-F5344CB8AC3E}">
        <p14:creationId xmlns:p14="http://schemas.microsoft.com/office/powerpoint/2010/main" val="1921623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57868" y="132331"/>
            <a:ext cx="10168128" cy="1179576"/>
          </a:xfrm>
        </p:spPr>
        <p:txBody>
          <a:bodyPr>
            <a:normAutofit/>
          </a:bodyPr>
          <a:lstStyle/>
          <a:p>
            <a:r>
              <a:rPr lang="es-ES" sz="4000" dirty="0" err="1"/>
              <a:t>Research</a:t>
            </a:r>
            <a:r>
              <a:rPr lang="es-ES" sz="4000" dirty="0"/>
              <a:t> </a:t>
            </a:r>
            <a:r>
              <a:rPr lang="es-ES" sz="4000" dirty="0" err="1"/>
              <a:t>framework</a:t>
            </a:r>
            <a:endParaRPr lang="en-US" sz="4000" dirty="0"/>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1057868" y="2281146"/>
            <a:ext cx="10168128" cy="3695020"/>
          </a:xfrm>
        </p:spPr>
        <p:txBody>
          <a:bodyPr>
            <a:noAutofit/>
          </a:bodyPr>
          <a:lstStyle/>
          <a:p>
            <a:r>
              <a:rPr lang="es-ES" sz="3200" dirty="0" err="1"/>
              <a:t>This</a:t>
            </a:r>
            <a:r>
              <a:rPr lang="es-ES" sz="3200" dirty="0"/>
              <a:t> </a:t>
            </a:r>
            <a:r>
              <a:rPr lang="es-ES" sz="3200" dirty="0" err="1"/>
              <a:t>research</a:t>
            </a:r>
            <a:r>
              <a:rPr lang="es-ES" sz="3200" dirty="0"/>
              <a:t> </a:t>
            </a:r>
            <a:r>
              <a:rPr lang="es-ES" sz="3200" dirty="0" err="1"/>
              <a:t>contributes</a:t>
            </a:r>
            <a:r>
              <a:rPr lang="es-ES" sz="3200" dirty="0"/>
              <a:t> </a:t>
            </a:r>
            <a:r>
              <a:rPr lang="es-ES" sz="3200" dirty="0" err="1"/>
              <a:t>to</a:t>
            </a:r>
            <a:r>
              <a:rPr lang="es-ES" sz="3200" dirty="0"/>
              <a:t> </a:t>
            </a:r>
            <a:r>
              <a:rPr lang="es-ES" sz="3200"/>
              <a:t>answering</a:t>
            </a:r>
            <a:r>
              <a:rPr lang="es-ES" sz="3200" dirty="0"/>
              <a:t> </a:t>
            </a:r>
            <a:r>
              <a:rPr lang="es-ES" sz="3200" dirty="0" err="1"/>
              <a:t>main</a:t>
            </a:r>
            <a:r>
              <a:rPr lang="es-ES" sz="3200" dirty="0"/>
              <a:t> </a:t>
            </a:r>
            <a:r>
              <a:rPr lang="es-ES" sz="3200" dirty="0" err="1"/>
              <a:t>questions</a:t>
            </a:r>
            <a:r>
              <a:rPr lang="es-ES" sz="3200" dirty="0"/>
              <a:t> </a:t>
            </a:r>
            <a:r>
              <a:rPr lang="es-ES" sz="3200" dirty="0" err="1"/>
              <a:t>from</a:t>
            </a:r>
            <a:r>
              <a:rPr lang="es-ES" sz="3200" dirty="0"/>
              <a:t> </a:t>
            </a:r>
            <a:r>
              <a:rPr lang="es-ES" sz="3200" dirty="0" err="1"/>
              <a:t>the</a:t>
            </a:r>
            <a:r>
              <a:rPr lang="es-ES" sz="3200" dirty="0"/>
              <a:t> </a:t>
            </a:r>
            <a:r>
              <a:rPr lang="es-ES" sz="3200" dirty="0" err="1"/>
              <a:t>literature</a:t>
            </a:r>
            <a:r>
              <a:rPr lang="es-ES" sz="3200" dirty="0"/>
              <a:t> </a:t>
            </a:r>
            <a:r>
              <a:rPr lang="es-ES" sz="3200" dirty="0" err="1"/>
              <a:t>of</a:t>
            </a:r>
            <a:r>
              <a:rPr lang="es-ES" sz="3200" dirty="0"/>
              <a:t> </a:t>
            </a:r>
            <a:r>
              <a:rPr lang="es-ES" sz="3200" dirty="0" err="1"/>
              <a:t>commons</a:t>
            </a:r>
            <a:r>
              <a:rPr lang="es-ES" sz="3200" dirty="0"/>
              <a:t>: </a:t>
            </a:r>
          </a:p>
          <a:p>
            <a:pPr lvl="1"/>
            <a:r>
              <a:rPr lang="es-US" sz="2000" dirty="0"/>
              <a:t>“</a:t>
            </a:r>
            <a:r>
              <a:rPr lang="es-US" sz="2000" dirty="0" err="1"/>
              <a:t>What</a:t>
            </a:r>
            <a:r>
              <a:rPr lang="es-US" sz="2000" dirty="0"/>
              <a:t> </a:t>
            </a:r>
            <a:r>
              <a:rPr lang="es-US" sz="2000" dirty="0" err="1"/>
              <a:t>types</a:t>
            </a:r>
            <a:r>
              <a:rPr lang="es-US" sz="2000" dirty="0"/>
              <a:t> </a:t>
            </a:r>
            <a:r>
              <a:rPr lang="es-US" sz="2000" dirty="0" err="1"/>
              <a:t>of</a:t>
            </a:r>
            <a:r>
              <a:rPr lang="es-US" sz="2000" dirty="0"/>
              <a:t> </a:t>
            </a:r>
            <a:r>
              <a:rPr lang="es-US" sz="2000" dirty="0" err="1"/>
              <a:t>policy</a:t>
            </a:r>
            <a:r>
              <a:rPr lang="es-US" sz="2000" dirty="0"/>
              <a:t> </a:t>
            </a:r>
            <a:r>
              <a:rPr lang="es-US" sz="2000" dirty="0" err="1"/>
              <a:t>interventions</a:t>
            </a:r>
            <a:r>
              <a:rPr lang="es-US" sz="2000" dirty="0"/>
              <a:t> </a:t>
            </a:r>
            <a:r>
              <a:rPr lang="es-US" sz="2000" dirty="0" err="1"/>
              <a:t>will</a:t>
            </a:r>
            <a:r>
              <a:rPr lang="es-US" sz="2000" dirty="0"/>
              <a:t> </a:t>
            </a:r>
            <a:r>
              <a:rPr lang="es-US" sz="2000" dirty="0" err="1"/>
              <a:t>help</a:t>
            </a:r>
            <a:r>
              <a:rPr lang="es-US" sz="2000" dirty="0"/>
              <a:t> </a:t>
            </a:r>
            <a:r>
              <a:rPr lang="es-US" sz="2000" dirty="0" err="1"/>
              <a:t>to</a:t>
            </a:r>
            <a:r>
              <a:rPr lang="es-US" sz="2000" dirty="0"/>
              <a:t> </a:t>
            </a:r>
            <a:r>
              <a:rPr lang="es-US" sz="2000" dirty="0" err="1"/>
              <a:t>support</a:t>
            </a:r>
            <a:r>
              <a:rPr lang="es-US" sz="2000" dirty="0"/>
              <a:t> </a:t>
            </a:r>
            <a:r>
              <a:rPr lang="es-US" sz="2000" dirty="0" err="1"/>
              <a:t>or</a:t>
            </a:r>
            <a:r>
              <a:rPr lang="es-US" sz="2000" dirty="0"/>
              <a:t> </a:t>
            </a:r>
            <a:r>
              <a:rPr lang="es-US" sz="2000" dirty="0" err="1"/>
              <a:t>create</a:t>
            </a:r>
            <a:r>
              <a:rPr lang="es-US" sz="2000" dirty="0"/>
              <a:t> local </a:t>
            </a:r>
            <a:r>
              <a:rPr lang="es-US" sz="2000" dirty="0" err="1"/>
              <a:t>institutions</a:t>
            </a:r>
            <a:r>
              <a:rPr lang="es-US" sz="2000" dirty="0"/>
              <a:t>, (…) </a:t>
            </a:r>
            <a:r>
              <a:rPr lang="es-US" sz="2000" dirty="0" err="1"/>
              <a:t>to</a:t>
            </a:r>
            <a:r>
              <a:rPr lang="es-US" sz="2000" dirty="0"/>
              <a:t> </a:t>
            </a:r>
            <a:r>
              <a:rPr lang="es-US" sz="2000" dirty="0" err="1"/>
              <a:t>protect</a:t>
            </a:r>
            <a:r>
              <a:rPr lang="es-US" sz="2000" dirty="0"/>
              <a:t> </a:t>
            </a:r>
            <a:r>
              <a:rPr lang="es-US" sz="2000" dirty="0" err="1"/>
              <a:t>forests</a:t>
            </a:r>
            <a:r>
              <a:rPr lang="es-US" sz="2000" dirty="0"/>
              <a:t> and </a:t>
            </a:r>
            <a:r>
              <a:rPr lang="es-US" sz="2000" dirty="0" err="1"/>
              <a:t>encourage</a:t>
            </a:r>
            <a:r>
              <a:rPr lang="es-US" sz="2000" dirty="0"/>
              <a:t> positive local </a:t>
            </a:r>
            <a:r>
              <a:rPr lang="es-US" sz="2000" dirty="0" err="1"/>
              <a:t>forest</a:t>
            </a:r>
            <a:r>
              <a:rPr lang="es-US" sz="2000" dirty="0"/>
              <a:t> </a:t>
            </a:r>
            <a:r>
              <a:rPr lang="es-US" sz="2000" dirty="0" err="1"/>
              <a:t>transitions</a:t>
            </a:r>
            <a:r>
              <a:rPr lang="es-US" sz="2000" dirty="0"/>
              <a:t>?” (Ostrom &amp; </a:t>
            </a:r>
            <a:r>
              <a:rPr lang="es-US" sz="2000" dirty="0" err="1"/>
              <a:t>Nagendra</a:t>
            </a:r>
            <a:r>
              <a:rPr lang="es-US" sz="2000" dirty="0"/>
              <a:t>, 2006)</a:t>
            </a:r>
          </a:p>
          <a:p>
            <a:pPr lvl="1"/>
            <a:r>
              <a:rPr lang="es-ES" sz="2000" dirty="0" err="1"/>
              <a:t>What</a:t>
            </a:r>
            <a:r>
              <a:rPr lang="es-ES" sz="2000" dirty="0"/>
              <a:t> are </a:t>
            </a:r>
            <a:r>
              <a:rPr lang="es-ES" sz="2000" dirty="0" err="1"/>
              <a:t>the</a:t>
            </a:r>
            <a:r>
              <a:rPr lang="es-ES" sz="2000" dirty="0"/>
              <a:t> </a:t>
            </a:r>
            <a:r>
              <a:rPr lang="es-ES" sz="2000" dirty="0" err="1"/>
              <a:t>types</a:t>
            </a:r>
            <a:r>
              <a:rPr lang="es-ES" sz="2000" dirty="0"/>
              <a:t> </a:t>
            </a:r>
            <a:r>
              <a:rPr lang="es-ES" sz="2000" dirty="0" err="1"/>
              <a:t>of</a:t>
            </a:r>
            <a:r>
              <a:rPr lang="es-ES" sz="2000" dirty="0"/>
              <a:t> </a:t>
            </a:r>
            <a:r>
              <a:rPr lang="es-ES" sz="2000" dirty="0" err="1"/>
              <a:t>property</a:t>
            </a:r>
            <a:r>
              <a:rPr lang="es-ES" sz="2000" dirty="0"/>
              <a:t> </a:t>
            </a:r>
            <a:r>
              <a:rPr lang="es-ES" sz="2000" dirty="0" err="1"/>
              <a:t>systems</a:t>
            </a:r>
            <a:r>
              <a:rPr lang="es-ES" sz="2000" dirty="0"/>
              <a:t> </a:t>
            </a:r>
            <a:r>
              <a:rPr lang="es-ES" sz="2000" dirty="0" err="1"/>
              <a:t>associated</a:t>
            </a:r>
            <a:r>
              <a:rPr lang="es-ES" sz="2000" dirty="0"/>
              <a:t> </a:t>
            </a:r>
            <a:r>
              <a:rPr lang="es-ES" sz="2000" dirty="0" err="1"/>
              <a:t>with</a:t>
            </a:r>
            <a:r>
              <a:rPr lang="es-ES" sz="2000" dirty="0"/>
              <a:t> </a:t>
            </a:r>
            <a:r>
              <a:rPr lang="es-ES" sz="2000" dirty="0" err="1"/>
              <a:t>these</a:t>
            </a:r>
            <a:r>
              <a:rPr lang="es-ES" sz="2000" dirty="0"/>
              <a:t> </a:t>
            </a:r>
            <a:r>
              <a:rPr lang="es-ES" sz="2000" dirty="0" err="1"/>
              <a:t>institutions</a:t>
            </a:r>
            <a:r>
              <a:rPr lang="es-ES" sz="2000" dirty="0"/>
              <a:t>?</a:t>
            </a:r>
          </a:p>
          <a:p>
            <a:pPr lvl="1"/>
            <a:r>
              <a:rPr lang="es-US" sz="2000" dirty="0" err="1"/>
              <a:t>What</a:t>
            </a:r>
            <a:r>
              <a:rPr lang="es-US" sz="2000" dirty="0"/>
              <a:t> </a:t>
            </a:r>
            <a:r>
              <a:rPr lang="es-US" sz="2000" dirty="0" err="1"/>
              <a:t>factors</a:t>
            </a:r>
            <a:r>
              <a:rPr lang="es-US" sz="2000" dirty="0"/>
              <a:t> </a:t>
            </a:r>
            <a:r>
              <a:rPr lang="es-US" sz="2000" dirty="0" err="1"/>
              <a:t>affect</a:t>
            </a:r>
            <a:r>
              <a:rPr lang="es-US" sz="2000" dirty="0"/>
              <a:t> </a:t>
            </a:r>
            <a:r>
              <a:rPr lang="es-US" sz="2000" dirty="0" err="1"/>
              <a:t>the</a:t>
            </a:r>
            <a:r>
              <a:rPr lang="es-US" sz="2000" dirty="0"/>
              <a:t> </a:t>
            </a:r>
            <a:r>
              <a:rPr lang="es-US" sz="2000" dirty="0" err="1"/>
              <a:t>likelihood</a:t>
            </a:r>
            <a:r>
              <a:rPr lang="es-US" sz="2000" dirty="0"/>
              <a:t> </a:t>
            </a:r>
            <a:r>
              <a:rPr lang="es-US" sz="2000" dirty="0" err="1"/>
              <a:t>of</a:t>
            </a:r>
            <a:r>
              <a:rPr lang="es-US" sz="2000" dirty="0"/>
              <a:t> </a:t>
            </a:r>
            <a:r>
              <a:rPr lang="es-US" sz="2000" dirty="0" err="1"/>
              <a:t>sustaining</a:t>
            </a:r>
            <a:r>
              <a:rPr lang="es-US" sz="2000" dirty="0"/>
              <a:t> and </a:t>
            </a:r>
            <a:r>
              <a:rPr lang="es-US" sz="2000" dirty="0" err="1"/>
              <a:t>enhancing</a:t>
            </a:r>
            <a:r>
              <a:rPr lang="es-US" sz="2000" dirty="0"/>
              <a:t> </a:t>
            </a:r>
            <a:r>
              <a:rPr lang="es-US" sz="2000" dirty="0" err="1"/>
              <a:t>existing</a:t>
            </a:r>
            <a:r>
              <a:rPr lang="es-US" sz="2000" dirty="0"/>
              <a:t> </a:t>
            </a:r>
            <a:r>
              <a:rPr lang="es-US" sz="2000" dirty="0" err="1"/>
              <a:t>forests</a:t>
            </a:r>
            <a:r>
              <a:rPr lang="es-US" sz="2000" dirty="0"/>
              <a:t> and </a:t>
            </a:r>
            <a:r>
              <a:rPr lang="es-US" sz="2000" dirty="0" err="1"/>
              <a:t>regeneration</a:t>
            </a:r>
            <a:r>
              <a:rPr lang="es-US" sz="2000" dirty="0"/>
              <a:t> </a:t>
            </a:r>
            <a:r>
              <a:rPr lang="es-US" sz="2000" dirty="0" err="1"/>
              <a:t>of</a:t>
            </a:r>
            <a:r>
              <a:rPr lang="es-US" sz="2000" dirty="0"/>
              <a:t> </a:t>
            </a:r>
            <a:r>
              <a:rPr lang="es-US" sz="2000" dirty="0" err="1"/>
              <a:t>past</a:t>
            </a:r>
            <a:r>
              <a:rPr lang="es-US" sz="2000" dirty="0"/>
              <a:t> </a:t>
            </a:r>
            <a:r>
              <a:rPr lang="es-US" sz="2000" dirty="0" err="1"/>
              <a:t>forested</a:t>
            </a:r>
            <a:r>
              <a:rPr lang="es-US" sz="2000" dirty="0"/>
              <a:t> </a:t>
            </a:r>
            <a:r>
              <a:rPr lang="es-US" sz="2000" dirty="0" err="1"/>
              <a:t>areas</a:t>
            </a:r>
            <a:r>
              <a:rPr lang="es-US" sz="2000" dirty="0"/>
              <a:t>?</a:t>
            </a:r>
            <a:endParaRPr lang="es-ES" sz="2000" dirty="0"/>
          </a:p>
          <a:p>
            <a:pPr lvl="1"/>
            <a:r>
              <a:rPr lang="es-ES" sz="2000" dirty="0"/>
              <a:t>Are </a:t>
            </a:r>
            <a:r>
              <a:rPr lang="es-ES" sz="2000" dirty="0" err="1"/>
              <a:t>there</a:t>
            </a:r>
            <a:r>
              <a:rPr lang="es-ES" sz="2000" dirty="0"/>
              <a:t> </a:t>
            </a:r>
            <a:r>
              <a:rPr lang="es-ES" sz="2000" dirty="0" err="1"/>
              <a:t>any</a:t>
            </a:r>
            <a:r>
              <a:rPr lang="es-ES" sz="2000" dirty="0"/>
              <a:t> </a:t>
            </a:r>
            <a:r>
              <a:rPr lang="es-ES" sz="2000" dirty="0" err="1"/>
              <a:t>measures</a:t>
            </a:r>
            <a:r>
              <a:rPr lang="es-ES" sz="2000" dirty="0"/>
              <a:t> </a:t>
            </a:r>
            <a:r>
              <a:rPr lang="es-ES" sz="2000" dirty="0" err="1"/>
              <a:t>to</a:t>
            </a:r>
            <a:r>
              <a:rPr lang="es-ES" sz="2000" dirty="0"/>
              <a:t> </a:t>
            </a:r>
            <a:r>
              <a:rPr lang="es-ES" sz="2000" dirty="0" err="1"/>
              <a:t>regulate</a:t>
            </a:r>
            <a:r>
              <a:rPr lang="es-ES" sz="2000" dirty="0"/>
              <a:t> </a:t>
            </a:r>
            <a:r>
              <a:rPr lang="es-ES" sz="2000" dirty="0" err="1"/>
              <a:t>the</a:t>
            </a:r>
            <a:r>
              <a:rPr lang="es-ES" sz="2000" dirty="0"/>
              <a:t> </a:t>
            </a:r>
            <a:r>
              <a:rPr lang="es-ES" sz="2000" dirty="0" err="1"/>
              <a:t>land</a:t>
            </a:r>
            <a:r>
              <a:rPr lang="es-ES" sz="2000" dirty="0"/>
              <a:t> </a:t>
            </a:r>
            <a:r>
              <a:rPr lang="es-ES" sz="2000" dirty="0" err="1"/>
              <a:t>market</a:t>
            </a:r>
            <a:r>
              <a:rPr lang="es-ES" sz="2000" dirty="0"/>
              <a:t> </a:t>
            </a:r>
            <a:r>
              <a:rPr lang="es-ES" sz="2000" dirty="0" err="1"/>
              <a:t>that</a:t>
            </a:r>
            <a:r>
              <a:rPr lang="es-ES" sz="2000" dirty="0"/>
              <a:t> can </a:t>
            </a:r>
            <a:r>
              <a:rPr lang="es-ES" sz="2000" dirty="0" err="1"/>
              <a:t>contribute</a:t>
            </a:r>
            <a:r>
              <a:rPr lang="es-ES" sz="2000" dirty="0"/>
              <a:t> </a:t>
            </a:r>
            <a:r>
              <a:rPr lang="es-ES" sz="2000" dirty="0" err="1"/>
              <a:t>to</a:t>
            </a:r>
            <a:r>
              <a:rPr lang="es-ES" sz="2000" dirty="0"/>
              <a:t> </a:t>
            </a:r>
            <a:r>
              <a:rPr lang="es-ES" sz="2000" dirty="0" err="1"/>
              <a:t>the</a:t>
            </a:r>
            <a:r>
              <a:rPr lang="es-ES" sz="2000" dirty="0"/>
              <a:t> control </a:t>
            </a:r>
            <a:r>
              <a:rPr lang="es-ES" sz="2000" dirty="0" err="1"/>
              <a:t>of</a:t>
            </a:r>
            <a:r>
              <a:rPr lang="es-ES" sz="2000" dirty="0"/>
              <a:t> </a:t>
            </a:r>
            <a:r>
              <a:rPr lang="es-ES" sz="2000" dirty="0" err="1"/>
              <a:t>deforestation</a:t>
            </a:r>
            <a:r>
              <a:rPr lang="es-ES" sz="2000" dirty="0"/>
              <a:t>?</a:t>
            </a:r>
            <a:endParaRPr lang="es-ES" sz="3200" dirty="0"/>
          </a:p>
        </p:txBody>
      </p:sp>
    </p:spTree>
    <p:extLst>
      <p:ext uri="{BB962C8B-B14F-4D97-AF65-F5344CB8AC3E}">
        <p14:creationId xmlns:p14="http://schemas.microsoft.com/office/powerpoint/2010/main" val="3515969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7633" r="2151" b="7383"/>
          <a:stretch/>
        </p:blipFill>
        <p:spPr>
          <a:xfrm>
            <a:off x="838200" y="680936"/>
            <a:ext cx="10736826" cy="5126477"/>
          </a:xfrm>
          <a:prstGeom prst="rect">
            <a:avLst/>
          </a:prstGeom>
        </p:spPr>
      </p:pic>
      <p:sp>
        <p:nvSpPr>
          <p:cNvPr id="3" name="TextBox 2"/>
          <p:cNvSpPr txBox="1"/>
          <p:nvPr/>
        </p:nvSpPr>
        <p:spPr>
          <a:xfrm>
            <a:off x="1472382" y="5940016"/>
            <a:ext cx="9881418" cy="954107"/>
          </a:xfrm>
          <a:prstGeom prst="rect">
            <a:avLst/>
          </a:prstGeom>
          <a:noFill/>
        </p:spPr>
        <p:txBody>
          <a:bodyPr wrap="square" rtlCol="0">
            <a:spAutoFit/>
          </a:bodyPr>
          <a:lstStyle/>
          <a:p>
            <a:r>
              <a:rPr lang="en-US" sz="1400" dirty="0"/>
              <a:t>Fuente: </a:t>
            </a:r>
            <a:r>
              <a:rPr lang="en-US" sz="1400" dirty="0" err="1"/>
              <a:t>Osejo</a:t>
            </a:r>
            <a:r>
              <a:rPr lang="en-US" sz="1400" dirty="0"/>
              <a:t> </a:t>
            </a:r>
            <a:r>
              <a:rPr lang="en-US" sz="1400" dirty="0" err="1"/>
              <a:t>Varona</a:t>
            </a:r>
            <a:r>
              <a:rPr lang="en-US" sz="1400" dirty="0"/>
              <a:t>, A., </a:t>
            </a:r>
            <a:r>
              <a:rPr lang="en-US" sz="1400" dirty="0" err="1"/>
              <a:t>Marín</a:t>
            </a:r>
            <a:r>
              <a:rPr lang="en-US" sz="1400" dirty="0"/>
              <a:t> </a:t>
            </a:r>
            <a:r>
              <a:rPr lang="en-US" sz="1400" dirty="0" err="1"/>
              <a:t>Marín</a:t>
            </a:r>
            <a:r>
              <a:rPr lang="en-US" sz="1400" dirty="0"/>
              <a:t>, W. J., Posada Molina, V., Sánchez, S. A. y S. C. Torres </a:t>
            </a:r>
            <a:r>
              <a:rPr lang="en-US" sz="1400" dirty="0" err="1"/>
              <a:t>Quijano</a:t>
            </a:r>
            <a:r>
              <a:rPr lang="en-US" sz="1400" dirty="0"/>
              <a:t> (2018). </a:t>
            </a:r>
            <a:r>
              <a:rPr lang="en-US" sz="1400" dirty="0" err="1"/>
              <a:t>Zonas</a:t>
            </a:r>
            <a:r>
              <a:rPr lang="en-US" sz="1400" dirty="0"/>
              <a:t> de </a:t>
            </a:r>
            <a:r>
              <a:rPr lang="en-US" sz="1400" dirty="0" err="1"/>
              <a:t>Reserva</a:t>
            </a:r>
            <a:r>
              <a:rPr lang="en-US" sz="1400" dirty="0"/>
              <a:t> </a:t>
            </a:r>
            <a:r>
              <a:rPr lang="en-US" sz="1400" dirty="0" err="1"/>
              <a:t>Campesina</a:t>
            </a:r>
            <a:r>
              <a:rPr lang="en-US" sz="1400" dirty="0"/>
              <a:t> en el </a:t>
            </a:r>
            <a:r>
              <a:rPr lang="en-US" sz="1400" dirty="0" err="1"/>
              <a:t>escenario</a:t>
            </a:r>
            <a:r>
              <a:rPr lang="en-US" sz="1400" dirty="0"/>
              <a:t> del </a:t>
            </a:r>
            <a:r>
              <a:rPr lang="en-US" sz="1400" dirty="0" err="1"/>
              <a:t>posconflicto</a:t>
            </a:r>
            <a:r>
              <a:rPr lang="en-US" sz="1400" dirty="0"/>
              <a:t>: </a:t>
            </a:r>
            <a:r>
              <a:rPr lang="en-US" sz="1400" dirty="0" err="1"/>
              <a:t>Una</a:t>
            </a:r>
            <a:r>
              <a:rPr lang="en-US" sz="1400" dirty="0"/>
              <a:t> </a:t>
            </a:r>
            <a:r>
              <a:rPr lang="en-US" sz="1400" dirty="0" err="1"/>
              <a:t>herramienta</a:t>
            </a:r>
            <a:r>
              <a:rPr lang="en-US" sz="1400" dirty="0"/>
              <a:t> </a:t>
            </a:r>
            <a:r>
              <a:rPr lang="en-US" sz="1400" dirty="0" err="1"/>
              <a:t>comunitaria</a:t>
            </a:r>
            <a:r>
              <a:rPr lang="en-US" sz="1400" dirty="0"/>
              <a:t> para el </a:t>
            </a:r>
            <a:r>
              <a:rPr lang="en-US" sz="1400" dirty="0" err="1"/>
              <a:t>manejo</a:t>
            </a:r>
            <a:r>
              <a:rPr lang="en-US" sz="1400" dirty="0"/>
              <a:t> de la </a:t>
            </a:r>
            <a:r>
              <a:rPr lang="en-US" sz="1400" dirty="0" err="1"/>
              <a:t>biodiversidad</a:t>
            </a:r>
            <a:r>
              <a:rPr lang="en-US" sz="1400" dirty="0"/>
              <a:t>. En Moreno, L. A., Rueda, C. y Andrade, G. I. (Eds.). 2018. </a:t>
            </a:r>
            <a:r>
              <a:rPr lang="en-US" sz="1400" dirty="0" err="1"/>
              <a:t>Biodiversidad</a:t>
            </a:r>
            <a:r>
              <a:rPr lang="en-US" sz="1400" dirty="0"/>
              <a:t> 2017. Estado y </a:t>
            </a:r>
            <a:r>
              <a:rPr lang="en-US" sz="1400" dirty="0" err="1"/>
              <a:t>tendencias</a:t>
            </a:r>
            <a:r>
              <a:rPr lang="en-US" sz="1400" dirty="0"/>
              <a:t> de la </a:t>
            </a:r>
            <a:r>
              <a:rPr lang="en-US" sz="1400" dirty="0" err="1"/>
              <a:t>biodiversidad</a:t>
            </a:r>
            <a:r>
              <a:rPr lang="en-US" sz="1400" dirty="0"/>
              <a:t> continental de Colombia. </a:t>
            </a:r>
            <a:r>
              <a:rPr lang="en-US" sz="1400" dirty="0" err="1"/>
              <a:t>Instituto</a:t>
            </a:r>
            <a:r>
              <a:rPr lang="en-US" sz="1400" dirty="0"/>
              <a:t> de </a:t>
            </a:r>
            <a:r>
              <a:rPr lang="en-US" sz="1400" dirty="0" err="1"/>
              <a:t>Investigación</a:t>
            </a:r>
            <a:r>
              <a:rPr lang="en-US" sz="1400" dirty="0"/>
              <a:t> de </a:t>
            </a:r>
            <a:r>
              <a:rPr lang="en-US" sz="1400" dirty="0" err="1"/>
              <a:t>Recursos</a:t>
            </a:r>
            <a:r>
              <a:rPr lang="en-US" sz="1400" dirty="0"/>
              <a:t> </a:t>
            </a:r>
            <a:r>
              <a:rPr lang="en-US" sz="1400" dirty="0" err="1"/>
              <a:t>Biológicos</a:t>
            </a:r>
            <a:r>
              <a:rPr lang="en-US" sz="1400" dirty="0"/>
              <a:t> Alexander von Humboldt. Bogotá, D. C., Colombia.</a:t>
            </a:r>
          </a:p>
        </p:txBody>
      </p:sp>
    </p:spTree>
    <p:extLst>
      <p:ext uri="{BB962C8B-B14F-4D97-AF65-F5344CB8AC3E}">
        <p14:creationId xmlns:p14="http://schemas.microsoft.com/office/powerpoint/2010/main" val="39419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992CEB-4109-7F40-A999-23898E73FC89}"/>
              </a:ext>
            </a:extLst>
          </p:cNvPr>
          <p:cNvSpPr>
            <a:spLocks noGrp="1"/>
          </p:cNvSpPr>
          <p:nvPr>
            <p:ph type="title"/>
          </p:nvPr>
        </p:nvSpPr>
        <p:spPr/>
        <p:txBody>
          <a:bodyPr/>
          <a:lstStyle/>
          <a:p>
            <a:r>
              <a:rPr lang="es-CO" dirty="0" err="1"/>
              <a:t>The</a:t>
            </a:r>
            <a:r>
              <a:rPr lang="es-CO" dirty="0"/>
              <a:t> </a:t>
            </a:r>
            <a:r>
              <a:rPr lang="es-CO" dirty="0" err="1"/>
              <a:t>Peasant</a:t>
            </a:r>
            <a:r>
              <a:rPr lang="es-CO" dirty="0"/>
              <a:t> Reserve </a:t>
            </a:r>
            <a:r>
              <a:rPr lang="es-CO" dirty="0" err="1"/>
              <a:t>Zones</a:t>
            </a:r>
            <a:r>
              <a:rPr lang="es-CO" dirty="0"/>
              <a:t> (PRZ)</a:t>
            </a:r>
          </a:p>
        </p:txBody>
      </p:sp>
      <p:sp>
        <p:nvSpPr>
          <p:cNvPr id="3" name="Marcador de contenido 2">
            <a:extLst>
              <a:ext uri="{FF2B5EF4-FFF2-40B4-BE49-F238E27FC236}">
                <a16:creationId xmlns:a16="http://schemas.microsoft.com/office/drawing/2014/main" id="{1BDDDCD9-511E-C24F-882F-5D684CE3F9BA}"/>
              </a:ext>
            </a:extLst>
          </p:cNvPr>
          <p:cNvSpPr>
            <a:spLocks noGrp="1"/>
          </p:cNvSpPr>
          <p:nvPr>
            <p:ph idx="1"/>
          </p:nvPr>
        </p:nvSpPr>
        <p:spPr/>
        <p:txBody>
          <a:bodyPr>
            <a:normAutofit/>
          </a:bodyPr>
          <a:lstStyle/>
          <a:p>
            <a:r>
              <a:rPr lang="en-US" dirty="0"/>
              <a:t>PRZs were included in </a:t>
            </a:r>
            <a:r>
              <a:rPr lang="en-US"/>
              <a:t>the agrarian reform law (</a:t>
            </a:r>
            <a:r>
              <a:rPr lang="en-US" dirty="0"/>
              <a:t>Law 160 of 1994</a:t>
            </a:r>
            <a:r>
              <a:rPr lang="en-US"/>
              <a:t>)</a:t>
            </a:r>
            <a:r>
              <a:rPr lang="en-US" dirty="0"/>
              <a:t> to link the promotion of small property with commitments to conservation. </a:t>
            </a:r>
          </a:p>
          <a:p>
            <a:r>
              <a:rPr lang="en-US" dirty="0"/>
              <a:t>Three relevant characteristics of these zones: </a:t>
            </a:r>
          </a:p>
          <a:p>
            <a:pPr lvl="1"/>
            <a:r>
              <a:rPr lang="en-US" dirty="0"/>
              <a:t>a) Collective governance: each zone must formulate sustainable development plans and define the zones of special environmental management, either in collective zones or private properties;</a:t>
            </a:r>
          </a:p>
          <a:p>
            <a:pPr lvl="1"/>
            <a:r>
              <a:rPr lang="en-US" dirty="0"/>
              <a:t> b) the inhabitants of the area are assigned private property rights over the land; and </a:t>
            </a:r>
          </a:p>
          <a:p>
            <a:pPr lvl="1"/>
            <a:r>
              <a:rPr lang="en-US" dirty="0"/>
              <a:t>c) there is a limitation to the free land market, through the prohibition of the accumulation of properties for the same owner. </a:t>
            </a:r>
            <a:endParaRPr lang="en-GB" dirty="0"/>
          </a:p>
          <a:p>
            <a:endParaRPr lang="en-GB" dirty="0"/>
          </a:p>
        </p:txBody>
      </p:sp>
    </p:spTree>
    <p:extLst>
      <p:ext uri="{BB962C8B-B14F-4D97-AF65-F5344CB8AC3E}">
        <p14:creationId xmlns:p14="http://schemas.microsoft.com/office/powerpoint/2010/main" val="3050323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FD8889-CB44-9F1C-689D-97E955291C4B}"/>
              </a:ext>
            </a:extLst>
          </p:cNvPr>
          <p:cNvSpPr>
            <a:spLocks noGrp="1"/>
          </p:cNvSpPr>
          <p:nvPr>
            <p:ph type="title"/>
          </p:nvPr>
        </p:nvSpPr>
        <p:spPr/>
        <p:txBody>
          <a:bodyPr/>
          <a:lstStyle/>
          <a:p>
            <a:endParaRPr lang="es-US"/>
          </a:p>
        </p:txBody>
      </p:sp>
      <p:pic>
        <p:nvPicPr>
          <p:cNvPr id="4" name="Imagen 3">
            <a:extLst>
              <a:ext uri="{FF2B5EF4-FFF2-40B4-BE49-F238E27FC236}">
                <a16:creationId xmlns:a16="http://schemas.microsoft.com/office/drawing/2014/main" id="{A04C45EE-28DB-C63D-C89B-59C9E7963442}"/>
              </a:ext>
            </a:extLst>
          </p:cNvPr>
          <p:cNvPicPr>
            <a:picLocks noChangeAspect="1"/>
          </p:cNvPicPr>
          <p:nvPr/>
        </p:nvPicPr>
        <p:blipFill>
          <a:blip r:embed="rId2"/>
          <a:stretch>
            <a:fillRect/>
          </a:stretch>
        </p:blipFill>
        <p:spPr>
          <a:xfrm>
            <a:off x="1091974" y="-83543"/>
            <a:ext cx="10008051" cy="6941543"/>
          </a:xfrm>
          <a:prstGeom prst="rect">
            <a:avLst/>
          </a:prstGeom>
        </p:spPr>
      </p:pic>
    </p:spTree>
    <p:extLst>
      <p:ext uri="{BB962C8B-B14F-4D97-AF65-F5344CB8AC3E}">
        <p14:creationId xmlns:p14="http://schemas.microsoft.com/office/powerpoint/2010/main" val="963062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56F9FE93-486C-BA24-980E-13E9747FC0F4}"/>
              </a:ext>
            </a:extLst>
          </p:cNvPr>
          <p:cNvSpPr/>
          <p:nvPr/>
        </p:nvSpPr>
        <p:spPr>
          <a:xfrm>
            <a:off x="694571" y="2512562"/>
            <a:ext cx="2247254" cy="115203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US" sz="2400"/>
          </a:p>
        </p:txBody>
      </p:sp>
      <p:sp>
        <p:nvSpPr>
          <p:cNvPr id="11" name="TextBox 10">
            <a:extLst>
              <a:ext uri="{FF2B5EF4-FFF2-40B4-BE49-F238E27FC236}">
                <a16:creationId xmlns:a16="http://schemas.microsoft.com/office/drawing/2014/main" id="{15F711DA-8826-100D-B0C1-6C0B223E7C5E}"/>
              </a:ext>
            </a:extLst>
          </p:cNvPr>
          <p:cNvSpPr txBox="1"/>
          <p:nvPr/>
        </p:nvSpPr>
        <p:spPr>
          <a:xfrm>
            <a:off x="9417339" y="549582"/>
            <a:ext cx="1299843" cy="461665"/>
          </a:xfrm>
          <a:prstGeom prst="rect">
            <a:avLst/>
          </a:prstGeom>
          <a:noFill/>
        </p:spPr>
        <p:txBody>
          <a:bodyPr wrap="none" rtlCol="0">
            <a:spAutoFit/>
          </a:bodyPr>
          <a:lstStyle/>
          <a:p>
            <a:r>
              <a:rPr lang="en-US" sz="2400" dirty="0">
                <a:solidFill>
                  <a:schemeClr val="accent6"/>
                </a:solidFill>
              </a:rPr>
              <a:t>(+)</a:t>
            </a:r>
            <a:r>
              <a:rPr lang="es-ES" sz="2400" dirty="0">
                <a:solidFill>
                  <a:schemeClr val="accent6"/>
                </a:solidFill>
              </a:rPr>
              <a:t>Forest</a:t>
            </a:r>
            <a:endParaRPr lang="en-US" sz="2400" dirty="0">
              <a:solidFill>
                <a:schemeClr val="accent6"/>
              </a:solidFill>
            </a:endParaRPr>
          </a:p>
        </p:txBody>
      </p:sp>
      <p:sp>
        <p:nvSpPr>
          <p:cNvPr id="12" name="CuadroTexto 11">
            <a:extLst>
              <a:ext uri="{FF2B5EF4-FFF2-40B4-BE49-F238E27FC236}">
                <a16:creationId xmlns:a16="http://schemas.microsoft.com/office/drawing/2014/main" id="{44EDA7A4-1232-9A52-EFAE-3D6750E9A825}"/>
              </a:ext>
            </a:extLst>
          </p:cNvPr>
          <p:cNvSpPr txBox="1"/>
          <p:nvPr/>
        </p:nvSpPr>
        <p:spPr>
          <a:xfrm>
            <a:off x="8818154" y="1182771"/>
            <a:ext cx="2674644" cy="1077218"/>
          </a:xfrm>
          <a:prstGeom prst="rect">
            <a:avLst/>
          </a:prstGeom>
          <a:noFill/>
        </p:spPr>
        <p:txBody>
          <a:bodyPr wrap="square" rtlCol="0">
            <a:spAutoFit/>
          </a:bodyPr>
          <a:lstStyle/>
          <a:p>
            <a:r>
              <a:rPr lang="es-ES" sz="1600" b="1" dirty="0"/>
              <a:t>Rural </a:t>
            </a:r>
            <a:r>
              <a:rPr lang="es-ES" sz="1600" b="1" dirty="0" err="1"/>
              <a:t>comunities</a:t>
            </a:r>
            <a:r>
              <a:rPr lang="es-ES" sz="1600" b="1" dirty="0"/>
              <a:t> </a:t>
            </a:r>
            <a:r>
              <a:rPr lang="es-ES" sz="1600" b="1" dirty="0" err="1"/>
              <a:t>on</a:t>
            </a:r>
            <a:r>
              <a:rPr lang="es-ES" sz="1600" b="1" dirty="0"/>
              <a:t> </a:t>
            </a:r>
            <a:r>
              <a:rPr lang="es-ES" sz="1600" b="1" dirty="0" err="1"/>
              <a:t>forest</a:t>
            </a:r>
            <a:r>
              <a:rPr lang="es-ES" sz="1600" b="1" dirty="0"/>
              <a:t> reserves: </a:t>
            </a:r>
            <a:r>
              <a:rPr lang="es-ES" sz="1600" dirty="0" err="1"/>
              <a:t>Luintel</a:t>
            </a:r>
            <a:r>
              <a:rPr lang="es-ES" sz="1600" dirty="0"/>
              <a:t> et al., 2018; </a:t>
            </a:r>
            <a:r>
              <a:rPr lang="es-ES" sz="1600" dirty="0" err="1"/>
              <a:t>Rasolofoson</a:t>
            </a:r>
            <a:r>
              <a:rPr lang="es-ES" sz="1600" dirty="0"/>
              <a:t> et al., 2015; </a:t>
            </a:r>
            <a:r>
              <a:rPr lang="es-ES" sz="1600" dirty="0" err="1"/>
              <a:t>Santika</a:t>
            </a:r>
            <a:r>
              <a:rPr lang="es-ES" sz="1600" dirty="0"/>
              <a:t> et al., 2019)</a:t>
            </a:r>
            <a:r>
              <a:rPr lang="es-CO" sz="1600" dirty="0">
                <a:effectLst/>
              </a:rPr>
              <a:t> </a:t>
            </a:r>
            <a:endParaRPr lang="es-CO" sz="1600" dirty="0"/>
          </a:p>
        </p:txBody>
      </p:sp>
      <p:sp>
        <p:nvSpPr>
          <p:cNvPr id="13" name="CuadroTexto 12">
            <a:extLst>
              <a:ext uri="{FF2B5EF4-FFF2-40B4-BE49-F238E27FC236}">
                <a16:creationId xmlns:a16="http://schemas.microsoft.com/office/drawing/2014/main" id="{D210B9B0-73C7-D9A3-D3CF-A44D481DFC6D}"/>
              </a:ext>
            </a:extLst>
          </p:cNvPr>
          <p:cNvSpPr txBox="1"/>
          <p:nvPr/>
        </p:nvSpPr>
        <p:spPr>
          <a:xfrm>
            <a:off x="8818154" y="2364062"/>
            <a:ext cx="2866612" cy="1815882"/>
          </a:xfrm>
          <a:prstGeom prst="rect">
            <a:avLst/>
          </a:prstGeom>
          <a:noFill/>
        </p:spPr>
        <p:txBody>
          <a:bodyPr wrap="square" rtlCol="0">
            <a:spAutoFit/>
          </a:bodyPr>
          <a:lstStyle/>
          <a:p>
            <a:r>
              <a:rPr lang="es-ES" sz="1600" b="1" dirty="0" err="1"/>
              <a:t>Ethnic</a:t>
            </a:r>
            <a:r>
              <a:rPr lang="es-ES" sz="1600" b="1" dirty="0"/>
              <a:t> </a:t>
            </a:r>
            <a:r>
              <a:rPr lang="es-ES" sz="1600" b="1" dirty="0" err="1"/>
              <a:t>communities</a:t>
            </a:r>
            <a:r>
              <a:rPr lang="es-ES" sz="1600" b="1" dirty="0"/>
              <a:t>: </a:t>
            </a:r>
            <a:r>
              <a:rPr lang="es-ES" sz="1600" dirty="0" err="1"/>
              <a:t>Baragwanath</a:t>
            </a:r>
            <a:r>
              <a:rPr lang="es-ES" sz="1600" dirty="0"/>
              <a:t> &amp; </a:t>
            </a:r>
            <a:r>
              <a:rPr lang="es-ES" sz="1600" dirty="0" err="1"/>
              <a:t>Bayi</a:t>
            </a:r>
            <a:r>
              <a:rPr lang="es-ES" sz="1600" dirty="0"/>
              <a:t>, 2020; </a:t>
            </a:r>
            <a:r>
              <a:rPr lang="es-ES" sz="1600" dirty="0" err="1"/>
              <a:t>Blackman</a:t>
            </a:r>
            <a:r>
              <a:rPr lang="es-ES" sz="1600" dirty="0"/>
              <a:t> et al., 2017; </a:t>
            </a:r>
            <a:r>
              <a:rPr lang="es-ES" sz="1600" dirty="0" err="1"/>
              <a:t>Jusys</a:t>
            </a:r>
            <a:r>
              <a:rPr lang="es-ES" sz="1600" dirty="0"/>
              <a:t>, 2018; </a:t>
            </a:r>
            <a:r>
              <a:rPr lang="es-ES" sz="1600" dirty="0" err="1"/>
              <a:t>Nepstad</a:t>
            </a:r>
            <a:r>
              <a:rPr lang="es-ES" sz="1600" dirty="0"/>
              <a:t> et al., 2006; Soares-</a:t>
            </a:r>
            <a:r>
              <a:rPr lang="es-ES" sz="1600" dirty="0" err="1"/>
              <a:t>Filho</a:t>
            </a:r>
            <a:r>
              <a:rPr lang="es-ES" sz="1600" dirty="0"/>
              <a:t> et al., 2010; </a:t>
            </a:r>
            <a:r>
              <a:rPr lang="es-ES" sz="1600" dirty="0">
                <a:solidFill>
                  <a:schemeClr val="accent6">
                    <a:lumMod val="75000"/>
                  </a:schemeClr>
                </a:solidFill>
              </a:rPr>
              <a:t>Romero &amp; Saavedra, 2020;</a:t>
            </a:r>
            <a:r>
              <a:rPr lang="es-CO" sz="1600" dirty="0">
                <a:solidFill>
                  <a:schemeClr val="accent6">
                    <a:lumMod val="75000"/>
                  </a:schemeClr>
                </a:solidFill>
                <a:effectLst/>
              </a:rPr>
              <a:t> </a:t>
            </a:r>
            <a:r>
              <a:rPr lang="es-ES" sz="1600" dirty="0" err="1">
                <a:solidFill>
                  <a:schemeClr val="accent6">
                    <a:lumMod val="75000"/>
                  </a:schemeClr>
                </a:solidFill>
              </a:rPr>
              <a:t>Velez</a:t>
            </a:r>
            <a:r>
              <a:rPr lang="es-ES" sz="1600" dirty="0">
                <a:solidFill>
                  <a:schemeClr val="accent6">
                    <a:lumMod val="75000"/>
                  </a:schemeClr>
                </a:solidFill>
              </a:rPr>
              <a:t> et. Al., 2020; </a:t>
            </a:r>
            <a:r>
              <a:rPr lang="es-ES" sz="1600" dirty="0"/>
              <a:t>Walker et al., 2020</a:t>
            </a:r>
            <a:r>
              <a:rPr lang="es-CO" sz="1600" dirty="0">
                <a:effectLst/>
              </a:rPr>
              <a:t> </a:t>
            </a:r>
            <a:endParaRPr lang="es-CO" sz="1600" dirty="0"/>
          </a:p>
        </p:txBody>
      </p:sp>
      <p:cxnSp>
        <p:nvCxnSpPr>
          <p:cNvPr id="15" name="Conector recto de flecha 14">
            <a:extLst>
              <a:ext uri="{FF2B5EF4-FFF2-40B4-BE49-F238E27FC236}">
                <a16:creationId xmlns:a16="http://schemas.microsoft.com/office/drawing/2014/main" id="{8925662F-234D-172B-EB6D-36E3EAA634DD}"/>
              </a:ext>
            </a:extLst>
          </p:cNvPr>
          <p:cNvCxnSpPr/>
          <p:nvPr/>
        </p:nvCxnSpPr>
        <p:spPr>
          <a:xfrm>
            <a:off x="6173633" y="1934004"/>
            <a:ext cx="1906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0B541BEE-5B25-C1A2-68C9-D52B4FD919EB}"/>
              </a:ext>
            </a:extLst>
          </p:cNvPr>
          <p:cNvCxnSpPr/>
          <p:nvPr/>
        </p:nvCxnSpPr>
        <p:spPr>
          <a:xfrm flipV="1">
            <a:off x="7126850" y="2262236"/>
            <a:ext cx="0" cy="874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D09CCA44-9759-868E-05EA-38EDB3443E44}"/>
              </a:ext>
            </a:extLst>
          </p:cNvPr>
          <p:cNvSpPr txBox="1"/>
          <p:nvPr/>
        </p:nvSpPr>
        <p:spPr>
          <a:xfrm>
            <a:off x="5961341" y="3160832"/>
            <a:ext cx="2866612" cy="830997"/>
          </a:xfrm>
          <a:prstGeom prst="rect">
            <a:avLst/>
          </a:prstGeom>
          <a:noFill/>
        </p:spPr>
        <p:txBody>
          <a:bodyPr wrap="square" rtlCol="0">
            <a:spAutoFit/>
          </a:bodyPr>
          <a:lstStyle/>
          <a:p>
            <a:r>
              <a:rPr lang="es-ES" sz="1600" b="1" dirty="0" err="1"/>
              <a:t>From</a:t>
            </a:r>
            <a:r>
              <a:rPr lang="es-ES" sz="1600" b="1" dirty="0"/>
              <a:t> </a:t>
            </a:r>
            <a:r>
              <a:rPr lang="es-ES" sz="1600" b="1" dirty="0" err="1"/>
              <a:t>prisoner's</a:t>
            </a:r>
            <a:r>
              <a:rPr lang="es-ES" sz="1600" b="1" dirty="0"/>
              <a:t> </a:t>
            </a:r>
            <a:r>
              <a:rPr lang="es-ES" sz="1600" b="1" dirty="0" err="1"/>
              <a:t>dilemma</a:t>
            </a:r>
            <a:r>
              <a:rPr lang="es-ES" sz="1600" b="1" dirty="0"/>
              <a:t> </a:t>
            </a:r>
            <a:r>
              <a:rPr lang="es-ES" sz="1600" b="1" dirty="0" err="1"/>
              <a:t>to</a:t>
            </a:r>
            <a:r>
              <a:rPr lang="es-ES" sz="1600" b="1" dirty="0"/>
              <a:t> </a:t>
            </a:r>
            <a:r>
              <a:rPr lang="es-ES" sz="1600" b="1" dirty="0" err="1"/>
              <a:t>repeated</a:t>
            </a:r>
            <a:r>
              <a:rPr lang="es-ES" sz="1600" b="1" dirty="0"/>
              <a:t> </a:t>
            </a:r>
            <a:r>
              <a:rPr lang="es-ES" sz="1600" b="1" dirty="0" err="1"/>
              <a:t>games</a:t>
            </a:r>
            <a:r>
              <a:rPr lang="es-ES" sz="1600" b="1" dirty="0"/>
              <a:t> and </a:t>
            </a:r>
            <a:r>
              <a:rPr lang="es-ES" sz="1600" b="1" dirty="0" err="1"/>
              <a:t>nice</a:t>
            </a:r>
            <a:r>
              <a:rPr lang="es-ES" sz="1600" b="1" dirty="0"/>
              <a:t> </a:t>
            </a:r>
            <a:r>
              <a:rPr lang="es-ES" sz="1600" b="1" dirty="0" err="1"/>
              <a:t>tit</a:t>
            </a:r>
            <a:r>
              <a:rPr lang="es-ES" sz="1600" b="1" dirty="0"/>
              <a:t> </a:t>
            </a:r>
            <a:r>
              <a:rPr lang="es-ES" sz="1600" b="1" dirty="0" err="1"/>
              <a:t>for</a:t>
            </a:r>
            <a:r>
              <a:rPr lang="es-ES" sz="1600" b="1" dirty="0"/>
              <a:t> </a:t>
            </a:r>
            <a:r>
              <a:rPr lang="es-ES" sz="1600" b="1" dirty="0" err="1"/>
              <a:t>tat</a:t>
            </a:r>
            <a:r>
              <a:rPr lang="es-ES" sz="1600" b="1" dirty="0"/>
              <a:t>. </a:t>
            </a:r>
            <a:endParaRPr lang="es-CO" sz="1600" dirty="0"/>
          </a:p>
        </p:txBody>
      </p:sp>
      <p:sp>
        <p:nvSpPr>
          <p:cNvPr id="39" name="Title 1">
            <a:extLst>
              <a:ext uri="{FF2B5EF4-FFF2-40B4-BE49-F238E27FC236}">
                <a16:creationId xmlns:a16="http://schemas.microsoft.com/office/drawing/2014/main" id="{14181DAC-EE4E-CF1C-BF4E-B6149D0A73AF}"/>
              </a:ext>
            </a:extLst>
          </p:cNvPr>
          <p:cNvSpPr>
            <a:spLocks noGrp="1"/>
          </p:cNvSpPr>
          <p:nvPr>
            <p:ph type="title"/>
          </p:nvPr>
        </p:nvSpPr>
        <p:spPr>
          <a:xfrm>
            <a:off x="48679" y="-269387"/>
            <a:ext cx="10515600" cy="1325563"/>
          </a:xfrm>
        </p:spPr>
        <p:txBody>
          <a:bodyPr>
            <a:normAutofit/>
          </a:bodyPr>
          <a:lstStyle/>
          <a:p>
            <a:r>
              <a:rPr lang="es-ES" sz="3600" dirty="0" err="1"/>
              <a:t>Literature</a:t>
            </a:r>
            <a:r>
              <a:rPr lang="es-ES" sz="3600" dirty="0"/>
              <a:t> </a:t>
            </a:r>
            <a:r>
              <a:rPr lang="es-ES" sz="3600" dirty="0" err="1"/>
              <a:t>review</a:t>
            </a:r>
            <a:r>
              <a:rPr lang="es-ES" sz="3600" dirty="0"/>
              <a:t> and </a:t>
            </a:r>
            <a:r>
              <a:rPr lang="es-ES" sz="3600" dirty="0" err="1"/>
              <a:t>contribution</a:t>
            </a:r>
            <a:r>
              <a:rPr lang="es-ES" sz="3600" dirty="0"/>
              <a:t>. </a:t>
            </a:r>
            <a:endParaRPr lang="en-US" sz="3600" dirty="0"/>
          </a:p>
        </p:txBody>
      </p:sp>
      <p:cxnSp>
        <p:nvCxnSpPr>
          <p:cNvPr id="3" name="Conector recto 2">
            <a:extLst>
              <a:ext uri="{FF2B5EF4-FFF2-40B4-BE49-F238E27FC236}">
                <a16:creationId xmlns:a16="http://schemas.microsoft.com/office/drawing/2014/main" id="{F9914B6E-BEF4-08DB-04F8-3456A98181F4}"/>
              </a:ext>
            </a:extLst>
          </p:cNvPr>
          <p:cNvCxnSpPr>
            <a:cxnSpLocks/>
          </p:cNvCxnSpPr>
          <p:nvPr/>
        </p:nvCxnSpPr>
        <p:spPr>
          <a:xfrm>
            <a:off x="-40382" y="4176495"/>
            <a:ext cx="11366361"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EAE2888A-1821-B69E-9353-158F2FA1A367}"/>
              </a:ext>
            </a:extLst>
          </p:cNvPr>
          <p:cNvSpPr txBox="1"/>
          <p:nvPr/>
        </p:nvSpPr>
        <p:spPr>
          <a:xfrm>
            <a:off x="3553408" y="1725602"/>
            <a:ext cx="2620225" cy="1938992"/>
          </a:xfrm>
          <a:prstGeom prst="rect">
            <a:avLst/>
          </a:prstGeom>
          <a:noFill/>
        </p:spPr>
        <p:txBody>
          <a:bodyPr wrap="square" rtlCol="0">
            <a:spAutoFit/>
          </a:bodyPr>
          <a:lstStyle/>
          <a:p>
            <a:pPr algn="ctr"/>
            <a:r>
              <a:rPr lang="es-ES" sz="2400" dirty="0" err="1">
                <a:solidFill>
                  <a:schemeClr val="accent6"/>
                </a:solidFill>
              </a:rPr>
              <a:t>Collective</a:t>
            </a:r>
            <a:r>
              <a:rPr lang="es-ES" sz="2400" dirty="0">
                <a:solidFill>
                  <a:schemeClr val="accent6"/>
                </a:solidFill>
              </a:rPr>
              <a:t> </a:t>
            </a:r>
            <a:r>
              <a:rPr lang="es-ES" sz="2400" dirty="0" err="1">
                <a:solidFill>
                  <a:schemeClr val="accent6"/>
                </a:solidFill>
              </a:rPr>
              <a:t>governance</a:t>
            </a:r>
            <a:r>
              <a:rPr lang="es-ES" sz="2400" dirty="0">
                <a:solidFill>
                  <a:schemeClr val="accent6"/>
                </a:solidFill>
              </a:rPr>
              <a:t> and </a:t>
            </a:r>
            <a:r>
              <a:rPr lang="es-ES" sz="2400" dirty="0" err="1">
                <a:solidFill>
                  <a:schemeClr val="accent6"/>
                </a:solidFill>
              </a:rPr>
              <a:t>property</a:t>
            </a:r>
            <a:r>
              <a:rPr lang="es-ES" sz="2400" dirty="0">
                <a:solidFill>
                  <a:schemeClr val="accent6"/>
                </a:solidFill>
              </a:rPr>
              <a:t> </a:t>
            </a:r>
            <a:r>
              <a:rPr lang="es-ES" sz="2400" dirty="0">
                <a:solidFill>
                  <a:srgbClr val="FFC000"/>
                </a:solidFill>
              </a:rPr>
              <a:t>(</a:t>
            </a:r>
            <a:r>
              <a:rPr lang="es-ES" sz="2400" dirty="0" err="1">
                <a:solidFill>
                  <a:srgbClr val="FFC000"/>
                </a:solidFill>
              </a:rPr>
              <a:t>Conservation</a:t>
            </a:r>
            <a:r>
              <a:rPr lang="es-ES" sz="2400" dirty="0">
                <a:solidFill>
                  <a:srgbClr val="FFC000"/>
                </a:solidFill>
              </a:rPr>
              <a:t> </a:t>
            </a:r>
            <a:r>
              <a:rPr lang="es-ES" sz="2400" dirty="0" err="1">
                <a:solidFill>
                  <a:srgbClr val="FFC000"/>
                </a:solidFill>
              </a:rPr>
              <a:t>zones</a:t>
            </a:r>
            <a:r>
              <a:rPr lang="es-ES" sz="2400" dirty="0">
                <a:solidFill>
                  <a:srgbClr val="FFC000"/>
                </a:solidFill>
              </a:rPr>
              <a:t>)</a:t>
            </a:r>
            <a:endParaRPr lang="en-US" sz="2400" dirty="0">
              <a:solidFill>
                <a:srgbClr val="FFC000"/>
              </a:solidFill>
            </a:endParaRPr>
          </a:p>
        </p:txBody>
      </p:sp>
      <p:sp>
        <p:nvSpPr>
          <p:cNvPr id="2" name="CuadroTexto 1">
            <a:extLst>
              <a:ext uri="{FF2B5EF4-FFF2-40B4-BE49-F238E27FC236}">
                <a16:creationId xmlns:a16="http://schemas.microsoft.com/office/drawing/2014/main" id="{60B2996E-6075-1841-098F-26CB85F13826}"/>
              </a:ext>
            </a:extLst>
          </p:cNvPr>
          <p:cNvSpPr txBox="1"/>
          <p:nvPr/>
        </p:nvSpPr>
        <p:spPr>
          <a:xfrm>
            <a:off x="694571" y="2648932"/>
            <a:ext cx="2386739" cy="830997"/>
          </a:xfrm>
          <a:prstGeom prst="rect">
            <a:avLst/>
          </a:prstGeom>
          <a:noFill/>
        </p:spPr>
        <p:txBody>
          <a:bodyPr wrap="square" rtlCol="0">
            <a:spAutoFit/>
          </a:bodyPr>
          <a:lstStyle/>
          <a:p>
            <a:r>
              <a:rPr lang="es-US" sz="2400" dirty="0" err="1"/>
              <a:t>Collective</a:t>
            </a:r>
            <a:r>
              <a:rPr lang="es-US" sz="2400" dirty="0"/>
              <a:t> </a:t>
            </a:r>
            <a:r>
              <a:rPr lang="es-US" sz="2400" dirty="0" err="1"/>
              <a:t>governance</a:t>
            </a:r>
            <a:endParaRPr lang="es-US" sz="2400" dirty="0"/>
          </a:p>
        </p:txBody>
      </p:sp>
      <p:sp>
        <p:nvSpPr>
          <p:cNvPr id="20" name="CuadroTexto 19">
            <a:extLst>
              <a:ext uri="{FF2B5EF4-FFF2-40B4-BE49-F238E27FC236}">
                <a16:creationId xmlns:a16="http://schemas.microsoft.com/office/drawing/2014/main" id="{5E500AD5-60B4-094E-672C-C47C3E3B10AC}"/>
              </a:ext>
            </a:extLst>
          </p:cNvPr>
          <p:cNvSpPr txBox="1"/>
          <p:nvPr/>
        </p:nvSpPr>
        <p:spPr>
          <a:xfrm>
            <a:off x="838200" y="4624212"/>
            <a:ext cx="10515600" cy="1077218"/>
          </a:xfrm>
          <a:prstGeom prst="rect">
            <a:avLst/>
          </a:prstGeom>
          <a:noFill/>
        </p:spPr>
        <p:txBody>
          <a:bodyPr wrap="square" rtlCol="0">
            <a:spAutoFit/>
          </a:bodyPr>
          <a:lstStyle/>
          <a:p>
            <a:r>
              <a:rPr lang="es-ES" sz="1600" b="1" dirty="0" err="1"/>
              <a:t>Contribution</a:t>
            </a:r>
            <a:r>
              <a:rPr lang="es-ES" sz="1600" b="1" dirty="0"/>
              <a:t> 1: </a:t>
            </a:r>
            <a:r>
              <a:rPr lang="en-US" sz="1600" dirty="0"/>
              <a:t>Collective schemes have been implemented mainly in territories with an environmental vocation and with ethnic communities with ancestral roots in the territory. The first main contribution of this research is that the small farmers reserve has been designed for territories with an agricultural vocation and with peasant communities with greater </a:t>
            </a:r>
            <a:r>
              <a:rPr lang="en-US" sz="1600"/>
              <a:t>heterogeneous </a:t>
            </a:r>
            <a:r>
              <a:rPr lang="en-US" sz="1600" dirty="0"/>
              <a:t>identity</a:t>
            </a:r>
            <a:r>
              <a:rPr lang="en-US" sz="1600"/>
              <a:t>.</a:t>
            </a:r>
            <a:endParaRPr lang="es-CO" sz="1600" dirty="0"/>
          </a:p>
        </p:txBody>
      </p:sp>
    </p:spTree>
    <p:extLst>
      <p:ext uri="{BB962C8B-B14F-4D97-AF65-F5344CB8AC3E}">
        <p14:creationId xmlns:p14="http://schemas.microsoft.com/office/powerpoint/2010/main" val="254076466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32456</TotalTime>
  <Words>1866</Words>
  <Application>Microsoft Macintosh PowerPoint</Application>
  <PresentationFormat>Panorámica</PresentationFormat>
  <Paragraphs>150</Paragraphs>
  <Slides>22</Slides>
  <Notes>12</Notes>
  <HiddenSlides>2</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22</vt:i4>
      </vt:variant>
    </vt:vector>
  </HeadingPairs>
  <TitlesOfParts>
    <vt:vector size="31" baseType="lpstr">
      <vt:lpstr>Arial</vt:lpstr>
      <vt:lpstr>Calibri</vt:lpstr>
      <vt:lpstr>Calibri Light</vt:lpstr>
      <vt:lpstr>Cambria Math</vt:lpstr>
      <vt:lpstr>Söhne</vt:lpstr>
      <vt:lpstr>Symbol</vt:lpstr>
      <vt:lpstr>Times New Roman</vt:lpstr>
      <vt:lpstr>Wingdings</vt:lpstr>
      <vt:lpstr>Tema de Office</vt:lpstr>
      <vt:lpstr>Collective Institutions, Private Property, Equity and Forest Protection: the case of Peasant Reserve Zones in Colombia</vt:lpstr>
      <vt:lpstr>Main results</vt:lpstr>
      <vt:lpstr>Motivation</vt:lpstr>
      <vt:lpstr>Fuente: Hansen et. al. 2019, Global Forest Change.</vt:lpstr>
      <vt:lpstr>Research framework</vt:lpstr>
      <vt:lpstr>Presentación de PowerPoint</vt:lpstr>
      <vt:lpstr>The Peasant Reserve Zones (PRZ)</vt:lpstr>
      <vt:lpstr>Presentación de PowerPoint</vt:lpstr>
      <vt:lpstr>Literature review and contribution. </vt:lpstr>
      <vt:lpstr>Literature review and contribution. </vt:lpstr>
      <vt:lpstr>Literature review and contribution. </vt:lpstr>
      <vt:lpstr>Literature review and contribution. </vt:lpstr>
      <vt:lpstr>Presentación de PowerPoint</vt:lpstr>
      <vt:lpstr>Presentación de PowerPoint</vt:lpstr>
      <vt:lpstr>Methodology </vt:lpstr>
      <vt:lpstr>Data:  - Pixels of 30 X 30mts with deforestation information - Pixels in a bandwidth of 2 and 5 km around the limit of the PRZ - Panel with information for three periods:  1990-2000 (pre, one observation) 2001-2005 (post, one observation) 2006-2010 (post, one observation)  </vt:lpstr>
      <vt:lpstr>Presentación de PowerPoint</vt:lpstr>
      <vt:lpstr>Panel de datos a partir de la interpretación de imágenes satelitales realizadas por el IDEAM con pixeles de resolución de 30 mts2.  1990-2000 (pre) 2001-2005 (post), 2006-2009 2010 en adelante anual </vt:lpstr>
      <vt:lpstr>Results</vt:lpstr>
      <vt:lpstr>Regression discontinuity spatial design</vt:lpstr>
      <vt:lpstr>Exploring the mechanisms. </vt:lpstr>
      <vt:lpstr>Conclusions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Zonas de reserva campesina y bienes colectivos</dc:title>
  <dc:creator>Carolina Castro Osorio</dc:creator>
  <cp:lastModifiedBy>Carolina Castro Osorio</cp:lastModifiedBy>
  <cp:revision>76</cp:revision>
  <cp:lastPrinted>2021-07-26T10:24:40Z</cp:lastPrinted>
  <dcterms:created xsi:type="dcterms:W3CDTF">2021-02-28T13:20:33Z</dcterms:created>
  <dcterms:modified xsi:type="dcterms:W3CDTF">2023-07-09T21:29:57Z</dcterms:modified>
</cp:coreProperties>
</file>