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30"/>
  </p:notesMasterIdLst>
  <p:sldIdLst>
    <p:sldId id="887" r:id="rId3"/>
    <p:sldId id="893" r:id="rId4"/>
    <p:sldId id="898" r:id="rId5"/>
    <p:sldId id="892" r:id="rId6"/>
    <p:sldId id="889" r:id="rId7"/>
    <p:sldId id="900" r:id="rId8"/>
    <p:sldId id="824" r:id="rId9"/>
    <p:sldId id="828" r:id="rId10"/>
    <p:sldId id="902" r:id="rId11"/>
    <p:sldId id="829" r:id="rId12"/>
    <p:sldId id="830" r:id="rId13"/>
    <p:sldId id="903" r:id="rId14"/>
    <p:sldId id="843" r:id="rId15"/>
    <p:sldId id="910" r:id="rId16"/>
    <p:sldId id="904" r:id="rId17"/>
    <p:sldId id="913" r:id="rId18"/>
    <p:sldId id="861" r:id="rId19"/>
    <p:sldId id="909" r:id="rId20"/>
    <p:sldId id="883" r:id="rId21"/>
    <p:sldId id="912" r:id="rId22"/>
    <p:sldId id="864" r:id="rId23"/>
    <p:sldId id="863" r:id="rId24"/>
    <p:sldId id="857" r:id="rId25"/>
    <p:sldId id="834" r:id="rId26"/>
    <p:sldId id="835" r:id="rId27"/>
    <p:sldId id="884" r:id="rId28"/>
    <p:sldId id="90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3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F9B"/>
    <a:srgbClr val="EAEAEA"/>
    <a:srgbClr val="F5F5F5"/>
    <a:srgbClr val="FFFFFF"/>
    <a:srgbClr val="E9FBD9"/>
    <a:srgbClr val="E7E6C3"/>
    <a:srgbClr val="DCDBA9"/>
    <a:srgbClr val="CFCF8D"/>
    <a:srgbClr val="FFAE5D"/>
    <a:srgbClr val="FEB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248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4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ndalr\Desktop\Sandeep%20Video\Data%20analysis%20July%202023\India%20Expt%20Data%20anal%20July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ndalr\Desktop\Sandeep%20Video\Data%20analysis%20July%202023\India%20survey%20data%20anal%20July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ndalr\Desktop\Sandeep%20Video\Data%20analysis%20July%202023\India%20survey%20data%20anal%20July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indalr\Desktop\Sandeep%20Video\Data%20analysis%20July%202023\India%20Expt%20Data%20anal%20July%20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hit\Desktop\India%20experiments%20exploratory%20analysi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90% 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51679183959295"/>
          <c:y val="0.12990539250983713"/>
          <c:w val="0.87870889934117913"/>
          <c:h val="0.83708152276101244"/>
        </c:manualLayout>
      </c:layout>
      <c:scatterChart>
        <c:scatterStyle val="lineMarker"/>
        <c:varyColors val="0"/>
        <c:ser>
          <c:idx val="0"/>
          <c:order val="0"/>
          <c:tx>
            <c:strRef>
              <c:f>Graph!$X$22</c:f>
              <c:strCache>
                <c:ptCount val="1"/>
                <c:pt idx="0">
                  <c:v>Average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14"/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Graph!$Y$23:$AB$23</c:f>
                <c:numCache>
                  <c:formatCode>General</c:formatCode>
                  <c:ptCount val="4"/>
                  <c:pt idx="0">
                    <c:v>6.9</c:v>
                  </c:pt>
                  <c:pt idx="1">
                    <c:v>3.3</c:v>
                  </c:pt>
                  <c:pt idx="2">
                    <c:v>2</c:v>
                  </c:pt>
                  <c:pt idx="3">
                    <c:v>3</c:v>
                  </c:pt>
                </c:numCache>
              </c:numRef>
            </c:plus>
            <c:minus>
              <c:numRef>
                <c:f>Graph!$Y$23:$AB$23</c:f>
                <c:numCache>
                  <c:formatCode>General</c:formatCode>
                  <c:ptCount val="4"/>
                  <c:pt idx="0">
                    <c:v>6.9</c:v>
                  </c:pt>
                  <c:pt idx="1">
                    <c:v>3.3</c:v>
                  </c:pt>
                  <c:pt idx="2">
                    <c:v>2</c:v>
                  </c:pt>
                  <c:pt idx="3">
                    <c:v>3</c:v>
                  </c:pt>
                </c:numCache>
              </c:numRef>
            </c:minus>
            <c:spPr>
              <a:noFill/>
              <a:ln w="28575" cap="flat" cmpd="sng" algn="ctr">
                <a:solidFill>
                  <a:schemeClr val="tx1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strRef>
              <c:f>Graph!$Y$21:$AB$21</c:f>
              <c:strCache>
                <c:ptCount val="4"/>
                <c:pt idx="0">
                  <c:v>Criteria</c:v>
                </c:pt>
                <c:pt idx="1">
                  <c:v>Deliberation</c:v>
                </c:pt>
                <c:pt idx="2">
                  <c:v>Auction</c:v>
                </c:pt>
                <c:pt idx="3">
                  <c:v>Lottery</c:v>
                </c:pt>
              </c:strCache>
            </c:strRef>
          </c:xVal>
          <c:yVal>
            <c:numRef>
              <c:f>Graph!$Y$22:$AB$22</c:f>
              <c:numCache>
                <c:formatCode>General</c:formatCode>
                <c:ptCount val="4"/>
                <c:pt idx="0">
                  <c:v>31</c:v>
                </c:pt>
                <c:pt idx="1">
                  <c:v>26</c:v>
                </c:pt>
                <c:pt idx="2">
                  <c:v>19</c:v>
                </c:pt>
                <c:pt idx="3">
                  <c:v>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9B-458F-95DA-527A6D36F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8658399"/>
        <c:axId val="888658879"/>
      </c:scatterChart>
      <c:valAx>
        <c:axId val="888658399"/>
        <c:scaling>
          <c:orientation val="minMax"/>
          <c:max val="4.2"/>
          <c:min val="0"/>
        </c:scaling>
        <c:delete val="1"/>
        <c:axPos val="b"/>
        <c:majorTickMark val="none"/>
        <c:minorTickMark val="none"/>
        <c:tickLblPos val="nextTo"/>
        <c:crossAx val="888658879"/>
        <c:crosses val="autoZero"/>
        <c:crossBetween val="midCat"/>
        <c:majorUnit val="1"/>
      </c:valAx>
      <c:valAx>
        <c:axId val="888658879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Number of Leaves</a:t>
                </a:r>
              </a:p>
            </c:rich>
          </c:tx>
          <c:layout>
            <c:manualLayout>
              <c:xMode val="edge"/>
              <c:yMode val="edge"/>
              <c:x val="5.0113998058646933E-3"/>
              <c:y val="0.347828075483604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658399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 90% CI</a:t>
            </a:r>
          </a:p>
        </c:rich>
      </c:tx>
      <c:layout>
        <c:manualLayout>
          <c:xMode val="edge"/>
          <c:yMode val="edge"/>
          <c:x val="0.4859191079375947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533981168748285"/>
          <c:y val="8.864667400065572E-2"/>
          <c:w val="0.80311298827460698"/>
          <c:h val="0.87931635695398325"/>
        </c:manualLayout>
      </c:layout>
      <c:scatterChart>
        <c:scatterStyle val="lineMarker"/>
        <c:varyColors val="0"/>
        <c:ser>
          <c:idx val="0"/>
          <c:order val="0"/>
          <c:tx>
            <c:strRef>
              <c:f>graph!$G$4</c:f>
              <c:strCache>
                <c:ptCount val="1"/>
                <c:pt idx="0">
                  <c:v>Average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15"/>
            <c:spPr>
              <a:solidFill>
                <a:srgbClr val="FF0000"/>
              </a:solidFill>
              <a:ln w="28575">
                <a:solidFill>
                  <a:srgbClr val="FF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graph!$H$5:$K$5</c:f>
                <c:numCache>
                  <c:formatCode>General</c:formatCode>
                  <c:ptCount val="4"/>
                  <c:pt idx="0">
                    <c:v>0.16</c:v>
                  </c:pt>
                  <c:pt idx="1">
                    <c:v>0.17</c:v>
                  </c:pt>
                  <c:pt idx="2">
                    <c:v>0.17</c:v>
                  </c:pt>
                  <c:pt idx="3">
                    <c:v>0.15</c:v>
                  </c:pt>
                </c:numCache>
              </c:numRef>
            </c:plus>
            <c:minus>
              <c:numRef>
                <c:f>graph!$H$5:$K$5</c:f>
                <c:numCache>
                  <c:formatCode>General</c:formatCode>
                  <c:ptCount val="4"/>
                  <c:pt idx="0">
                    <c:v>0.16</c:v>
                  </c:pt>
                  <c:pt idx="1">
                    <c:v>0.17</c:v>
                  </c:pt>
                  <c:pt idx="2">
                    <c:v>0.17</c:v>
                  </c:pt>
                  <c:pt idx="3">
                    <c:v>0.15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strRef>
              <c:f>graph!$H$3:$K$3</c:f>
              <c:strCache>
                <c:ptCount val="4"/>
                <c:pt idx="0">
                  <c:v>Criteria</c:v>
                </c:pt>
                <c:pt idx="1">
                  <c:v>Deliberation</c:v>
                </c:pt>
                <c:pt idx="2">
                  <c:v>Auction</c:v>
                </c:pt>
                <c:pt idx="3">
                  <c:v>Lottery</c:v>
                </c:pt>
              </c:strCache>
            </c:strRef>
          </c:xVal>
          <c:yVal>
            <c:numRef>
              <c:f>graph!$H$4:$K$4</c:f>
              <c:numCache>
                <c:formatCode>General</c:formatCode>
                <c:ptCount val="4"/>
                <c:pt idx="0">
                  <c:v>1.52</c:v>
                </c:pt>
                <c:pt idx="1">
                  <c:v>2.27</c:v>
                </c:pt>
                <c:pt idx="2">
                  <c:v>1.21</c:v>
                </c:pt>
                <c:pt idx="3">
                  <c:v>0.99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2C9-4C51-8752-07D6E6347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2884015"/>
        <c:axId val="332883535"/>
      </c:scatterChart>
      <c:valAx>
        <c:axId val="332884015"/>
        <c:scaling>
          <c:orientation val="minMax"/>
          <c:max val="4.2"/>
          <c:min val="0"/>
        </c:scaling>
        <c:delete val="1"/>
        <c:axPos val="b"/>
        <c:majorTickMark val="none"/>
        <c:minorTickMark val="none"/>
        <c:tickLblPos val="nextTo"/>
        <c:crossAx val="332883535"/>
        <c:crosses val="autoZero"/>
        <c:crossBetween val="midCat"/>
        <c:majorUnit val="1"/>
      </c:valAx>
      <c:valAx>
        <c:axId val="332883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Fairness Scores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0.374876786235053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884015"/>
        <c:crosses val="autoZero"/>
        <c:crossBetween val="midCat"/>
        <c:majorUnit val="0.5"/>
      </c:valAx>
      <c:spPr>
        <a:solidFill>
          <a:schemeClr val="accent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 90% CI</a:t>
            </a:r>
          </a:p>
        </c:rich>
      </c:tx>
      <c:layout>
        <c:manualLayout>
          <c:xMode val="edge"/>
          <c:yMode val="edge"/>
          <c:x val="0.4859191079375947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533981168748285"/>
          <c:y val="8.864667400065572E-2"/>
          <c:w val="0.80311298827460698"/>
          <c:h val="0.87931635695398325"/>
        </c:manualLayout>
      </c:layout>
      <c:scatterChart>
        <c:scatterStyle val="lineMarker"/>
        <c:varyColors val="0"/>
        <c:ser>
          <c:idx val="0"/>
          <c:order val="0"/>
          <c:tx>
            <c:strRef>
              <c:f>graph!$G$4</c:f>
              <c:strCache>
                <c:ptCount val="1"/>
                <c:pt idx="0">
                  <c:v>Average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15"/>
            <c:spPr>
              <a:solidFill>
                <a:srgbClr val="FF0000"/>
              </a:solidFill>
              <a:ln w="28575">
                <a:solidFill>
                  <a:srgbClr val="FF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graph!$H$5:$K$5</c:f>
                <c:numCache>
                  <c:formatCode>General</c:formatCode>
                  <c:ptCount val="4"/>
                  <c:pt idx="0">
                    <c:v>0.16</c:v>
                  </c:pt>
                  <c:pt idx="1">
                    <c:v>0.17</c:v>
                  </c:pt>
                  <c:pt idx="2">
                    <c:v>0.17</c:v>
                  </c:pt>
                  <c:pt idx="3">
                    <c:v>0.15</c:v>
                  </c:pt>
                </c:numCache>
              </c:numRef>
            </c:plus>
            <c:minus>
              <c:numRef>
                <c:f>graph!$H$5:$K$5</c:f>
                <c:numCache>
                  <c:formatCode>General</c:formatCode>
                  <c:ptCount val="4"/>
                  <c:pt idx="0">
                    <c:v>0.16</c:v>
                  </c:pt>
                  <c:pt idx="1">
                    <c:v>0.17</c:v>
                  </c:pt>
                  <c:pt idx="2">
                    <c:v>0.17</c:v>
                  </c:pt>
                  <c:pt idx="3">
                    <c:v>0.15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strRef>
              <c:f>graph!$H$3:$K$3</c:f>
              <c:strCache>
                <c:ptCount val="4"/>
                <c:pt idx="0">
                  <c:v>Criteria</c:v>
                </c:pt>
                <c:pt idx="1">
                  <c:v>Deliberation</c:v>
                </c:pt>
                <c:pt idx="2">
                  <c:v>Auction</c:v>
                </c:pt>
                <c:pt idx="3">
                  <c:v>Lottery</c:v>
                </c:pt>
              </c:strCache>
            </c:strRef>
          </c:xVal>
          <c:yVal>
            <c:numRef>
              <c:f>graph!$H$4:$K$4</c:f>
              <c:numCache>
                <c:formatCode>General</c:formatCode>
                <c:ptCount val="4"/>
                <c:pt idx="0">
                  <c:v>1.52</c:v>
                </c:pt>
                <c:pt idx="1">
                  <c:v>2.27</c:v>
                </c:pt>
                <c:pt idx="2">
                  <c:v>1.21</c:v>
                </c:pt>
                <c:pt idx="3">
                  <c:v>0.99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9FE-47E3-82C7-922BEC7B7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2884015"/>
        <c:axId val="332883535"/>
      </c:scatterChart>
      <c:valAx>
        <c:axId val="332884015"/>
        <c:scaling>
          <c:orientation val="minMax"/>
          <c:max val="4.2"/>
          <c:min val="0"/>
        </c:scaling>
        <c:delete val="1"/>
        <c:axPos val="b"/>
        <c:majorTickMark val="none"/>
        <c:minorTickMark val="none"/>
        <c:tickLblPos val="nextTo"/>
        <c:crossAx val="332883535"/>
        <c:crosses val="autoZero"/>
        <c:crossBetween val="midCat"/>
        <c:majorUnit val="1"/>
      </c:valAx>
      <c:valAx>
        <c:axId val="332883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Fairness Scores</a:t>
                </a:r>
              </a:p>
            </c:rich>
          </c:tx>
          <c:layout>
            <c:manualLayout>
              <c:xMode val="edge"/>
              <c:yMode val="edge"/>
              <c:x val="0"/>
              <c:y val="0.36494413189357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884015"/>
        <c:crosses val="autoZero"/>
        <c:crossBetween val="midCat"/>
        <c:majorUnit val="0.5"/>
      </c:valAx>
      <c:spPr>
        <a:solidFill>
          <a:schemeClr val="accent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90% 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34252459752567"/>
          <c:y val="0.12990548904559729"/>
          <c:w val="0.83672654122159562"/>
          <c:h val="0.83708152276101244"/>
        </c:manualLayout>
      </c:layout>
      <c:scatterChart>
        <c:scatterStyle val="lineMarker"/>
        <c:varyColors val="0"/>
        <c:ser>
          <c:idx val="0"/>
          <c:order val="0"/>
          <c:tx>
            <c:strRef>
              <c:f>Graph!$X$22</c:f>
              <c:strCache>
                <c:ptCount val="1"/>
                <c:pt idx="0">
                  <c:v>Average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14"/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Graph!$Y$23:$AB$23</c:f>
                <c:numCache>
                  <c:formatCode>General</c:formatCode>
                  <c:ptCount val="4"/>
                  <c:pt idx="0">
                    <c:v>6.9</c:v>
                  </c:pt>
                  <c:pt idx="1">
                    <c:v>3.3</c:v>
                  </c:pt>
                  <c:pt idx="2">
                    <c:v>2</c:v>
                  </c:pt>
                  <c:pt idx="3">
                    <c:v>3</c:v>
                  </c:pt>
                </c:numCache>
              </c:numRef>
            </c:plus>
            <c:minus>
              <c:numRef>
                <c:f>Graph!$Y$23:$AB$23</c:f>
                <c:numCache>
                  <c:formatCode>General</c:formatCode>
                  <c:ptCount val="4"/>
                  <c:pt idx="0">
                    <c:v>6.9</c:v>
                  </c:pt>
                  <c:pt idx="1">
                    <c:v>3.3</c:v>
                  </c:pt>
                  <c:pt idx="2">
                    <c:v>2</c:v>
                  </c:pt>
                  <c:pt idx="3">
                    <c:v>3</c:v>
                  </c:pt>
                </c:numCache>
              </c:numRef>
            </c:minus>
            <c:spPr>
              <a:noFill/>
              <a:ln w="28575" cap="flat" cmpd="sng" algn="ctr">
                <a:solidFill>
                  <a:schemeClr val="tx1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strRef>
              <c:f>Graph!$Y$21:$AB$21</c:f>
              <c:strCache>
                <c:ptCount val="4"/>
                <c:pt idx="0">
                  <c:v>Criteria</c:v>
                </c:pt>
                <c:pt idx="1">
                  <c:v>Deliberation</c:v>
                </c:pt>
                <c:pt idx="2">
                  <c:v>Auction</c:v>
                </c:pt>
                <c:pt idx="3">
                  <c:v>Lottery</c:v>
                </c:pt>
              </c:strCache>
            </c:strRef>
          </c:xVal>
          <c:yVal>
            <c:numRef>
              <c:f>Graph!$Y$22:$AB$22</c:f>
              <c:numCache>
                <c:formatCode>General</c:formatCode>
                <c:ptCount val="4"/>
                <c:pt idx="0">
                  <c:v>31</c:v>
                </c:pt>
                <c:pt idx="1">
                  <c:v>26</c:v>
                </c:pt>
                <c:pt idx="2">
                  <c:v>19</c:v>
                </c:pt>
                <c:pt idx="3">
                  <c:v>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ECA-46C5-B110-098782C7A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8658399"/>
        <c:axId val="888658879"/>
      </c:scatterChart>
      <c:valAx>
        <c:axId val="888658399"/>
        <c:scaling>
          <c:orientation val="minMax"/>
          <c:max val="4.2"/>
          <c:min val="0"/>
        </c:scaling>
        <c:delete val="1"/>
        <c:axPos val="b"/>
        <c:majorTickMark val="none"/>
        <c:minorTickMark val="none"/>
        <c:tickLblPos val="nextTo"/>
        <c:crossAx val="888658879"/>
        <c:crosses val="autoZero"/>
        <c:crossBetween val="midCat"/>
        <c:majorUnit val="1"/>
      </c:valAx>
      <c:valAx>
        <c:axId val="888658879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Number of Leaves</a:t>
                </a:r>
              </a:p>
            </c:rich>
          </c:tx>
          <c:layout>
            <c:manualLayout>
              <c:xMode val="edge"/>
              <c:yMode val="edge"/>
              <c:x val="0"/>
              <c:y val="0.265055711686158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658399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ES Supply Curve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'Auction curve'!$C$18</c:f>
              <c:strCache>
                <c:ptCount val="1"/>
                <c:pt idx="0">
                  <c:v>Price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'Auction curve'!$B$19:$B$41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</c:numCache>
            </c:numRef>
          </c:xVal>
          <c:yVal>
            <c:numRef>
              <c:f>'Auction curve'!$C$19:$C$41</c:f>
              <c:numCache>
                <c:formatCode>General</c:formatCode>
                <c:ptCount val="2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9B7-49FC-8EF6-BEEEF2799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5709880"/>
        <c:axId val="525710208"/>
      </c:scatterChart>
      <c:valAx>
        <c:axId val="525709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Number of PES Contracts</a:t>
                </a:r>
              </a:p>
            </c:rich>
          </c:tx>
          <c:layout>
            <c:manualLayout>
              <c:xMode val="edge"/>
              <c:yMode val="edge"/>
              <c:x val="0.37590748031496057"/>
              <c:y val="0.929606299212598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710208"/>
        <c:crosses val="autoZero"/>
        <c:crossBetween val="midCat"/>
      </c:valAx>
      <c:valAx>
        <c:axId val="52571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Price/Contract (Rs)</a:t>
                </a:r>
              </a:p>
            </c:rich>
          </c:tx>
          <c:layout>
            <c:manualLayout>
              <c:xMode val="edge"/>
              <c:yMode val="edge"/>
              <c:x val="2.7777777777777779E-3"/>
              <c:y val="0.24829432779235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7098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5DE692-294C-4FC3-95F4-50EF02ACF1B0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CBDEFFA-D819-4320-9CE9-AF07272871D7}">
      <dgm:prSet/>
      <dgm:spPr/>
      <dgm:t>
        <a:bodyPr/>
        <a:lstStyle/>
        <a:p>
          <a:r>
            <a:rPr lang="en-CA" dirty="0"/>
            <a:t>Allocating football tickets (Kahneman 1986)</a:t>
          </a:r>
          <a:endParaRPr lang="en-US" dirty="0"/>
        </a:p>
      </dgm:t>
    </dgm:pt>
    <dgm:pt modelId="{246CCCEC-335F-49D2-9F90-708035671E4D}" type="parTrans" cxnId="{AE0C87E0-21C9-4159-AE02-FFA7989C651E}">
      <dgm:prSet/>
      <dgm:spPr/>
      <dgm:t>
        <a:bodyPr/>
        <a:lstStyle/>
        <a:p>
          <a:endParaRPr lang="en-US"/>
        </a:p>
      </dgm:t>
    </dgm:pt>
    <dgm:pt modelId="{F17AC297-E56D-49B7-A258-A5A1CD690CB4}" type="sibTrans" cxnId="{AE0C87E0-21C9-4159-AE02-FFA7989C651E}">
      <dgm:prSet/>
      <dgm:spPr/>
      <dgm:t>
        <a:bodyPr/>
        <a:lstStyle/>
        <a:p>
          <a:endParaRPr lang="en-US"/>
        </a:p>
      </dgm:t>
    </dgm:pt>
    <dgm:pt modelId="{69BBC071-9169-4C57-A1CA-873922914159}">
      <dgm:prSet/>
      <dgm:spPr/>
      <dgm:t>
        <a:bodyPr/>
        <a:lstStyle/>
        <a:p>
          <a:r>
            <a:rPr lang="en-CA" dirty="0"/>
            <a:t>Auction</a:t>
          </a:r>
          <a:endParaRPr lang="en-US" dirty="0"/>
        </a:p>
      </dgm:t>
    </dgm:pt>
    <dgm:pt modelId="{531F384C-F69F-45AA-B503-76FB758BE224}" type="parTrans" cxnId="{2B5564B8-FF02-4B8F-B979-92751B943C9F}">
      <dgm:prSet/>
      <dgm:spPr/>
      <dgm:t>
        <a:bodyPr/>
        <a:lstStyle/>
        <a:p>
          <a:endParaRPr lang="en-US"/>
        </a:p>
      </dgm:t>
    </dgm:pt>
    <dgm:pt modelId="{CC1D04C1-51D6-4B7D-BD44-6F79A9609E5B}" type="sibTrans" cxnId="{2B5564B8-FF02-4B8F-B979-92751B943C9F}">
      <dgm:prSet/>
      <dgm:spPr/>
      <dgm:t>
        <a:bodyPr/>
        <a:lstStyle/>
        <a:p>
          <a:endParaRPr lang="en-US"/>
        </a:p>
      </dgm:t>
    </dgm:pt>
    <dgm:pt modelId="{48FD63DC-959D-47F8-9E3C-B416BACEA995}">
      <dgm:prSet/>
      <dgm:spPr/>
      <dgm:t>
        <a:bodyPr/>
        <a:lstStyle/>
        <a:p>
          <a:r>
            <a:rPr lang="en-CA"/>
            <a:t>Lottery</a:t>
          </a:r>
          <a:endParaRPr lang="en-US"/>
        </a:p>
      </dgm:t>
    </dgm:pt>
    <dgm:pt modelId="{D2021037-6666-43F7-B068-BD42E9C7F369}" type="parTrans" cxnId="{17EFF2D8-A99D-4898-ACFF-6C3ED2F43343}">
      <dgm:prSet/>
      <dgm:spPr/>
      <dgm:t>
        <a:bodyPr/>
        <a:lstStyle/>
        <a:p>
          <a:endParaRPr lang="en-US"/>
        </a:p>
      </dgm:t>
    </dgm:pt>
    <dgm:pt modelId="{3AFCBB18-FD85-430B-81F8-BDC8FF5E6570}" type="sibTrans" cxnId="{17EFF2D8-A99D-4898-ACFF-6C3ED2F43343}">
      <dgm:prSet/>
      <dgm:spPr/>
      <dgm:t>
        <a:bodyPr/>
        <a:lstStyle/>
        <a:p>
          <a:endParaRPr lang="en-US"/>
        </a:p>
      </dgm:t>
    </dgm:pt>
    <dgm:pt modelId="{CE0B2FC6-ADDD-41DA-81E1-59E86815693C}">
      <dgm:prSet/>
      <dgm:spPr/>
      <dgm:t>
        <a:bodyPr/>
        <a:lstStyle/>
        <a:p>
          <a:r>
            <a:rPr lang="en-CA"/>
            <a:t>Queue</a:t>
          </a:r>
          <a:endParaRPr lang="en-US"/>
        </a:p>
      </dgm:t>
    </dgm:pt>
    <dgm:pt modelId="{D3A51D5B-6D2D-4EBA-92CD-F0586BBBBAA1}" type="parTrans" cxnId="{A0495916-3150-4801-A4F0-14E2FE9B1A36}">
      <dgm:prSet/>
      <dgm:spPr/>
      <dgm:t>
        <a:bodyPr/>
        <a:lstStyle/>
        <a:p>
          <a:endParaRPr lang="en-US"/>
        </a:p>
      </dgm:t>
    </dgm:pt>
    <dgm:pt modelId="{2ABC9E7C-267D-443C-88F5-26DF8F747830}" type="sibTrans" cxnId="{A0495916-3150-4801-A4F0-14E2FE9B1A36}">
      <dgm:prSet/>
      <dgm:spPr/>
      <dgm:t>
        <a:bodyPr/>
        <a:lstStyle/>
        <a:p>
          <a:endParaRPr lang="en-US"/>
        </a:p>
      </dgm:t>
    </dgm:pt>
    <dgm:pt modelId="{834D9CA7-9F85-443F-9E46-853039D23587}" type="pres">
      <dgm:prSet presAssocID="{545DE692-294C-4FC3-95F4-50EF02ACF1B0}" presName="Name0" presStyleCnt="0">
        <dgm:presLayoutVars>
          <dgm:dir/>
        </dgm:presLayoutVars>
      </dgm:prSet>
      <dgm:spPr/>
    </dgm:pt>
    <dgm:pt modelId="{6447EE5C-AD39-4660-A24D-DBA23DDC5C13}" type="pres">
      <dgm:prSet presAssocID="{ACBDEFFA-D819-4320-9CE9-AF07272871D7}" presName="noChildren" presStyleCnt="0"/>
      <dgm:spPr/>
    </dgm:pt>
    <dgm:pt modelId="{BE246F53-8EDA-41AA-B5E4-C36686404CD1}" type="pres">
      <dgm:prSet presAssocID="{ACBDEFFA-D819-4320-9CE9-AF07272871D7}" presName="gap" presStyleCnt="0"/>
      <dgm:spPr/>
    </dgm:pt>
    <dgm:pt modelId="{561B3437-C701-4514-8E23-31B1A429A359}" type="pres">
      <dgm:prSet presAssocID="{ACBDEFFA-D819-4320-9CE9-AF07272871D7}" presName="medCircle2" presStyleLbl="vennNode1" presStyleIdx="0" presStyleCnt="4" custLinFactX="200000" custLinFactY="100299" custLinFactNeighborX="254606" custLinFactNeighborY="200000"/>
      <dgm:spPr>
        <a:solidFill>
          <a:schemeClr val="bg1">
            <a:lumMod val="95000"/>
            <a:alpha val="50000"/>
          </a:schemeClr>
        </a:solidFill>
        <a:ln>
          <a:solidFill>
            <a:schemeClr val="bg1">
              <a:lumMod val="95000"/>
            </a:schemeClr>
          </a:solidFill>
        </a:ln>
      </dgm:spPr>
    </dgm:pt>
    <dgm:pt modelId="{ABAE4587-FC2E-4071-8714-7E7BB1BFEE19}" type="pres">
      <dgm:prSet presAssocID="{ACBDEFFA-D819-4320-9CE9-AF07272871D7}" presName="txLvlOnly1" presStyleLbl="revTx" presStyleIdx="0" presStyleCnt="4"/>
      <dgm:spPr/>
    </dgm:pt>
    <dgm:pt modelId="{4C5A07E4-048B-4BFD-A415-FF4906C9F2D6}" type="pres">
      <dgm:prSet presAssocID="{69BBC071-9169-4C57-A1CA-873922914159}" presName="noChildren" presStyleCnt="0"/>
      <dgm:spPr/>
    </dgm:pt>
    <dgm:pt modelId="{302A2DD3-3058-4750-9214-BE5D39BA45C2}" type="pres">
      <dgm:prSet presAssocID="{69BBC071-9169-4C57-A1CA-873922914159}" presName="gap" presStyleCnt="0"/>
      <dgm:spPr/>
    </dgm:pt>
    <dgm:pt modelId="{A5666AC3-0BF2-4150-BA16-91A4903513BF}" type="pres">
      <dgm:prSet presAssocID="{69BBC071-9169-4C57-A1CA-873922914159}" presName="medCircle2" presStyleLbl="vennNode1" presStyleIdx="1" presStyleCnt="4" custScaleX="80621" custScaleY="65307" custLinFactNeighborX="-5592" custLinFactNeighborY="3398"/>
      <dgm:spPr/>
    </dgm:pt>
    <dgm:pt modelId="{8264E088-7741-4F6A-9339-07C38CC2242B}" type="pres">
      <dgm:prSet presAssocID="{69BBC071-9169-4C57-A1CA-873922914159}" presName="txLvlOnly1" presStyleLbl="revTx" presStyleIdx="1" presStyleCnt="4"/>
      <dgm:spPr/>
    </dgm:pt>
    <dgm:pt modelId="{F6962599-13FD-4E44-8683-BB64976F228D}" type="pres">
      <dgm:prSet presAssocID="{48FD63DC-959D-47F8-9E3C-B416BACEA995}" presName="noChildren" presStyleCnt="0"/>
      <dgm:spPr/>
    </dgm:pt>
    <dgm:pt modelId="{C9A03325-9B68-41F1-8CDA-6B0F8352C402}" type="pres">
      <dgm:prSet presAssocID="{48FD63DC-959D-47F8-9E3C-B416BACEA995}" presName="gap" presStyleCnt="0"/>
      <dgm:spPr/>
    </dgm:pt>
    <dgm:pt modelId="{F9854C91-D42F-4537-9D9F-7EA902D7732E}" type="pres">
      <dgm:prSet presAssocID="{48FD63DC-959D-47F8-9E3C-B416BACEA995}" presName="medCircle2" presStyleLbl="vennNode1" presStyleIdx="2" presStyleCnt="4" custScaleX="76469" custScaleY="70808" custLinFactNeighborX="-5592" custLinFactNeighborY="299"/>
      <dgm:spPr/>
    </dgm:pt>
    <dgm:pt modelId="{AB70CC75-74AA-424E-8693-AE6FF35E0BA6}" type="pres">
      <dgm:prSet presAssocID="{48FD63DC-959D-47F8-9E3C-B416BACEA995}" presName="txLvlOnly1" presStyleLbl="revTx" presStyleIdx="2" presStyleCnt="4"/>
      <dgm:spPr/>
    </dgm:pt>
    <dgm:pt modelId="{E5AA5577-2D89-47A8-A0BD-F14E2BC037E2}" type="pres">
      <dgm:prSet presAssocID="{CE0B2FC6-ADDD-41DA-81E1-59E86815693C}" presName="noChildren" presStyleCnt="0"/>
      <dgm:spPr/>
    </dgm:pt>
    <dgm:pt modelId="{C06B3038-8185-4D1F-B55D-83C0661EC03B}" type="pres">
      <dgm:prSet presAssocID="{CE0B2FC6-ADDD-41DA-81E1-59E86815693C}" presName="gap" presStyleCnt="0"/>
      <dgm:spPr/>
    </dgm:pt>
    <dgm:pt modelId="{6DAE8804-B1F8-4058-99B1-E8A85C3D2160}" type="pres">
      <dgm:prSet presAssocID="{CE0B2FC6-ADDD-41DA-81E1-59E86815693C}" presName="medCircle2" presStyleLbl="vennNode1" presStyleIdx="3" presStyleCnt="4" custScaleX="80621" custScaleY="67447" custLinFactNeighborX="-5592" custLinFactNeighborY="-445"/>
      <dgm:spPr/>
    </dgm:pt>
    <dgm:pt modelId="{42C273CB-D846-4F29-851F-7185DED9940E}" type="pres">
      <dgm:prSet presAssocID="{CE0B2FC6-ADDD-41DA-81E1-59E86815693C}" presName="txLvlOnly1" presStyleLbl="revTx" presStyleIdx="3" presStyleCnt="4"/>
      <dgm:spPr/>
    </dgm:pt>
  </dgm:ptLst>
  <dgm:cxnLst>
    <dgm:cxn modelId="{DEAA3C0B-F610-4BAD-8106-8F4F995813BF}" type="presOf" srcId="{69BBC071-9169-4C57-A1CA-873922914159}" destId="{8264E088-7741-4F6A-9339-07C38CC2242B}" srcOrd="0" destOrd="0" presId="urn:microsoft.com/office/officeart/2008/layout/VerticalCircleList"/>
    <dgm:cxn modelId="{A0495916-3150-4801-A4F0-14E2FE9B1A36}" srcId="{545DE692-294C-4FC3-95F4-50EF02ACF1B0}" destId="{CE0B2FC6-ADDD-41DA-81E1-59E86815693C}" srcOrd="3" destOrd="0" parTransId="{D3A51D5B-6D2D-4EBA-92CD-F0586BBBBAA1}" sibTransId="{2ABC9E7C-267D-443C-88F5-26DF8F747830}"/>
    <dgm:cxn modelId="{B2008127-761B-460A-A9E4-3147F622E378}" type="presOf" srcId="{545DE692-294C-4FC3-95F4-50EF02ACF1B0}" destId="{834D9CA7-9F85-443F-9E46-853039D23587}" srcOrd="0" destOrd="0" presId="urn:microsoft.com/office/officeart/2008/layout/VerticalCircleList"/>
    <dgm:cxn modelId="{E4B09064-C768-48CB-98F4-D3C7760456CB}" type="presOf" srcId="{CE0B2FC6-ADDD-41DA-81E1-59E86815693C}" destId="{42C273CB-D846-4F29-851F-7185DED9940E}" srcOrd="0" destOrd="0" presId="urn:microsoft.com/office/officeart/2008/layout/VerticalCircleList"/>
    <dgm:cxn modelId="{FBB7EE8A-7FBE-4763-AF7E-9CCA5E77DC6A}" type="presOf" srcId="{ACBDEFFA-D819-4320-9CE9-AF07272871D7}" destId="{ABAE4587-FC2E-4071-8714-7E7BB1BFEE19}" srcOrd="0" destOrd="0" presId="urn:microsoft.com/office/officeart/2008/layout/VerticalCircleList"/>
    <dgm:cxn modelId="{2B5564B8-FF02-4B8F-B979-92751B943C9F}" srcId="{545DE692-294C-4FC3-95F4-50EF02ACF1B0}" destId="{69BBC071-9169-4C57-A1CA-873922914159}" srcOrd="1" destOrd="0" parTransId="{531F384C-F69F-45AA-B503-76FB758BE224}" sibTransId="{CC1D04C1-51D6-4B7D-BD44-6F79A9609E5B}"/>
    <dgm:cxn modelId="{01E73ACD-1BE3-40E6-88C2-7E907A6564CD}" type="presOf" srcId="{48FD63DC-959D-47F8-9E3C-B416BACEA995}" destId="{AB70CC75-74AA-424E-8693-AE6FF35E0BA6}" srcOrd="0" destOrd="0" presId="urn:microsoft.com/office/officeart/2008/layout/VerticalCircleList"/>
    <dgm:cxn modelId="{17EFF2D8-A99D-4898-ACFF-6C3ED2F43343}" srcId="{545DE692-294C-4FC3-95F4-50EF02ACF1B0}" destId="{48FD63DC-959D-47F8-9E3C-B416BACEA995}" srcOrd="2" destOrd="0" parTransId="{D2021037-6666-43F7-B068-BD42E9C7F369}" sibTransId="{3AFCBB18-FD85-430B-81F8-BDC8FF5E6570}"/>
    <dgm:cxn modelId="{AE0C87E0-21C9-4159-AE02-FFA7989C651E}" srcId="{545DE692-294C-4FC3-95F4-50EF02ACF1B0}" destId="{ACBDEFFA-D819-4320-9CE9-AF07272871D7}" srcOrd="0" destOrd="0" parTransId="{246CCCEC-335F-49D2-9F90-708035671E4D}" sibTransId="{F17AC297-E56D-49B7-A258-A5A1CD690CB4}"/>
    <dgm:cxn modelId="{8FDE95B9-4B26-4A44-B362-B732DC6A1056}" type="presParOf" srcId="{834D9CA7-9F85-443F-9E46-853039D23587}" destId="{6447EE5C-AD39-4660-A24D-DBA23DDC5C13}" srcOrd="0" destOrd="0" presId="urn:microsoft.com/office/officeart/2008/layout/VerticalCircleList"/>
    <dgm:cxn modelId="{BEDE4243-B917-407C-9153-8608F61D8CC7}" type="presParOf" srcId="{6447EE5C-AD39-4660-A24D-DBA23DDC5C13}" destId="{BE246F53-8EDA-41AA-B5E4-C36686404CD1}" srcOrd="0" destOrd="0" presId="urn:microsoft.com/office/officeart/2008/layout/VerticalCircleList"/>
    <dgm:cxn modelId="{C294042D-4198-4059-8644-1FAB0B6C754C}" type="presParOf" srcId="{6447EE5C-AD39-4660-A24D-DBA23DDC5C13}" destId="{561B3437-C701-4514-8E23-31B1A429A359}" srcOrd="1" destOrd="0" presId="urn:microsoft.com/office/officeart/2008/layout/VerticalCircleList"/>
    <dgm:cxn modelId="{F0626668-AF3B-4713-B3F0-F80BDACD0F87}" type="presParOf" srcId="{6447EE5C-AD39-4660-A24D-DBA23DDC5C13}" destId="{ABAE4587-FC2E-4071-8714-7E7BB1BFEE19}" srcOrd="2" destOrd="0" presId="urn:microsoft.com/office/officeart/2008/layout/VerticalCircleList"/>
    <dgm:cxn modelId="{06DF3F00-E068-4731-98BE-8B27FC58C985}" type="presParOf" srcId="{834D9CA7-9F85-443F-9E46-853039D23587}" destId="{4C5A07E4-048B-4BFD-A415-FF4906C9F2D6}" srcOrd="1" destOrd="0" presId="urn:microsoft.com/office/officeart/2008/layout/VerticalCircleList"/>
    <dgm:cxn modelId="{FB0EC7FF-54D8-46F1-8426-052619DFD286}" type="presParOf" srcId="{4C5A07E4-048B-4BFD-A415-FF4906C9F2D6}" destId="{302A2DD3-3058-4750-9214-BE5D39BA45C2}" srcOrd="0" destOrd="0" presId="urn:microsoft.com/office/officeart/2008/layout/VerticalCircleList"/>
    <dgm:cxn modelId="{039263F8-574D-40CE-9EF9-98BD681CC763}" type="presParOf" srcId="{4C5A07E4-048B-4BFD-A415-FF4906C9F2D6}" destId="{A5666AC3-0BF2-4150-BA16-91A4903513BF}" srcOrd="1" destOrd="0" presId="urn:microsoft.com/office/officeart/2008/layout/VerticalCircleList"/>
    <dgm:cxn modelId="{0FE3EAEF-1FA0-46B0-8EE1-43B7251C7E4C}" type="presParOf" srcId="{4C5A07E4-048B-4BFD-A415-FF4906C9F2D6}" destId="{8264E088-7741-4F6A-9339-07C38CC2242B}" srcOrd="2" destOrd="0" presId="urn:microsoft.com/office/officeart/2008/layout/VerticalCircleList"/>
    <dgm:cxn modelId="{5C1629F7-5621-44AF-9F1F-D73A2720E336}" type="presParOf" srcId="{834D9CA7-9F85-443F-9E46-853039D23587}" destId="{F6962599-13FD-4E44-8683-BB64976F228D}" srcOrd="2" destOrd="0" presId="urn:microsoft.com/office/officeart/2008/layout/VerticalCircleList"/>
    <dgm:cxn modelId="{3EAC8415-6076-45AD-8D32-975154769DC4}" type="presParOf" srcId="{F6962599-13FD-4E44-8683-BB64976F228D}" destId="{C9A03325-9B68-41F1-8CDA-6B0F8352C402}" srcOrd="0" destOrd="0" presId="urn:microsoft.com/office/officeart/2008/layout/VerticalCircleList"/>
    <dgm:cxn modelId="{48D4C11F-B963-4A84-8416-62ED17EC88C8}" type="presParOf" srcId="{F6962599-13FD-4E44-8683-BB64976F228D}" destId="{F9854C91-D42F-4537-9D9F-7EA902D7732E}" srcOrd="1" destOrd="0" presId="urn:microsoft.com/office/officeart/2008/layout/VerticalCircleList"/>
    <dgm:cxn modelId="{F7315552-4BF1-4011-8A22-CD2D5DC4DB74}" type="presParOf" srcId="{F6962599-13FD-4E44-8683-BB64976F228D}" destId="{AB70CC75-74AA-424E-8693-AE6FF35E0BA6}" srcOrd="2" destOrd="0" presId="urn:microsoft.com/office/officeart/2008/layout/VerticalCircleList"/>
    <dgm:cxn modelId="{8D156EC6-21EC-428B-8344-70FE1A62FC6A}" type="presParOf" srcId="{834D9CA7-9F85-443F-9E46-853039D23587}" destId="{E5AA5577-2D89-47A8-A0BD-F14E2BC037E2}" srcOrd="3" destOrd="0" presId="urn:microsoft.com/office/officeart/2008/layout/VerticalCircleList"/>
    <dgm:cxn modelId="{83E1DC5C-3883-44EA-831C-BE14A862500D}" type="presParOf" srcId="{E5AA5577-2D89-47A8-A0BD-F14E2BC037E2}" destId="{C06B3038-8185-4D1F-B55D-83C0661EC03B}" srcOrd="0" destOrd="0" presId="urn:microsoft.com/office/officeart/2008/layout/VerticalCircleList"/>
    <dgm:cxn modelId="{12464F9D-D322-4B4E-A9BA-1A073F6977FA}" type="presParOf" srcId="{E5AA5577-2D89-47A8-A0BD-F14E2BC037E2}" destId="{6DAE8804-B1F8-4058-99B1-E8A85C3D2160}" srcOrd="1" destOrd="0" presId="urn:microsoft.com/office/officeart/2008/layout/VerticalCircleList"/>
    <dgm:cxn modelId="{E3152747-8D3C-4DFC-B237-A5FA4AE53BD1}" type="presParOf" srcId="{E5AA5577-2D89-47A8-A0BD-F14E2BC037E2}" destId="{42C273CB-D846-4F29-851F-7185DED9940E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F8A0DB-C463-4D0F-9F41-66E4B2DFBDDE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E207D25-53E4-42AA-A674-C398EC93058F}">
      <dgm:prSet phldrT="[Text]"/>
      <dgm:spPr>
        <a:solidFill>
          <a:schemeClr val="bg1">
            <a:lumMod val="6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CA" dirty="0"/>
            <a:t>Who?</a:t>
          </a:r>
        </a:p>
      </dgm:t>
    </dgm:pt>
    <dgm:pt modelId="{31239A8C-DAD6-49AE-8837-85D6D565DB71}" type="parTrans" cxnId="{3EE39F7A-DFFF-43E0-9AC5-D2C69D54F59A}">
      <dgm:prSet/>
      <dgm:spPr/>
      <dgm:t>
        <a:bodyPr/>
        <a:lstStyle/>
        <a:p>
          <a:endParaRPr lang="en-CA"/>
        </a:p>
      </dgm:t>
    </dgm:pt>
    <dgm:pt modelId="{7108A6FA-70EA-46C5-971B-2045D00098E2}" type="sibTrans" cxnId="{3EE39F7A-DFFF-43E0-9AC5-D2C69D54F59A}">
      <dgm:prSet/>
      <dgm:spPr/>
      <dgm:t>
        <a:bodyPr/>
        <a:lstStyle/>
        <a:p>
          <a:endParaRPr lang="en-CA"/>
        </a:p>
      </dgm:t>
    </dgm:pt>
    <dgm:pt modelId="{4FFC92D3-E6A6-4D2F-B5EB-0A1E9B839752}">
      <dgm:prSet phldrT="[Text]"/>
      <dgm:spPr/>
      <dgm:t>
        <a:bodyPr/>
        <a:lstStyle/>
        <a:p>
          <a:endParaRPr lang="en-CA" dirty="0"/>
        </a:p>
      </dgm:t>
    </dgm:pt>
    <dgm:pt modelId="{5A8007A0-A938-4D6E-B8C3-2A518FCE7D9F}" type="parTrans" cxnId="{9F4C73DA-D3CE-4CA0-873E-8C2F29DBF8A7}">
      <dgm:prSet/>
      <dgm:spPr/>
      <dgm:t>
        <a:bodyPr/>
        <a:lstStyle/>
        <a:p>
          <a:endParaRPr lang="en-CA"/>
        </a:p>
      </dgm:t>
    </dgm:pt>
    <dgm:pt modelId="{2FA0717F-2BB4-46D1-96B3-90DE5A5C8AE2}" type="sibTrans" cxnId="{9F4C73DA-D3CE-4CA0-873E-8C2F29DBF8A7}">
      <dgm:prSet/>
      <dgm:spPr/>
      <dgm:t>
        <a:bodyPr/>
        <a:lstStyle/>
        <a:p>
          <a:endParaRPr lang="en-CA"/>
        </a:p>
      </dgm:t>
    </dgm:pt>
    <dgm:pt modelId="{6484BCAD-9154-4CBF-976A-30A153B5C965}">
      <dgm:prSet phldrT="[Text]"/>
      <dgm:spPr>
        <a:solidFill>
          <a:schemeClr val="bg1">
            <a:lumMod val="6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CA" dirty="0"/>
            <a:t>How?</a:t>
          </a:r>
        </a:p>
      </dgm:t>
    </dgm:pt>
    <dgm:pt modelId="{6F5D7B67-1C19-49F1-951D-CF0DC661A0EE}" type="parTrans" cxnId="{A0E68481-D4EF-4F43-BB5E-22253478202F}">
      <dgm:prSet/>
      <dgm:spPr/>
      <dgm:t>
        <a:bodyPr/>
        <a:lstStyle/>
        <a:p>
          <a:endParaRPr lang="en-CA"/>
        </a:p>
      </dgm:t>
    </dgm:pt>
    <dgm:pt modelId="{B3E7896F-0EEB-4F27-982B-CB2A6549788A}" type="sibTrans" cxnId="{A0E68481-D4EF-4F43-BB5E-22253478202F}">
      <dgm:prSet/>
      <dgm:spPr/>
      <dgm:t>
        <a:bodyPr/>
        <a:lstStyle/>
        <a:p>
          <a:endParaRPr lang="en-CA"/>
        </a:p>
      </dgm:t>
    </dgm:pt>
    <dgm:pt modelId="{CE1BF24C-906B-4AD8-865A-88F070192496}">
      <dgm:prSet phldrT="[Text]"/>
      <dgm:spPr/>
      <dgm:t>
        <a:bodyPr/>
        <a:lstStyle/>
        <a:p>
          <a:endParaRPr lang="en-CA" dirty="0"/>
        </a:p>
      </dgm:t>
    </dgm:pt>
    <dgm:pt modelId="{A5B56DE5-75C7-4E88-9D81-926CF116F191}" type="sibTrans" cxnId="{D3999D31-D2EE-4A26-9F97-6A24CE1DF2EA}">
      <dgm:prSet/>
      <dgm:spPr/>
      <dgm:t>
        <a:bodyPr/>
        <a:lstStyle/>
        <a:p>
          <a:endParaRPr lang="en-CA"/>
        </a:p>
      </dgm:t>
    </dgm:pt>
    <dgm:pt modelId="{55E19A5B-DF5E-4E9F-88CE-3CE5D1AF6CF6}" type="parTrans" cxnId="{D3999D31-D2EE-4A26-9F97-6A24CE1DF2EA}">
      <dgm:prSet/>
      <dgm:spPr/>
      <dgm:t>
        <a:bodyPr/>
        <a:lstStyle/>
        <a:p>
          <a:endParaRPr lang="en-CA"/>
        </a:p>
      </dgm:t>
    </dgm:pt>
    <dgm:pt modelId="{2ED75BD7-07D8-48A1-BEEA-6AE00B84D7BB}" type="pres">
      <dgm:prSet presAssocID="{A9F8A0DB-C463-4D0F-9F41-66E4B2DFBDDE}" presName="Name0" presStyleCnt="0">
        <dgm:presLayoutVars>
          <dgm:dir/>
          <dgm:animLvl val="lvl"/>
          <dgm:resizeHandles val="exact"/>
        </dgm:presLayoutVars>
      </dgm:prSet>
      <dgm:spPr/>
    </dgm:pt>
    <dgm:pt modelId="{23D095CE-0A02-4ABA-90FF-D9A8811D8D85}" type="pres">
      <dgm:prSet presAssocID="{CE1BF24C-906B-4AD8-865A-88F070192496}" presName="linNode" presStyleCnt="0"/>
      <dgm:spPr/>
    </dgm:pt>
    <dgm:pt modelId="{149CC9C7-6010-44DC-8A5E-C8265512AAB9}" type="pres">
      <dgm:prSet presAssocID="{CE1BF24C-906B-4AD8-865A-88F070192496}" presName="parTx" presStyleLbl="revTx" presStyleIdx="0" presStyleCnt="2">
        <dgm:presLayoutVars>
          <dgm:chMax val="1"/>
          <dgm:bulletEnabled val="1"/>
        </dgm:presLayoutVars>
      </dgm:prSet>
      <dgm:spPr/>
    </dgm:pt>
    <dgm:pt modelId="{DB993886-BB5E-4EB4-A239-4121926F79BF}" type="pres">
      <dgm:prSet presAssocID="{CE1BF24C-906B-4AD8-865A-88F070192496}" presName="bracket" presStyleLbl="parChTrans1D1" presStyleIdx="0" presStyleCnt="2"/>
      <dgm:spPr/>
    </dgm:pt>
    <dgm:pt modelId="{FE456B15-5646-4B55-AF77-01AD51D7A5C7}" type="pres">
      <dgm:prSet presAssocID="{CE1BF24C-906B-4AD8-865A-88F070192496}" presName="spH" presStyleCnt="0"/>
      <dgm:spPr/>
    </dgm:pt>
    <dgm:pt modelId="{91AD7E16-89B6-4204-B4EB-E9222697184E}" type="pres">
      <dgm:prSet presAssocID="{CE1BF24C-906B-4AD8-865A-88F070192496}" presName="desTx" presStyleLbl="node1" presStyleIdx="0" presStyleCnt="2">
        <dgm:presLayoutVars>
          <dgm:bulletEnabled val="1"/>
        </dgm:presLayoutVars>
      </dgm:prSet>
      <dgm:spPr/>
    </dgm:pt>
    <dgm:pt modelId="{A384199A-FE9F-42E6-AE2B-B94A854AE9BF}" type="pres">
      <dgm:prSet presAssocID="{A5B56DE5-75C7-4E88-9D81-926CF116F191}" presName="spV" presStyleCnt="0"/>
      <dgm:spPr/>
    </dgm:pt>
    <dgm:pt modelId="{7949B33A-F964-44C5-80D7-31B52367060F}" type="pres">
      <dgm:prSet presAssocID="{4FFC92D3-E6A6-4D2F-B5EB-0A1E9B839752}" presName="linNode" presStyleCnt="0"/>
      <dgm:spPr/>
    </dgm:pt>
    <dgm:pt modelId="{4533B6A8-EB63-4D80-A51C-4F8A5F530B34}" type="pres">
      <dgm:prSet presAssocID="{4FFC92D3-E6A6-4D2F-B5EB-0A1E9B839752}" presName="parTx" presStyleLbl="revTx" presStyleIdx="1" presStyleCnt="2">
        <dgm:presLayoutVars>
          <dgm:chMax val="1"/>
          <dgm:bulletEnabled val="1"/>
        </dgm:presLayoutVars>
      </dgm:prSet>
      <dgm:spPr/>
    </dgm:pt>
    <dgm:pt modelId="{6EE37B03-D945-4FA0-88BF-7837F4A2CB23}" type="pres">
      <dgm:prSet presAssocID="{4FFC92D3-E6A6-4D2F-B5EB-0A1E9B839752}" presName="bracket" presStyleLbl="parChTrans1D1" presStyleIdx="1" presStyleCnt="2"/>
      <dgm:spPr/>
    </dgm:pt>
    <dgm:pt modelId="{23E2279E-C245-4549-AF05-3DCB3AAE56EA}" type="pres">
      <dgm:prSet presAssocID="{4FFC92D3-E6A6-4D2F-B5EB-0A1E9B839752}" presName="spH" presStyleCnt="0"/>
      <dgm:spPr/>
    </dgm:pt>
    <dgm:pt modelId="{7F9E1DF1-3E96-49F9-9FE6-4E5FCC8FF604}" type="pres">
      <dgm:prSet presAssocID="{4FFC92D3-E6A6-4D2F-B5EB-0A1E9B839752}" presName="desTx" presStyleLbl="node1" presStyleIdx="1" presStyleCnt="2">
        <dgm:presLayoutVars>
          <dgm:bulletEnabled val="1"/>
        </dgm:presLayoutVars>
      </dgm:prSet>
      <dgm:spPr/>
    </dgm:pt>
  </dgm:ptLst>
  <dgm:cxnLst>
    <dgm:cxn modelId="{AFF18406-4033-4476-A100-B7863ECA18F1}" type="presOf" srcId="{6484BCAD-9154-4CBF-976A-30A153B5C965}" destId="{7F9E1DF1-3E96-49F9-9FE6-4E5FCC8FF604}" srcOrd="0" destOrd="0" presId="urn:diagrams.loki3.com/BracketList"/>
    <dgm:cxn modelId="{D3999D31-D2EE-4A26-9F97-6A24CE1DF2EA}" srcId="{A9F8A0DB-C463-4D0F-9F41-66E4B2DFBDDE}" destId="{CE1BF24C-906B-4AD8-865A-88F070192496}" srcOrd="0" destOrd="0" parTransId="{55E19A5B-DF5E-4E9F-88CE-3CE5D1AF6CF6}" sibTransId="{A5B56DE5-75C7-4E88-9D81-926CF116F191}"/>
    <dgm:cxn modelId="{18AEE33E-6095-4F03-A562-D86FC67D631D}" type="presOf" srcId="{7E207D25-53E4-42AA-A674-C398EC93058F}" destId="{91AD7E16-89B6-4204-B4EB-E9222697184E}" srcOrd="0" destOrd="0" presId="urn:diagrams.loki3.com/BracketList"/>
    <dgm:cxn modelId="{DC623361-7FB3-46CA-A962-C381446EEC95}" type="presOf" srcId="{A9F8A0DB-C463-4D0F-9F41-66E4B2DFBDDE}" destId="{2ED75BD7-07D8-48A1-BEEA-6AE00B84D7BB}" srcOrd="0" destOrd="0" presId="urn:diagrams.loki3.com/BracketList"/>
    <dgm:cxn modelId="{5BE4044C-201C-400B-8E8A-EFA08500E89F}" type="presOf" srcId="{4FFC92D3-E6A6-4D2F-B5EB-0A1E9B839752}" destId="{4533B6A8-EB63-4D80-A51C-4F8A5F530B34}" srcOrd="0" destOrd="0" presId="urn:diagrams.loki3.com/BracketList"/>
    <dgm:cxn modelId="{3EE39F7A-DFFF-43E0-9AC5-D2C69D54F59A}" srcId="{CE1BF24C-906B-4AD8-865A-88F070192496}" destId="{7E207D25-53E4-42AA-A674-C398EC93058F}" srcOrd="0" destOrd="0" parTransId="{31239A8C-DAD6-49AE-8837-85D6D565DB71}" sibTransId="{7108A6FA-70EA-46C5-971B-2045D00098E2}"/>
    <dgm:cxn modelId="{47EE8F7C-5C6E-448A-95A9-A1CAC99B2752}" type="presOf" srcId="{CE1BF24C-906B-4AD8-865A-88F070192496}" destId="{149CC9C7-6010-44DC-8A5E-C8265512AAB9}" srcOrd="0" destOrd="0" presId="urn:diagrams.loki3.com/BracketList"/>
    <dgm:cxn modelId="{A0E68481-D4EF-4F43-BB5E-22253478202F}" srcId="{4FFC92D3-E6A6-4D2F-B5EB-0A1E9B839752}" destId="{6484BCAD-9154-4CBF-976A-30A153B5C965}" srcOrd="0" destOrd="0" parTransId="{6F5D7B67-1C19-49F1-951D-CF0DC661A0EE}" sibTransId="{B3E7896F-0EEB-4F27-982B-CB2A6549788A}"/>
    <dgm:cxn modelId="{9F4C73DA-D3CE-4CA0-873E-8C2F29DBF8A7}" srcId="{A9F8A0DB-C463-4D0F-9F41-66E4B2DFBDDE}" destId="{4FFC92D3-E6A6-4D2F-B5EB-0A1E9B839752}" srcOrd="1" destOrd="0" parTransId="{5A8007A0-A938-4D6E-B8C3-2A518FCE7D9F}" sibTransId="{2FA0717F-2BB4-46D1-96B3-90DE5A5C8AE2}"/>
    <dgm:cxn modelId="{9B544C8C-A674-4C1B-B747-686F9B3433C8}" type="presParOf" srcId="{2ED75BD7-07D8-48A1-BEEA-6AE00B84D7BB}" destId="{23D095CE-0A02-4ABA-90FF-D9A8811D8D85}" srcOrd="0" destOrd="0" presId="urn:diagrams.loki3.com/BracketList"/>
    <dgm:cxn modelId="{B758CBAB-5641-4B6C-9F57-8DEBDF7E1870}" type="presParOf" srcId="{23D095CE-0A02-4ABA-90FF-D9A8811D8D85}" destId="{149CC9C7-6010-44DC-8A5E-C8265512AAB9}" srcOrd="0" destOrd="0" presId="urn:diagrams.loki3.com/BracketList"/>
    <dgm:cxn modelId="{6749ED67-CC16-4F5D-A8EE-60F2E58B43B3}" type="presParOf" srcId="{23D095CE-0A02-4ABA-90FF-D9A8811D8D85}" destId="{DB993886-BB5E-4EB4-A239-4121926F79BF}" srcOrd="1" destOrd="0" presId="urn:diagrams.loki3.com/BracketList"/>
    <dgm:cxn modelId="{F7A54A18-0577-4176-A1E4-C24BFBF1B818}" type="presParOf" srcId="{23D095CE-0A02-4ABA-90FF-D9A8811D8D85}" destId="{FE456B15-5646-4B55-AF77-01AD51D7A5C7}" srcOrd="2" destOrd="0" presId="urn:diagrams.loki3.com/BracketList"/>
    <dgm:cxn modelId="{ECC0AED9-67E0-4AE4-8E52-38D307C81FF5}" type="presParOf" srcId="{23D095CE-0A02-4ABA-90FF-D9A8811D8D85}" destId="{91AD7E16-89B6-4204-B4EB-E9222697184E}" srcOrd="3" destOrd="0" presId="urn:diagrams.loki3.com/BracketList"/>
    <dgm:cxn modelId="{9DD7B7A6-60C3-480E-A330-16BCD7AD1DFC}" type="presParOf" srcId="{2ED75BD7-07D8-48A1-BEEA-6AE00B84D7BB}" destId="{A384199A-FE9F-42E6-AE2B-B94A854AE9BF}" srcOrd="1" destOrd="0" presId="urn:diagrams.loki3.com/BracketList"/>
    <dgm:cxn modelId="{597244BD-9B8E-4BBB-85C2-D97595F38B6C}" type="presParOf" srcId="{2ED75BD7-07D8-48A1-BEEA-6AE00B84D7BB}" destId="{7949B33A-F964-44C5-80D7-31B52367060F}" srcOrd="2" destOrd="0" presId="urn:diagrams.loki3.com/BracketList"/>
    <dgm:cxn modelId="{7521E8A8-81DE-4B2E-93B3-A9DFA8C5ACE3}" type="presParOf" srcId="{7949B33A-F964-44C5-80D7-31B52367060F}" destId="{4533B6A8-EB63-4D80-A51C-4F8A5F530B34}" srcOrd="0" destOrd="0" presId="urn:diagrams.loki3.com/BracketList"/>
    <dgm:cxn modelId="{43C46342-F1E8-4F70-9C65-8B7743D27ED1}" type="presParOf" srcId="{7949B33A-F964-44C5-80D7-31B52367060F}" destId="{6EE37B03-D945-4FA0-88BF-7837F4A2CB23}" srcOrd="1" destOrd="0" presId="urn:diagrams.loki3.com/BracketList"/>
    <dgm:cxn modelId="{FAF45042-1E73-4ABD-ACAA-D9AFE9A89C9C}" type="presParOf" srcId="{7949B33A-F964-44C5-80D7-31B52367060F}" destId="{23E2279E-C245-4549-AF05-3DCB3AAE56EA}" srcOrd="2" destOrd="0" presId="urn:diagrams.loki3.com/BracketList"/>
    <dgm:cxn modelId="{51395E56-3BCE-4385-A493-35681447FCD4}" type="presParOf" srcId="{7949B33A-F964-44C5-80D7-31B52367060F}" destId="{7F9E1DF1-3E96-49F9-9FE6-4E5FCC8FF60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2FFA49-B2EC-479F-959E-22EDE9CAAB45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8B5A92-1D08-4701-80EF-8B6A5E51A4A3}">
      <dgm:prSet/>
      <dgm:spPr/>
      <dgm:t>
        <a:bodyPr/>
        <a:lstStyle/>
        <a:p>
          <a:r>
            <a:rPr lang="en-CA"/>
            <a:t>Respondents</a:t>
          </a:r>
          <a:endParaRPr lang="en-US"/>
        </a:p>
      </dgm:t>
    </dgm:pt>
    <dgm:pt modelId="{E5900F7B-865F-40B3-BBDD-517421BF4D33}" type="parTrans" cxnId="{E4A8AF56-27B7-45D4-8E19-3237EC38A046}">
      <dgm:prSet/>
      <dgm:spPr/>
      <dgm:t>
        <a:bodyPr/>
        <a:lstStyle/>
        <a:p>
          <a:endParaRPr lang="en-US"/>
        </a:p>
      </dgm:t>
    </dgm:pt>
    <dgm:pt modelId="{1860AF20-CF35-4AE5-B247-7C7DCA5000D6}" type="sibTrans" cxnId="{E4A8AF56-27B7-45D4-8E19-3237EC38A046}">
      <dgm:prSet/>
      <dgm:spPr/>
      <dgm:t>
        <a:bodyPr/>
        <a:lstStyle/>
        <a:p>
          <a:endParaRPr lang="en-US"/>
        </a:p>
      </dgm:t>
    </dgm:pt>
    <dgm:pt modelId="{CBB84FBC-4C61-474A-B82C-D5E4A0B38CF7}">
      <dgm:prSet/>
      <dgm:spPr/>
      <dgm:t>
        <a:bodyPr/>
        <a:lstStyle/>
        <a:p>
          <a:r>
            <a:rPr lang="en-CA" dirty="0"/>
            <a:t>Hypothetical scenarios</a:t>
          </a:r>
          <a:endParaRPr lang="en-US" dirty="0"/>
        </a:p>
      </dgm:t>
    </dgm:pt>
    <dgm:pt modelId="{DC8C1CA4-BB2F-4D0D-9CF0-559D6CFBB255}" type="parTrans" cxnId="{5BAC4118-86C5-4D02-9943-D75B86F8D5D5}">
      <dgm:prSet/>
      <dgm:spPr/>
      <dgm:t>
        <a:bodyPr/>
        <a:lstStyle/>
        <a:p>
          <a:endParaRPr lang="en-US"/>
        </a:p>
      </dgm:t>
    </dgm:pt>
    <dgm:pt modelId="{EAB91494-0D80-42E2-908C-878FCE4B832E}" type="sibTrans" cxnId="{5BAC4118-86C5-4D02-9943-D75B86F8D5D5}">
      <dgm:prSet/>
      <dgm:spPr/>
      <dgm:t>
        <a:bodyPr/>
        <a:lstStyle/>
        <a:p>
          <a:endParaRPr lang="en-US"/>
        </a:p>
      </dgm:t>
    </dgm:pt>
    <dgm:pt modelId="{1B19A05E-3C9A-4BFE-B6AB-59C7D3D70BA4}">
      <dgm:prSet/>
      <dgm:spPr/>
      <dgm:t>
        <a:bodyPr/>
        <a:lstStyle/>
        <a:p>
          <a:r>
            <a:rPr lang="en-CA"/>
            <a:t>6 Pair-wise comparisons/respondent</a:t>
          </a:r>
          <a:endParaRPr lang="en-US"/>
        </a:p>
      </dgm:t>
    </dgm:pt>
    <dgm:pt modelId="{E8BC16A8-A1C1-4FCC-B89D-F89C81260483}" type="parTrans" cxnId="{1B62C149-BCA7-43E5-9D6B-F21C3816566E}">
      <dgm:prSet/>
      <dgm:spPr/>
      <dgm:t>
        <a:bodyPr/>
        <a:lstStyle/>
        <a:p>
          <a:endParaRPr lang="en-US"/>
        </a:p>
      </dgm:t>
    </dgm:pt>
    <dgm:pt modelId="{E5BCF908-D5C4-415A-8F8E-346D6BFA3043}" type="sibTrans" cxnId="{1B62C149-BCA7-43E5-9D6B-F21C3816566E}">
      <dgm:prSet/>
      <dgm:spPr/>
      <dgm:t>
        <a:bodyPr/>
        <a:lstStyle/>
        <a:p>
          <a:endParaRPr lang="en-US"/>
        </a:p>
      </dgm:t>
    </dgm:pt>
    <dgm:pt modelId="{7C462100-1322-4547-BBF8-9DFE5BA62028}" type="pres">
      <dgm:prSet presAssocID="{BA2FFA49-B2EC-479F-959E-22EDE9CAAB45}" presName="CompostProcess" presStyleCnt="0">
        <dgm:presLayoutVars>
          <dgm:dir/>
          <dgm:resizeHandles val="exact"/>
        </dgm:presLayoutVars>
      </dgm:prSet>
      <dgm:spPr/>
    </dgm:pt>
    <dgm:pt modelId="{6C7F8737-D137-43E4-B309-29BDEE12B463}" type="pres">
      <dgm:prSet presAssocID="{BA2FFA49-B2EC-479F-959E-22EDE9CAAB45}" presName="arrow" presStyleLbl="bgShp" presStyleIdx="0" presStyleCnt="1"/>
      <dgm:spPr/>
    </dgm:pt>
    <dgm:pt modelId="{91E4D512-C66E-40D3-99A6-B53B2097041F}" type="pres">
      <dgm:prSet presAssocID="{BA2FFA49-B2EC-479F-959E-22EDE9CAAB45}" presName="linearProcess" presStyleCnt="0"/>
      <dgm:spPr/>
    </dgm:pt>
    <dgm:pt modelId="{02D8C8A8-67BA-4DB6-AF21-75E867F04121}" type="pres">
      <dgm:prSet presAssocID="{558B5A92-1D08-4701-80EF-8B6A5E51A4A3}" presName="textNode" presStyleLbl="node1" presStyleIdx="0" presStyleCnt="3">
        <dgm:presLayoutVars>
          <dgm:bulletEnabled val="1"/>
        </dgm:presLayoutVars>
      </dgm:prSet>
      <dgm:spPr/>
    </dgm:pt>
    <dgm:pt modelId="{EE62D390-20D9-4506-AA29-0F8F155C6329}" type="pres">
      <dgm:prSet presAssocID="{1860AF20-CF35-4AE5-B247-7C7DCA5000D6}" presName="sibTrans" presStyleCnt="0"/>
      <dgm:spPr/>
    </dgm:pt>
    <dgm:pt modelId="{08191B98-79FB-4B9D-811E-9F61DD2093EA}" type="pres">
      <dgm:prSet presAssocID="{CBB84FBC-4C61-474A-B82C-D5E4A0B38CF7}" presName="textNode" presStyleLbl="node1" presStyleIdx="1" presStyleCnt="3">
        <dgm:presLayoutVars>
          <dgm:bulletEnabled val="1"/>
        </dgm:presLayoutVars>
      </dgm:prSet>
      <dgm:spPr/>
    </dgm:pt>
    <dgm:pt modelId="{42F1A6BB-CE2C-4448-A5D1-F4FB8975BFEC}" type="pres">
      <dgm:prSet presAssocID="{EAB91494-0D80-42E2-908C-878FCE4B832E}" presName="sibTrans" presStyleCnt="0"/>
      <dgm:spPr/>
    </dgm:pt>
    <dgm:pt modelId="{9618C115-4916-4647-BD2C-6894FE937485}" type="pres">
      <dgm:prSet presAssocID="{1B19A05E-3C9A-4BFE-B6AB-59C7D3D70BA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BAC4118-86C5-4D02-9943-D75B86F8D5D5}" srcId="{BA2FFA49-B2EC-479F-959E-22EDE9CAAB45}" destId="{CBB84FBC-4C61-474A-B82C-D5E4A0B38CF7}" srcOrd="1" destOrd="0" parTransId="{DC8C1CA4-BB2F-4D0D-9CF0-559D6CFBB255}" sibTransId="{EAB91494-0D80-42E2-908C-878FCE4B832E}"/>
    <dgm:cxn modelId="{1B62C149-BCA7-43E5-9D6B-F21C3816566E}" srcId="{BA2FFA49-B2EC-479F-959E-22EDE9CAAB45}" destId="{1B19A05E-3C9A-4BFE-B6AB-59C7D3D70BA4}" srcOrd="2" destOrd="0" parTransId="{E8BC16A8-A1C1-4FCC-B89D-F89C81260483}" sibTransId="{E5BCF908-D5C4-415A-8F8E-346D6BFA3043}"/>
    <dgm:cxn modelId="{E4243173-83F1-4AA4-A56E-32A24253EFF7}" type="presOf" srcId="{CBB84FBC-4C61-474A-B82C-D5E4A0B38CF7}" destId="{08191B98-79FB-4B9D-811E-9F61DD2093EA}" srcOrd="0" destOrd="0" presId="urn:microsoft.com/office/officeart/2005/8/layout/hProcess9"/>
    <dgm:cxn modelId="{E4A8AF56-27B7-45D4-8E19-3237EC38A046}" srcId="{BA2FFA49-B2EC-479F-959E-22EDE9CAAB45}" destId="{558B5A92-1D08-4701-80EF-8B6A5E51A4A3}" srcOrd="0" destOrd="0" parTransId="{E5900F7B-865F-40B3-BBDD-517421BF4D33}" sibTransId="{1860AF20-CF35-4AE5-B247-7C7DCA5000D6}"/>
    <dgm:cxn modelId="{F1A9B977-0F7C-45BD-8D2D-F5D52772B7C7}" type="presOf" srcId="{558B5A92-1D08-4701-80EF-8B6A5E51A4A3}" destId="{02D8C8A8-67BA-4DB6-AF21-75E867F04121}" srcOrd="0" destOrd="0" presId="urn:microsoft.com/office/officeart/2005/8/layout/hProcess9"/>
    <dgm:cxn modelId="{6771C285-8789-4F18-8906-07825F70CE14}" type="presOf" srcId="{1B19A05E-3C9A-4BFE-B6AB-59C7D3D70BA4}" destId="{9618C115-4916-4647-BD2C-6894FE937485}" srcOrd="0" destOrd="0" presId="urn:microsoft.com/office/officeart/2005/8/layout/hProcess9"/>
    <dgm:cxn modelId="{582881CA-7437-4FDF-9752-D077AD532F05}" type="presOf" srcId="{BA2FFA49-B2EC-479F-959E-22EDE9CAAB45}" destId="{7C462100-1322-4547-BBF8-9DFE5BA62028}" srcOrd="0" destOrd="0" presId="urn:microsoft.com/office/officeart/2005/8/layout/hProcess9"/>
    <dgm:cxn modelId="{3F18DF9F-4DF3-4A38-AB67-3A8CD8C67AC4}" type="presParOf" srcId="{7C462100-1322-4547-BBF8-9DFE5BA62028}" destId="{6C7F8737-D137-43E4-B309-29BDEE12B463}" srcOrd="0" destOrd="0" presId="urn:microsoft.com/office/officeart/2005/8/layout/hProcess9"/>
    <dgm:cxn modelId="{E46D6295-BF94-4E20-8D46-6FA52C6E61F2}" type="presParOf" srcId="{7C462100-1322-4547-BBF8-9DFE5BA62028}" destId="{91E4D512-C66E-40D3-99A6-B53B2097041F}" srcOrd="1" destOrd="0" presId="urn:microsoft.com/office/officeart/2005/8/layout/hProcess9"/>
    <dgm:cxn modelId="{033B5C7A-2743-4C61-9E8D-59C468A0F7CE}" type="presParOf" srcId="{91E4D512-C66E-40D3-99A6-B53B2097041F}" destId="{02D8C8A8-67BA-4DB6-AF21-75E867F04121}" srcOrd="0" destOrd="0" presId="urn:microsoft.com/office/officeart/2005/8/layout/hProcess9"/>
    <dgm:cxn modelId="{C7E5B125-868B-42CD-983E-59CC1E397419}" type="presParOf" srcId="{91E4D512-C66E-40D3-99A6-B53B2097041F}" destId="{EE62D390-20D9-4506-AA29-0F8F155C6329}" srcOrd="1" destOrd="0" presId="urn:microsoft.com/office/officeart/2005/8/layout/hProcess9"/>
    <dgm:cxn modelId="{EB5AFC3F-934D-4DBD-96CE-867BAAB80FCF}" type="presParOf" srcId="{91E4D512-C66E-40D3-99A6-B53B2097041F}" destId="{08191B98-79FB-4B9D-811E-9F61DD2093EA}" srcOrd="2" destOrd="0" presId="urn:microsoft.com/office/officeart/2005/8/layout/hProcess9"/>
    <dgm:cxn modelId="{9C904EA4-25A4-43B7-9AC4-97D9C8B1D4BC}" type="presParOf" srcId="{91E4D512-C66E-40D3-99A6-B53B2097041F}" destId="{42F1A6BB-CE2C-4448-A5D1-F4FB8975BFEC}" srcOrd="3" destOrd="0" presId="urn:microsoft.com/office/officeart/2005/8/layout/hProcess9"/>
    <dgm:cxn modelId="{70494565-6B8E-46CC-8F8D-9A93F1EEFE1A}" type="presParOf" srcId="{91E4D512-C66E-40D3-99A6-B53B2097041F}" destId="{9618C115-4916-4647-BD2C-6894FE93748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B3437-C701-4514-8E23-31B1A429A359}">
      <dsp:nvSpPr>
        <dsp:cNvPr id="0" name=""/>
        <dsp:cNvSpPr/>
      </dsp:nvSpPr>
      <dsp:spPr>
        <a:xfrm>
          <a:off x="3643533" y="2035427"/>
          <a:ext cx="677610" cy="677610"/>
        </a:xfrm>
        <a:prstGeom prst="ellipse">
          <a:avLst/>
        </a:prstGeom>
        <a:solidFill>
          <a:schemeClr val="bg1">
            <a:lumMod val="95000"/>
            <a:alpha val="5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BAE4587-FC2E-4071-8714-7E7BB1BFEE19}">
      <dsp:nvSpPr>
        <dsp:cNvPr id="0" name=""/>
        <dsp:cNvSpPr/>
      </dsp:nvSpPr>
      <dsp:spPr>
        <a:xfrm>
          <a:off x="901880" y="1297"/>
          <a:ext cx="3615300" cy="67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Allocating football tickets (Kahneman 1986)</a:t>
          </a:r>
          <a:endParaRPr lang="en-US" sz="2200" kern="1200" dirty="0"/>
        </a:p>
      </dsp:txBody>
      <dsp:txXfrm>
        <a:off x="901880" y="1297"/>
        <a:ext cx="3615300" cy="677610"/>
      </dsp:txXfrm>
    </dsp:sp>
    <dsp:sp modelId="{A5666AC3-0BF2-4150-BA16-91A4903513BF}">
      <dsp:nvSpPr>
        <dsp:cNvPr id="0" name=""/>
        <dsp:cNvSpPr/>
      </dsp:nvSpPr>
      <dsp:spPr>
        <a:xfrm>
          <a:off x="590839" y="819475"/>
          <a:ext cx="546296" cy="44252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264E088-7741-4F6A-9339-07C38CC2242B}">
      <dsp:nvSpPr>
        <dsp:cNvPr id="0" name=""/>
        <dsp:cNvSpPr/>
      </dsp:nvSpPr>
      <dsp:spPr>
        <a:xfrm>
          <a:off x="901880" y="678908"/>
          <a:ext cx="3615300" cy="67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Auction</a:t>
          </a:r>
          <a:endParaRPr lang="en-US" sz="2200" kern="1200" dirty="0"/>
        </a:p>
      </dsp:txBody>
      <dsp:txXfrm>
        <a:off x="901880" y="678908"/>
        <a:ext cx="3615300" cy="677610"/>
      </dsp:txXfrm>
    </dsp:sp>
    <dsp:sp modelId="{F9854C91-D42F-4537-9D9F-7EA902D7732E}">
      <dsp:nvSpPr>
        <dsp:cNvPr id="0" name=""/>
        <dsp:cNvSpPr/>
      </dsp:nvSpPr>
      <dsp:spPr>
        <a:xfrm>
          <a:off x="604907" y="1457449"/>
          <a:ext cx="518162" cy="47980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B70CC75-74AA-424E-8693-AE6FF35E0BA6}">
      <dsp:nvSpPr>
        <dsp:cNvPr id="0" name=""/>
        <dsp:cNvSpPr/>
      </dsp:nvSpPr>
      <dsp:spPr>
        <a:xfrm>
          <a:off x="901880" y="1356519"/>
          <a:ext cx="3615300" cy="67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Lottery</a:t>
          </a:r>
          <a:endParaRPr lang="en-US" sz="2200" kern="1200"/>
        </a:p>
      </dsp:txBody>
      <dsp:txXfrm>
        <a:off x="901880" y="1356519"/>
        <a:ext cx="3615300" cy="677610"/>
      </dsp:txXfrm>
    </dsp:sp>
    <dsp:sp modelId="{6DAE8804-B1F8-4058-99B1-E8A85C3D2160}">
      <dsp:nvSpPr>
        <dsp:cNvPr id="0" name=""/>
        <dsp:cNvSpPr/>
      </dsp:nvSpPr>
      <dsp:spPr>
        <a:xfrm>
          <a:off x="590839" y="2141405"/>
          <a:ext cx="546296" cy="45702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2C273CB-D846-4F29-851F-7185DED9940E}">
      <dsp:nvSpPr>
        <dsp:cNvPr id="0" name=""/>
        <dsp:cNvSpPr/>
      </dsp:nvSpPr>
      <dsp:spPr>
        <a:xfrm>
          <a:off x="901880" y="2034129"/>
          <a:ext cx="3615300" cy="67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Queue</a:t>
          </a:r>
          <a:endParaRPr lang="en-US" sz="2200" kern="1200"/>
        </a:p>
      </dsp:txBody>
      <dsp:txXfrm>
        <a:off x="901880" y="2034129"/>
        <a:ext cx="3615300" cy="677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CC9C7-6010-44DC-8A5E-C8265512AAB9}">
      <dsp:nvSpPr>
        <dsp:cNvPr id="0" name=""/>
        <dsp:cNvSpPr/>
      </dsp:nvSpPr>
      <dsp:spPr>
        <a:xfrm>
          <a:off x="781" y="33029"/>
          <a:ext cx="399659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600" kern="1200" dirty="0"/>
        </a:p>
      </dsp:txBody>
      <dsp:txXfrm>
        <a:off x="781" y="33029"/>
        <a:ext cx="399659" cy="316800"/>
      </dsp:txXfrm>
    </dsp:sp>
    <dsp:sp modelId="{DB993886-BB5E-4EB4-A239-4121926F79BF}">
      <dsp:nvSpPr>
        <dsp:cNvPr id="0" name=""/>
        <dsp:cNvSpPr/>
      </dsp:nvSpPr>
      <dsp:spPr>
        <a:xfrm>
          <a:off x="400440" y="18179"/>
          <a:ext cx="79931" cy="346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D7E16-89B6-4204-B4EB-E9222697184E}">
      <dsp:nvSpPr>
        <dsp:cNvPr id="0" name=""/>
        <dsp:cNvSpPr/>
      </dsp:nvSpPr>
      <dsp:spPr>
        <a:xfrm>
          <a:off x="512345" y="18179"/>
          <a:ext cx="1087073" cy="346500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Who?</a:t>
          </a:r>
        </a:p>
      </dsp:txBody>
      <dsp:txXfrm>
        <a:off x="512345" y="18179"/>
        <a:ext cx="1087073" cy="346500"/>
      </dsp:txXfrm>
    </dsp:sp>
    <dsp:sp modelId="{4533B6A8-EB63-4D80-A51C-4F8A5F530B34}">
      <dsp:nvSpPr>
        <dsp:cNvPr id="0" name=""/>
        <dsp:cNvSpPr/>
      </dsp:nvSpPr>
      <dsp:spPr>
        <a:xfrm>
          <a:off x="781" y="437129"/>
          <a:ext cx="399659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600" kern="1200" dirty="0"/>
        </a:p>
      </dsp:txBody>
      <dsp:txXfrm>
        <a:off x="781" y="437129"/>
        <a:ext cx="399659" cy="316800"/>
      </dsp:txXfrm>
    </dsp:sp>
    <dsp:sp modelId="{6EE37B03-D945-4FA0-88BF-7837F4A2CB23}">
      <dsp:nvSpPr>
        <dsp:cNvPr id="0" name=""/>
        <dsp:cNvSpPr/>
      </dsp:nvSpPr>
      <dsp:spPr>
        <a:xfrm>
          <a:off x="400440" y="422279"/>
          <a:ext cx="79931" cy="346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E1DF1-3E96-49F9-9FE6-4E5FCC8FF604}">
      <dsp:nvSpPr>
        <dsp:cNvPr id="0" name=""/>
        <dsp:cNvSpPr/>
      </dsp:nvSpPr>
      <dsp:spPr>
        <a:xfrm>
          <a:off x="512345" y="422279"/>
          <a:ext cx="1087073" cy="346500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How?</a:t>
          </a:r>
        </a:p>
      </dsp:txBody>
      <dsp:txXfrm>
        <a:off x="512345" y="422279"/>
        <a:ext cx="1087073" cy="346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F8737-D137-43E4-B309-29BDEE12B463}">
      <dsp:nvSpPr>
        <dsp:cNvPr id="0" name=""/>
        <dsp:cNvSpPr/>
      </dsp:nvSpPr>
      <dsp:spPr>
        <a:xfrm>
          <a:off x="533341" y="0"/>
          <a:ext cx="6044535" cy="303461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8C8A8-67BA-4DB6-AF21-75E867F04121}">
      <dsp:nvSpPr>
        <dsp:cNvPr id="0" name=""/>
        <dsp:cNvSpPr/>
      </dsp:nvSpPr>
      <dsp:spPr>
        <a:xfrm>
          <a:off x="7639" y="910385"/>
          <a:ext cx="2288923" cy="12138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/>
            <a:t>Respondents</a:t>
          </a:r>
          <a:endParaRPr lang="en-US" sz="1500" kern="1200"/>
        </a:p>
      </dsp:txBody>
      <dsp:txXfrm>
        <a:off x="66894" y="969640"/>
        <a:ext cx="2170413" cy="1095337"/>
      </dsp:txXfrm>
    </dsp:sp>
    <dsp:sp modelId="{08191B98-79FB-4B9D-811E-9F61DD2093EA}">
      <dsp:nvSpPr>
        <dsp:cNvPr id="0" name=""/>
        <dsp:cNvSpPr/>
      </dsp:nvSpPr>
      <dsp:spPr>
        <a:xfrm>
          <a:off x="2411147" y="910385"/>
          <a:ext cx="2288923" cy="12138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Hypothetical scenarios</a:t>
          </a:r>
          <a:endParaRPr lang="en-US" sz="1500" kern="1200" dirty="0"/>
        </a:p>
      </dsp:txBody>
      <dsp:txXfrm>
        <a:off x="2470402" y="969640"/>
        <a:ext cx="2170413" cy="1095337"/>
      </dsp:txXfrm>
    </dsp:sp>
    <dsp:sp modelId="{9618C115-4916-4647-BD2C-6894FE937485}">
      <dsp:nvSpPr>
        <dsp:cNvPr id="0" name=""/>
        <dsp:cNvSpPr/>
      </dsp:nvSpPr>
      <dsp:spPr>
        <a:xfrm>
          <a:off x="4814655" y="910385"/>
          <a:ext cx="2288923" cy="12138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/>
            <a:t>6 Pair-wise comparisons/respondent</a:t>
          </a:r>
          <a:endParaRPr lang="en-US" sz="1500" kern="1200"/>
        </a:p>
      </dsp:txBody>
      <dsp:txXfrm>
        <a:off x="4873910" y="969640"/>
        <a:ext cx="2170413" cy="1095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5642B-4163-4119-A6BB-7EA18D3E2133}" type="datetimeFigureOut">
              <a:rPr lang="en-US" smtClean="0"/>
              <a:pPr/>
              <a:t>2023-07-11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1C7DD-6BE4-4D99-9A0B-5D55E7C6F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93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1C7DD-6BE4-4D99-9A0B-5D55E7C6F16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2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1C7DD-6BE4-4D99-9A0B-5D55E7C6F16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23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1C7DD-6BE4-4D99-9A0B-5D55E7C6F16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73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1C7DD-6BE4-4D99-9A0B-5D55E7C6F16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4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1C7DD-6BE4-4D99-9A0B-5D55E7C6F16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07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1C7DD-6BE4-4D99-9A0B-5D55E7C6F16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9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1C7DD-6BE4-4D99-9A0B-5D55E7C6F16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76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AC05-33A1-460A-B8B7-02BCDF065285}" type="datetime1">
              <a:rPr lang="en-US" smtClean="0"/>
              <a:t>2023-07-11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0F26-F297-4144-9B1A-CEE293274084}" type="datetime1">
              <a:rPr lang="en-US" smtClean="0"/>
              <a:t>2023-07-11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4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0A7F-B161-4F53-A064-F37C54D10AE4}" type="datetime1">
              <a:rPr lang="en-US" smtClean="0"/>
              <a:t>2023-07-11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44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AC05-33A1-460A-B8B7-02BCDF065285}" type="datetime1">
              <a:rPr lang="en-US" smtClean="0"/>
              <a:t>2023-07-11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81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F7DD-46EC-4262-9FF9-EC3B3FB1EB48}" type="datetime1">
              <a:rPr lang="en-US" smtClean="0"/>
              <a:t>2023-07-11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8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18F2-E762-4224-86EE-3405FF0F0532}" type="datetime1">
              <a:rPr lang="en-US" smtClean="0"/>
              <a:t>2023-07-11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38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D1A0-FF7F-4691-A5DB-6DE56B07B4FE}" type="datetime1">
              <a:rPr lang="en-US" smtClean="0"/>
              <a:t>2023-07-11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60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4EB0-115D-4236-9B85-B80281546206}" type="datetime1">
              <a:rPr lang="en-US" smtClean="0"/>
              <a:t>2023-07-11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03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C4E1-9DF9-465D-A15E-5EB005490FDF}" type="datetime1">
              <a:rPr lang="en-US" smtClean="0"/>
              <a:t>2023-07-11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87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1CC0-041D-4C12-8037-B4BB499A981B}" type="datetime1">
              <a:rPr lang="en-US" smtClean="0"/>
              <a:t>2023-07-11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12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00BA-2C6E-4CBC-8CF7-9AB500388324}" type="datetime1">
              <a:rPr lang="en-US" smtClean="0"/>
              <a:t>2023-07-11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0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F7DD-46EC-4262-9FF9-EC3B3FB1EB48}" type="datetime1">
              <a:rPr lang="en-US" smtClean="0"/>
              <a:t>2023-07-11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45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D5BE-19DF-4296-9482-AD0DDB1D4CA7}" type="datetime1">
              <a:rPr lang="en-US" smtClean="0"/>
              <a:t>2023-07-11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94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0F26-F297-4144-9B1A-CEE293274084}" type="datetime1">
              <a:rPr lang="en-US" smtClean="0"/>
              <a:t>2023-07-11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10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0A7F-B161-4F53-A064-F37C54D10AE4}" type="datetime1">
              <a:rPr lang="en-US" smtClean="0"/>
              <a:t>2023-07-11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4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18F2-E762-4224-86EE-3405FF0F0532}" type="datetime1">
              <a:rPr lang="en-US" smtClean="0"/>
              <a:t>2023-07-11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8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D1A0-FF7F-4691-A5DB-6DE56B07B4FE}" type="datetime1">
              <a:rPr lang="en-US" smtClean="0"/>
              <a:t>2023-07-11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9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4EB0-115D-4236-9B85-B80281546206}" type="datetime1">
              <a:rPr lang="en-US" smtClean="0"/>
              <a:t>2023-07-11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7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C4E1-9DF9-465D-A15E-5EB005490FDF}" type="datetime1">
              <a:rPr lang="en-US" smtClean="0"/>
              <a:t>2023-07-11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3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1CC0-041D-4C12-8037-B4BB499A981B}" type="datetime1">
              <a:rPr lang="en-US" smtClean="0"/>
              <a:t>2023-07-11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1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00BA-2C6E-4CBC-8CF7-9AB500388324}" type="datetime1">
              <a:rPr lang="en-US" smtClean="0"/>
              <a:t>2023-07-11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3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D5BE-19DF-4296-9482-AD0DDB1D4CA7}" type="datetime1">
              <a:rPr lang="en-US" smtClean="0"/>
              <a:t>2023-07-11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8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7C25C-B94E-456C-936B-2520581D4EEF}" type="datetime1">
              <a:rPr lang="en-US" smtClean="0"/>
              <a:t>2023-07-11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B5F9E-4365-2642-9BA1-C86504A47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3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7C25C-B94E-456C-936B-2520581D4EEF}" type="datetime1">
              <a:rPr lang="en-US" smtClean="0"/>
              <a:t>2023-07-11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B5F9E-4365-2642-9BA1-C86504A47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9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76208F-AA17-479A-1E35-830D578F85AD}"/>
              </a:ext>
            </a:extLst>
          </p:cNvPr>
          <p:cNvSpPr txBox="1"/>
          <p:nvPr/>
        </p:nvSpPr>
        <p:spPr>
          <a:xfrm>
            <a:off x="3186953" y="3721772"/>
            <a:ext cx="2770094" cy="689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Rohit Jindal</a:t>
            </a:r>
          </a:p>
          <a:p>
            <a:pPr marL="0" marR="0" lvl="0" indent="0" algn="ctr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202124"/>
              </a:solidFill>
              <a:latin typeface="Calibri" panose="020F0502020204030204"/>
              <a:ea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3BFBFE-9FBB-6463-8DC1-8B1801330B5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55" y="584850"/>
            <a:ext cx="3578290" cy="667279"/>
          </a:xfrm>
          <a:prstGeom prst="rect">
            <a:avLst/>
          </a:prstGeom>
        </p:spPr>
      </p:pic>
      <p:pic>
        <p:nvPicPr>
          <p:cNvPr id="1026" name="Picture 2" descr="University of Florence, Dept. of Economics and Management - Triple Helix  Association">
            <a:extLst>
              <a:ext uri="{FF2B5EF4-FFF2-40B4-BE49-F238E27FC236}">
                <a16:creationId xmlns:a16="http://schemas.microsoft.com/office/drawing/2014/main" id="{9F56B5F9-6BA4-3A8A-2334-B376FC369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1" y="5275449"/>
            <a:ext cx="2644028" cy="132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093E26-4D4C-7358-7149-D90A4A79FF72}"/>
              </a:ext>
            </a:extLst>
          </p:cNvPr>
          <p:cNvSpPr txBox="1"/>
          <p:nvPr/>
        </p:nvSpPr>
        <p:spPr>
          <a:xfrm>
            <a:off x="3415553" y="5391755"/>
            <a:ext cx="5449981" cy="881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Behavioral Ecological Economics Conference</a:t>
            </a:r>
          </a:p>
          <a:p>
            <a:pPr marL="0" marR="0" lvl="0" indent="0" algn="ctr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Book Antiqua" panose="0204060205030503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Book Antiqua" panose="02040602050305030304" pitchFamily="18" charset="0"/>
                <a:ea typeface="Times New Roman" panose="02020603050405020304" pitchFamily="18" charset="0"/>
                <a:cs typeface="+mn-cs"/>
              </a:rPr>
              <a:t>July 2023</a:t>
            </a:r>
          </a:p>
          <a:p>
            <a:pPr marL="0" marR="0" lvl="0" indent="0" algn="ctr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895E4E-A3E2-5D74-3BEB-827EFCF1FA4E}"/>
              </a:ext>
            </a:extLst>
          </p:cNvPr>
          <p:cNvSpPr txBox="1">
            <a:spLocks/>
          </p:cNvSpPr>
          <p:nvPr/>
        </p:nvSpPr>
        <p:spPr>
          <a:xfrm>
            <a:off x="1062598" y="2022795"/>
            <a:ext cx="7018804" cy="1143000"/>
          </a:xfrm>
          <a:prstGeom prst="rect">
            <a:avLst/>
          </a:prstGeom>
          <a:solidFill>
            <a:srgbClr val="93A299">
              <a:lumMod val="60000"/>
              <a:lumOff val="40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+mn-lt"/>
              </a:rPr>
              <a:t>Exploring Economics of Allocative Fairness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Experimental Evidence from India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3412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9875A7-78A8-4E74-8305-AD6DE2416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32" y="274637"/>
            <a:ext cx="3300748" cy="2989384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F1EF2-231F-4EDB-B566-2B6C37E1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0CB210-3604-4E06-88F2-13003409F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360" y="401637"/>
            <a:ext cx="4847174" cy="218961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AB978F-790F-40A5-B488-EFF31FD90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640" y="2974412"/>
            <a:ext cx="4372574" cy="270502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3D4096-D320-43E2-BC6A-74047A1DD3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18" y="3512893"/>
            <a:ext cx="3917000" cy="293362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61843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9C46-048B-4C5E-B43A-F9D764B61A9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CA" dirty="0"/>
              <a:t>Treatments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32FE9F2-E3FE-4BA7-9D03-BDB4BA947E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485845"/>
              </p:ext>
            </p:extLst>
          </p:nvPr>
        </p:nvGraphicFramePr>
        <p:xfrm>
          <a:off x="268941" y="1660676"/>
          <a:ext cx="7144870" cy="29667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72988">
                  <a:extLst>
                    <a:ext uri="{9D8B030D-6E8A-4147-A177-3AD203B41FA5}">
                      <a16:colId xmlns:a16="http://schemas.microsoft.com/office/drawing/2014/main" val="4046794701"/>
                    </a:ext>
                  </a:extLst>
                </a:gridCol>
                <a:gridCol w="1595718">
                  <a:extLst>
                    <a:ext uri="{9D8B030D-6E8A-4147-A177-3AD203B41FA5}">
                      <a16:colId xmlns:a16="http://schemas.microsoft.com/office/drawing/2014/main" val="571738616"/>
                    </a:ext>
                  </a:extLst>
                </a:gridCol>
                <a:gridCol w="1281953">
                  <a:extLst>
                    <a:ext uri="{9D8B030D-6E8A-4147-A177-3AD203B41FA5}">
                      <a16:colId xmlns:a16="http://schemas.microsoft.com/office/drawing/2014/main" val="701813463"/>
                    </a:ext>
                  </a:extLst>
                </a:gridCol>
                <a:gridCol w="1488141">
                  <a:extLst>
                    <a:ext uri="{9D8B030D-6E8A-4147-A177-3AD203B41FA5}">
                      <a16:colId xmlns:a16="http://schemas.microsoft.com/office/drawing/2014/main" val="2606183762"/>
                    </a:ext>
                  </a:extLst>
                </a:gridCol>
                <a:gridCol w="1506070">
                  <a:extLst>
                    <a:ext uri="{9D8B030D-6E8A-4147-A177-3AD203B41FA5}">
                      <a16:colId xmlns:a16="http://schemas.microsoft.com/office/drawing/2014/main" val="343187297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CA" dirty="0"/>
                        <a:t>Villages </a:t>
                      </a:r>
                      <a:r>
                        <a:rPr lang="en-CA" sz="1600" dirty="0"/>
                        <a:t>Replications</a:t>
                      </a:r>
                      <a:endParaRPr lang="en-CA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CA" dirty="0"/>
                        <a:t>Allocation Mechanisms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983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Deliberation</a:t>
                      </a:r>
                      <a:endParaRPr lang="en-C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Lottery</a:t>
                      </a:r>
                      <a:endParaRPr lang="en-C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Auction</a:t>
                      </a:r>
                      <a:endParaRPr lang="en-CA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096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Bambora</a:t>
                      </a:r>
                      <a:r>
                        <a:rPr lang="en-CA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43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Hathida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990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Rawatpura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47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Bambora</a:t>
                      </a:r>
                      <a:r>
                        <a:rPr lang="en-CA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337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Kelatalai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12</a:t>
                      </a:r>
                      <a:endParaRPr lang="en-C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11</a:t>
                      </a:r>
                      <a:endParaRPr lang="en-C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  <a:endParaRPr lang="en-C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11</a:t>
                      </a:r>
                      <a:endParaRPr lang="en-CA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788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85066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65823-602C-4D86-A949-51BEFB4CC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38F2659-4A5B-52BC-F780-AA4DCCF46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341398"/>
              </p:ext>
            </p:extLst>
          </p:nvPr>
        </p:nvGraphicFramePr>
        <p:xfrm>
          <a:off x="7417398" y="1660677"/>
          <a:ext cx="1430767" cy="296671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30767">
                  <a:extLst>
                    <a:ext uri="{9D8B030D-6E8A-4147-A177-3AD203B41FA5}">
                      <a16:colId xmlns:a16="http://schemas.microsoft.com/office/drawing/2014/main" val="1423531045"/>
                    </a:ext>
                  </a:extLst>
                </a:gridCol>
              </a:tblGrid>
              <a:tr h="366806">
                <a:tc>
                  <a:txBody>
                    <a:bodyPr/>
                    <a:lstStyle/>
                    <a:p>
                      <a:pPr algn="ctr"/>
                      <a:endParaRPr lang="en-CA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046942"/>
                  </a:ext>
                </a:extLst>
              </a:tr>
              <a:tr h="368512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Total</a:t>
                      </a:r>
                      <a:endParaRPr lang="en-CA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48087"/>
                  </a:ext>
                </a:extLst>
              </a:tr>
              <a:tr h="37190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483192"/>
                  </a:ext>
                </a:extLst>
              </a:tr>
              <a:tr h="37190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243572"/>
                  </a:ext>
                </a:extLst>
              </a:tr>
              <a:tr h="37190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288977"/>
                  </a:ext>
                </a:extLst>
              </a:tr>
              <a:tr h="37190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608115"/>
                  </a:ext>
                </a:extLst>
              </a:tr>
              <a:tr h="371900">
                <a:tc>
                  <a:txBody>
                    <a:bodyPr/>
                    <a:lstStyle/>
                    <a:p>
                      <a:pPr algn="ctr"/>
                      <a:r>
                        <a:rPr lang="en-CA" b="0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569508"/>
                  </a:ext>
                </a:extLst>
              </a:tr>
              <a:tr h="37190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209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059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746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9D0D8-9974-3CE1-FEFB-E56B7D0431A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Descriptive Statistics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59929-8544-6FE5-70FD-9999CE4B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78D3187-54F1-E595-C210-49E699087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793852"/>
              </p:ext>
            </p:extLst>
          </p:nvPr>
        </p:nvGraphicFramePr>
        <p:xfrm>
          <a:off x="887506" y="2069353"/>
          <a:ext cx="6858000" cy="22250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788023">
                  <a:extLst>
                    <a:ext uri="{9D8B030D-6E8A-4147-A177-3AD203B41FA5}">
                      <a16:colId xmlns:a16="http://schemas.microsoft.com/office/drawing/2014/main" val="721554543"/>
                    </a:ext>
                  </a:extLst>
                </a:gridCol>
                <a:gridCol w="2079812">
                  <a:extLst>
                    <a:ext uri="{9D8B030D-6E8A-4147-A177-3AD203B41FA5}">
                      <a16:colId xmlns:a16="http://schemas.microsoft.com/office/drawing/2014/main" val="1894215802"/>
                    </a:ext>
                  </a:extLst>
                </a:gridCol>
                <a:gridCol w="1990165">
                  <a:extLst>
                    <a:ext uri="{9D8B030D-6E8A-4147-A177-3AD203B41FA5}">
                      <a16:colId xmlns:a16="http://schemas.microsoft.com/office/drawing/2014/main" val="1250046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732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72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Sex (Male =1)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077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Education (literate =1)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114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Livelihood (Wage labor =1)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63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Sample size = 209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539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783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66D6D-C810-4054-A214-01446DF0AC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CA" dirty="0"/>
              <a:t>Leaf Collection Contracts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AE23C73-55A0-423A-A5AF-9E9BE1489F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651335"/>
              </p:ext>
            </p:extLst>
          </p:nvPr>
        </p:nvGraphicFramePr>
        <p:xfrm>
          <a:off x="143436" y="1671917"/>
          <a:ext cx="7189693" cy="20218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351034">
                  <a:extLst>
                    <a:ext uri="{9D8B030D-6E8A-4147-A177-3AD203B41FA5}">
                      <a16:colId xmlns:a16="http://schemas.microsoft.com/office/drawing/2014/main" val="1161395352"/>
                    </a:ext>
                  </a:extLst>
                </a:gridCol>
                <a:gridCol w="1517671">
                  <a:extLst>
                    <a:ext uri="{9D8B030D-6E8A-4147-A177-3AD203B41FA5}">
                      <a16:colId xmlns:a16="http://schemas.microsoft.com/office/drawing/2014/main" val="1597337527"/>
                    </a:ext>
                  </a:extLst>
                </a:gridCol>
                <a:gridCol w="1401230">
                  <a:extLst>
                    <a:ext uri="{9D8B030D-6E8A-4147-A177-3AD203B41FA5}">
                      <a16:colId xmlns:a16="http://schemas.microsoft.com/office/drawing/2014/main" val="2239234143"/>
                    </a:ext>
                  </a:extLst>
                </a:gridCol>
                <a:gridCol w="1492810">
                  <a:extLst>
                    <a:ext uri="{9D8B030D-6E8A-4147-A177-3AD203B41FA5}">
                      <a16:colId xmlns:a16="http://schemas.microsoft.com/office/drawing/2014/main" val="1064975924"/>
                    </a:ext>
                  </a:extLst>
                </a:gridCol>
                <a:gridCol w="1426948">
                  <a:extLst>
                    <a:ext uri="{9D8B030D-6E8A-4147-A177-3AD203B41FA5}">
                      <a16:colId xmlns:a16="http://schemas.microsoft.com/office/drawing/2014/main" val="1216696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Deliberation*</a:t>
                      </a:r>
                      <a:endParaRPr lang="en-C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Criteria*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Lottery*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Auction**</a:t>
                      </a:r>
                      <a:endParaRPr lang="en-CA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78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Total 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28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Number of contracts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080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% awarded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44%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72527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2E01C-800D-4BFC-941D-438432D49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10CD3-1541-49A8-886D-8D9DDF0A0A0F}"/>
              </a:ext>
            </a:extLst>
          </p:cNvPr>
          <p:cNvSpPr txBox="1"/>
          <p:nvPr/>
        </p:nvSpPr>
        <p:spPr>
          <a:xfrm>
            <a:off x="1183640" y="4368800"/>
            <a:ext cx="5222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* Each contract was awarded at Rs100/contract</a:t>
            </a:r>
          </a:p>
          <a:p>
            <a:endParaRPr lang="en-CA"/>
          </a:p>
          <a:p>
            <a:r>
              <a:rPr lang="en-CA"/>
              <a:t>**Contracted price depended on bids.</a:t>
            </a:r>
          </a:p>
          <a:p>
            <a:endParaRPr lang="en-CA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DFF197C-29EA-12DA-DB83-17885CC2E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233059"/>
              </p:ext>
            </p:extLst>
          </p:nvPr>
        </p:nvGraphicFramePr>
        <p:xfrm>
          <a:off x="7333129" y="1671917"/>
          <a:ext cx="1426948" cy="201735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26948">
                  <a:extLst>
                    <a:ext uri="{9D8B030D-6E8A-4147-A177-3AD203B41FA5}">
                      <a16:colId xmlns:a16="http://schemas.microsoft.com/office/drawing/2014/main" val="1795360492"/>
                    </a:ext>
                  </a:extLst>
                </a:gridCol>
              </a:tblGrid>
              <a:tr h="336177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Total</a:t>
                      </a:r>
                      <a:endParaRPr lang="en-CA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97987"/>
                  </a:ext>
                </a:extLst>
              </a:tr>
              <a:tr h="64277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209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70688"/>
                  </a:ext>
                </a:extLst>
              </a:tr>
              <a:tr h="643069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010982"/>
                  </a:ext>
                </a:extLst>
              </a:tr>
              <a:tr h="360978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93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96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D5BC30F-599A-FACB-13A8-8AA6B8D48A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216950"/>
              </p:ext>
            </p:extLst>
          </p:nvPr>
        </p:nvGraphicFramePr>
        <p:xfrm>
          <a:off x="170873" y="130596"/>
          <a:ext cx="8317346" cy="561142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377957">
                  <a:extLst>
                    <a:ext uri="{9D8B030D-6E8A-4147-A177-3AD203B41FA5}">
                      <a16:colId xmlns:a16="http://schemas.microsoft.com/office/drawing/2014/main" val="1137169623"/>
                    </a:ext>
                  </a:extLst>
                </a:gridCol>
                <a:gridCol w="2080713">
                  <a:extLst>
                    <a:ext uri="{9D8B030D-6E8A-4147-A177-3AD203B41FA5}">
                      <a16:colId xmlns:a16="http://schemas.microsoft.com/office/drawing/2014/main" val="1650071531"/>
                    </a:ext>
                  </a:extLst>
                </a:gridCol>
                <a:gridCol w="1882550">
                  <a:extLst>
                    <a:ext uri="{9D8B030D-6E8A-4147-A177-3AD203B41FA5}">
                      <a16:colId xmlns:a16="http://schemas.microsoft.com/office/drawing/2014/main" val="3508794082"/>
                    </a:ext>
                  </a:extLst>
                </a:gridCol>
                <a:gridCol w="1976126">
                  <a:extLst>
                    <a:ext uri="{9D8B030D-6E8A-4147-A177-3AD203B41FA5}">
                      <a16:colId xmlns:a16="http://schemas.microsoft.com/office/drawing/2014/main" val="4053629177"/>
                    </a:ext>
                  </a:extLst>
                </a:gridCol>
              </a:tblGrid>
              <a:tr h="7848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Variables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OLS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Y = Selected for Contract (1/0)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OLS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Y = Number of Leaves Collected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Heckman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two-stage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7104097"/>
                  </a:ext>
                </a:extLst>
              </a:tr>
              <a:tr h="253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Intercept</a:t>
                      </a:r>
                      <a:endParaRPr lang="en-US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0.44 (0.33)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36.7** (12.9)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27.6 (28.87)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0592640"/>
                  </a:ext>
                </a:extLst>
              </a:tr>
              <a:tr h="253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Villages (Ref Bambora1)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 err="1">
                          <a:effectLst/>
                        </a:rPr>
                        <a:t>Bambora</a:t>
                      </a:r>
                      <a:r>
                        <a:rPr lang="en-US" sz="1600" b="0" kern="100" dirty="0">
                          <a:effectLst/>
                        </a:rPr>
                        <a:t> 2</a:t>
                      </a:r>
                      <a:endParaRPr lang="en-US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-0.08 (0.12)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-2.9 (4.34)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-3.4 (6.86)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1589653"/>
                  </a:ext>
                </a:extLst>
              </a:tr>
              <a:tr h="253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 err="1">
                          <a:effectLst/>
                        </a:rPr>
                        <a:t>Hathida</a:t>
                      </a:r>
                      <a:endParaRPr lang="en-US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-0.06 (0.12)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4.3 (3.9)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4.06 (5.27)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4090884"/>
                  </a:ext>
                </a:extLst>
              </a:tr>
              <a:tr h="253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 err="1">
                          <a:effectLst/>
                        </a:rPr>
                        <a:t>Kelatalai</a:t>
                      </a:r>
                      <a:endParaRPr lang="en-US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0.03 (0.12)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4.5 (3.9)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3.3 (4.37)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8066096"/>
                  </a:ext>
                </a:extLst>
              </a:tr>
              <a:tr h="253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 err="1">
                          <a:effectLst/>
                        </a:rPr>
                        <a:t>Rawatpura</a:t>
                      </a:r>
                      <a:endParaRPr lang="en-US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0.04 (0.11)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2.1 (3.6)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2.9 (4.00)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6456410"/>
                  </a:ext>
                </a:extLst>
              </a:tr>
              <a:tr h="253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Treatments (Ref Auction)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Criteria = 1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0.03 (0.09)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00" dirty="0">
                        <a:effectLst/>
                        <a:highlight>
                          <a:srgbClr val="EDEF9B"/>
                        </a:highlight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highlight>
                            <a:srgbClr val="EDEF9B"/>
                          </a:highlight>
                        </a:rPr>
                        <a:t>13.3** (3.3)</a:t>
                      </a:r>
                      <a:endParaRPr lang="en-US" sz="1600" b="1" kern="100" dirty="0">
                        <a:effectLst/>
                        <a:highlight>
                          <a:srgbClr val="EDEF9B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00" dirty="0">
                        <a:effectLst/>
                        <a:highlight>
                          <a:srgbClr val="EDEF9B"/>
                        </a:highlight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highlight>
                            <a:srgbClr val="EDEF9B"/>
                          </a:highlight>
                        </a:rPr>
                        <a:t>12.2** (4.02)</a:t>
                      </a:r>
                      <a:endParaRPr lang="en-US" sz="1600" b="1" kern="100" dirty="0">
                        <a:effectLst/>
                        <a:highlight>
                          <a:srgbClr val="EDEF9B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6926178"/>
                  </a:ext>
                </a:extLst>
              </a:tr>
              <a:tr h="253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Deliberation = 1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0.04 (0.10)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highlight>
                            <a:srgbClr val="EDEF9B"/>
                          </a:highlight>
                        </a:rPr>
                        <a:t>8.6** (3.4)</a:t>
                      </a:r>
                      <a:endParaRPr lang="en-US" sz="1600" b="1" kern="100" dirty="0">
                        <a:effectLst/>
                        <a:highlight>
                          <a:srgbClr val="EDEF9B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highlight>
                            <a:srgbClr val="EDEF9B"/>
                          </a:highlight>
                        </a:rPr>
                        <a:t>8.6* (4.79)</a:t>
                      </a:r>
                      <a:endParaRPr lang="en-US" sz="1600" b="1" kern="100" dirty="0">
                        <a:effectLst/>
                        <a:highlight>
                          <a:srgbClr val="EDEF9B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927194"/>
                  </a:ext>
                </a:extLst>
              </a:tr>
              <a:tr h="253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Lottery = 1</a:t>
                      </a:r>
                      <a:endParaRPr lang="en-US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-0.01 (0.09)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1.04 (3.4)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-0.5 (3.69)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8291671"/>
                  </a:ext>
                </a:extLst>
              </a:tr>
              <a:tr h="253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Age</a:t>
                      </a:r>
                      <a:endParaRPr lang="en-US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0.007 (0.02)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-1.1* (0.62)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-0.8 (0.88)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67063"/>
                  </a:ext>
                </a:extLst>
              </a:tr>
              <a:tr h="253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Age square</a:t>
                      </a:r>
                      <a:endParaRPr lang="en-US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-0.00 (0.001)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0.01* ((0.01)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0.007 (0.01)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1056738"/>
                  </a:ext>
                </a:extLst>
              </a:tr>
              <a:tr h="253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Male = 1</a:t>
                      </a:r>
                      <a:endParaRPr lang="en-US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0.11 (0.08)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-0.67 (2.67)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3.2 (5.9)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8119502"/>
                  </a:ext>
                </a:extLst>
              </a:tr>
              <a:tr h="253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Literate = 1</a:t>
                      </a:r>
                      <a:endParaRPr lang="en-US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-0.02 (0.09)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-0.65 (2.93)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-2.4 (3.5)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5117206"/>
                  </a:ext>
                </a:extLst>
              </a:tr>
              <a:tr h="253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Wage Labor =1</a:t>
                      </a:r>
                      <a:endParaRPr lang="en-US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0.08 (0.08)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-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0.21</a:t>
                      </a:r>
                      <a:endParaRPr lang="en-US" sz="1600" i="1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9724997"/>
                  </a:ext>
                </a:extLst>
              </a:tr>
              <a:tr h="253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 </a:t>
                      </a:r>
                      <a:endParaRPr lang="en-US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1918415"/>
                  </a:ext>
                </a:extLst>
              </a:tr>
              <a:tr h="253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 err="1">
                          <a:effectLst/>
                        </a:rPr>
                        <a:t>Obs</a:t>
                      </a:r>
                      <a:endParaRPr lang="en-US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206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90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206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3661097"/>
                  </a:ext>
                </a:extLst>
              </a:tr>
              <a:tr h="253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Prob &gt; F; Prob &gt; Chi sq</a:t>
                      </a:r>
                      <a:endParaRPr lang="en-US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0.09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0.01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0.03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0408908"/>
                  </a:ext>
                </a:extLst>
              </a:tr>
              <a:tr h="253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Lambda (Heckman)</a:t>
                      </a:r>
                      <a:endParaRPr lang="en-US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-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0.97 (24.9)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519183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A4CB9-C2DA-BFD6-3325-7F54A50E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58E6616-F673-A16A-BF7F-56B9EFDEB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890478"/>
            <a:ext cx="25929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 5% Significant </a:t>
            </a:r>
            <a:endParaRPr kumimoji="0" lang="en-US" altLang="en-US" sz="105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*  10% Significant</a:t>
            </a:r>
            <a:endParaRPr kumimoji="0" lang="en-US" altLang="en-US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75BE6E-F939-DC69-5099-3152FF511FB5}"/>
              </a:ext>
            </a:extLst>
          </p:cNvPr>
          <p:cNvSpPr txBox="1"/>
          <p:nvPr/>
        </p:nvSpPr>
        <p:spPr>
          <a:xfrm>
            <a:off x="3142129" y="6187073"/>
            <a:ext cx="2070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(Standard errors)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14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786F840-C7D1-1620-2E35-EB9DDD33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Main Result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C6838-5B90-4F0B-E1A2-1477BBAA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CB5F9E-4365-2642-9BA1-C86504A47D13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74BBF87-E952-81D4-DA80-39F386EF21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447971"/>
              </p:ext>
            </p:extLst>
          </p:nvPr>
        </p:nvGraphicFramePr>
        <p:xfrm>
          <a:off x="806824" y="1580029"/>
          <a:ext cx="7371229" cy="3697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442F4BD-FA0D-4033-F214-259F24D5F811}"/>
              </a:ext>
            </a:extLst>
          </p:cNvPr>
          <p:cNvSpPr txBox="1"/>
          <p:nvPr/>
        </p:nvSpPr>
        <p:spPr>
          <a:xfrm>
            <a:off x="2572870" y="5185652"/>
            <a:ext cx="128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Criteria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15E430-ECA3-B53D-1050-83B60CEC6334}"/>
              </a:ext>
            </a:extLst>
          </p:cNvPr>
          <p:cNvSpPr txBox="1"/>
          <p:nvPr/>
        </p:nvSpPr>
        <p:spPr>
          <a:xfrm>
            <a:off x="3931026" y="5182366"/>
            <a:ext cx="135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Deliberation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BEC9A3-CDAA-FFDB-3EC4-F79EB02C32F1}"/>
              </a:ext>
            </a:extLst>
          </p:cNvPr>
          <p:cNvSpPr txBox="1"/>
          <p:nvPr/>
        </p:nvSpPr>
        <p:spPr>
          <a:xfrm>
            <a:off x="5620869" y="5182366"/>
            <a:ext cx="128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Auction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E9301D-7D0A-704D-0B7A-7520EFDF6CE2}"/>
              </a:ext>
            </a:extLst>
          </p:cNvPr>
          <p:cNvSpPr txBox="1"/>
          <p:nvPr/>
        </p:nvSpPr>
        <p:spPr>
          <a:xfrm>
            <a:off x="7138146" y="5185652"/>
            <a:ext cx="128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Lottery</a:t>
            </a:r>
          </a:p>
        </p:txBody>
      </p:sp>
    </p:spTree>
    <p:extLst>
      <p:ext uri="{BB962C8B-B14F-4D97-AF65-F5344CB8AC3E}">
        <p14:creationId xmlns:p14="http://schemas.microsoft.com/office/powerpoint/2010/main" val="4239636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F0431-320D-DD35-D84B-1078D7F8AE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5F5F5"/>
          </a:solidFill>
        </p:spPr>
        <p:txBody>
          <a:bodyPr/>
          <a:lstStyle/>
          <a:p>
            <a:r>
              <a:rPr lang="en-US" dirty="0"/>
              <a:t>Implication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41590-03B1-D53D-A925-3D21D5B6B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Allocation mechanisms can change behavior</a:t>
            </a:r>
          </a:p>
          <a:p>
            <a:r>
              <a:rPr lang="en-US" sz="2400" dirty="0"/>
              <a:t>Lottery/Auction significantly lower than Criteria/Deliberation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000" dirty="0"/>
              <a:t> (Kahneman 1986, Savage 2010)</a:t>
            </a:r>
            <a:endParaRPr lang="en-US" sz="2400" dirty="0"/>
          </a:p>
          <a:p>
            <a:r>
              <a:rPr lang="en-US" sz="2400" dirty="0"/>
              <a:t>Fairness?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Experiment 2 (quasi-experiment)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06F0C-6F85-7A94-39DF-104D1DC2B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276D01-C212-5E72-AFB3-87F5A9044C7E}"/>
              </a:ext>
            </a:extLst>
          </p:cNvPr>
          <p:cNvSpPr txBox="1">
            <a:spLocks/>
          </p:cNvSpPr>
          <p:nvPr/>
        </p:nvSpPr>
        <p:spPr>
          <a:xfrm>
            <a:off x="457200" y="218368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Implication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E6DCDB5-E391-3B7D-8CAE-8C052468E201}"/>
              </a:ext>
            </a:extLst>
          </p:cNvPr>
          <p:cNvSpPr/>
          <p:nvPr/>
        </p:nvSpPr>
        <p:spPr>
          <a:xfrm>
            <a:off x="2102223" y="3352800"/>
            <a:ext cx="510988" cy="78889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25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0107C-3012-4106-87FC-5FBE1C140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836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CA" dirty="0"/>
              <a:t>Experiment 2: confirm ordering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F755238-1E67-4892-B349-7152A8F0F09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97391" y="1432361"/>
          <a:ext cx="7111218" cy="3034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3280C-BD04-452F-A638-9461C295F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78AAD1C-3E88-4B09-9FAC-E337D2637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26410"/>
              </p:ext>
            </p:extLst>
          </p:nvPr>
        </p:nvGraphicFramePr>
        <p:xfrm>
          <a:off x="1013012" y="4537972"/>
          <a:ext cx="683207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414">
                  <a:extLst>
                    <a:ext uri="{9D8B030D-6E8A-4147-A177-3AD203B41FA5}">
                      <a16:colId xmlns:a16="http://schemas.microsoft.com/office/drawing/2014/main" val="2593826800"/>
                    </a:ext>
                  </a:extLst>
                </a:gridCol>
                <a:gridCol w="1366414">
                  <a:extLst>
                    <a:ext uri="{9D8B030D-6E8A-4147-A177-3AD203B41FA5}">
                      <a16:colId xmlns:a16="http://schemas.microsoft.com/office/drawing/2014/main" val="470224561"/>
                    </a:ext>
                  </a:extLst>
                </a:gridCol>
                <a:gridCol w="1366414">
                  <a:extLst>
                    <a:ext uri="{9D8B030D-6E8A-4147-A177-3AD203B41FA5}">
                      <a16:colId xmlns:a16="http://schemas.microsoft.com/office/drawing/2014/main" val="1421727219"/>
                    </a:ext>
                  </a:extLst>
                </a:gridCol>
                <a:gridCol w="1366414">
                  <a:extLst>
                    <a:ext uri="{9D8B030D-6E8A-4147-A177-3AD203B41FA5}">
                      <a16:colId xmlns:a16="http://schemas.microsoft.com/office/drawing/2014/main" val="245897819"/>
                    </a:ext>
                  </a:extLst>
                </a:gridCol>
                <a:gridCol w="1366414">
                  <a:extLst>
                    <a:ext uri="{9D8B030D-6E8A-4147-A177-3AD203B41FA5}">
                      <a16:colId xmlns:a16="http://schemas.microsoft.com/office/drawing/2014/main" val="3457996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Deliberation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Lottery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906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Deliberation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51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531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Lottery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40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742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361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9D0D8-9974-3CE1-FEFB-E56B7D0431A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Descriptive Statistics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59929-8544-6FE5-70FD-9999CE4B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78D3187-54F1-E595-C210-49E69908764D}"/>
              </a:ext>
            </a:extLst>
          </p:cNvPr>
          <p:cNvGraphicFramePr>
            <a:graphicFrameLocks noGrp="1"/>
          </p:cNvGraphicFramePr>
          <p:nvPr/>
        </p:nvGraphicFramePr>
        <p:xfrm>
          <a:off x="887506" y="2069353"/>
          <a:ext cx="6858000" cy="22250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788023">
                  <a:extLst>
                    <a:ext uri="{9D8B030D-6E8A-4147-A177-3AD203B41FA5}">
                      <a16:colId xmlns:a16="http://schemas.microsoft.com/office/drawing/2014/main" val="721554543"/>
                    </a:ext>
                  </a:extLst>
                </a:gridCol>
                <a:gridCol w="2079812">
                  <a:extLst>
                    <a:ext uri="{9D8B030D-6E8A-4147-A177-3AD203B41FA5}">
                      <a16:colId xmlns:a16="http://schemas.microsoft.com/office/drawing/2014/main" val="1894215802"/>
                    </a:ext>
                  </a:extLst>
                </a:gridCol>
                <a:gridCol w="1990165">
                  <a:extLst>
                    <a:ext uri="{9D8B030D-6E8A-4147-A177-3AD203B41FA5}">
                      <a16:colId xmlns:a16="http://schemas.microsoft.com/office/drawing/2014/main" val="1250046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732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72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Sex (Male =1)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077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Education (literate =1)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114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Livelihood (Wage labor =1)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63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Sample size = 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539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425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0107C-3012-4106-87FC-5FBE1C140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8" y="240226"/>
            <a:ext cx="3008313" cy="713068"/>
          </a:xfrm>
        </p:spPr>
        <p:txBody>
          <a:bodyPr anchor="b">
            <a:normAutofit fontScale="90000"/>
          </a:bodyPr>
          <a:lstStyle/>
          <a:p>
            <a:r>
              <a:rPr lang="en-CA" sz="3600" dirty="0"/>
              <a:t>Fairness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D0244-A299-4A9F-B109-167B8C02F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6188" y="1435100"/>
            <a:ext cx="3259325" cy="4691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 err="1"/>
              <a:t>Borda</a:t>
            </a:r>
            <a:r>
              <a:rPr lang="en-CA" sz="2400" dirty="0"/>
              <a:t> Counts</a:t>
            </a:r>
          </a:p>
          <a:p>
            <a:pPr marL="0" indent="0">
              <a:buNone/>
            </a:pPr>
            <a:r>
              <a:rPr lang="en-CA" sz="2400" dirty="0"/>
              <a:t>Transitive comparisons (94.5% consistent)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2400" dirty="0"/>
              <a:t>Significant variation </a:t>
            </a:r>
            <a:r>
              <a:rPr lang="en-CA" sz="2400" i="1" dirty="0" err="1"/>
              <a:t>F</a:t>
            </a:r>
            <a:r>
              <a:rPr lang="en-CA" sz="2400" i="1" baseline="-25000" dirty="0" err="1"/>
              <a:t>critical</a:t>
            </a:r>
            <a:r>
              <a:rPr lang="en-CA" sz="2400" i="1" dirty="0"/>
              <a:t> = 2.62</a:t>
            </a:r>
          </a:p>
          <a:p>
            <a:pPr marL="0" indent="0">
              <a:buNone/>
            </a:pPr>
            <a:r>
              <a:rPr lang="en-CA" sz="2400" i="1" dirty="0"/>
              <a:t>p-value &lt; 0.0001</a:t>
            </a:r>
          </a:p>
          <a:p>
            <a:pPr marL="0" indent="0">
              <a:buNone/>
            </a:pPr>
            <a:r>
              <a:rPr lang="en-CA" dirty="0"/>
              <a:t> </a:t>
            </a:r>
          </a:p>
          <a:p>
            <a:pPr marL="0" indent="0">
              <a:buNone/>
            </a:pPr>
            <a:endParaRPr lang="en-CA" dirty="0"/>
          </a:p>
          <a:p>
            <a:pPr marL="457200" lvl="1" indent="0">
              <a:buNone/>
            </a:pPr>
            <a:endParaRPr lang="en-CA" sz="1400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3280C-BD04-452F-A638-9461C295F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CB5F9E-4365-2642-9BA1-C86504A47D13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8C28F79-A189-1329-6E7E-B8028D7C94EB}"/>
              </a:ext>
            </a:extLst>
          </p:cNvPr>
          <p:cNvGraphicFramePr>
            <a:graphicFrameLocks/>
          </p:cNvGraphicFramePr>
          <p:nvPr/>
        </p:nvGraphicFramePr>
        <p:xfrm>
          <a:off x="3453372" y="263478"/>
          <a:ext cx="5233428" cy="585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4DE171-FF74-D785-AB53-15D2248755BA}"/>
              </a:ext>
            </a:extLst>
          </p:cNvPr>
          <p:cNvSpPr txBox="1"/>
          <p:nvPr/>
        </p:nvSpPr>
        <p:spPr>
          <a:xfrm>
            <a:off x="4572000" y="6016734"/>
            <a:ext cx="1281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Criteria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E00F86-2215-968E-D9BB-89D1B58366C0}"/>
              </a:ext>
            </a:extLst>
          </p:cNvPr>
          <p:cNvSpPr txBox="1"/>
          <p:nvPr/>
        </p:nvSpPr>
        <p:spPr>
          <a:xfrm>
            <a:off x="5625665" y="6007398"/>
            <a:ext cx="1358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Deliberation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DAE70C-EEA1-B76D-D2E7-A91D7CB1008B}"/>
              </a:ext>
            </a:extLst>
          </p:cNvPr>
          <p:cNvSpPr txBox="1"/>
          <p:nvPr/>
        </p:nvSpPr>
        <p:spPr>
          <a:xfrm>
            <a:off x="6748508" y="6007398"/>
            <a:ext cx="1281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3A3FFB-8A16-DF3A-9D4A-3E7F23827490}"/>
              </a:ext>
            </a:extLst>
          </p:cNvPr>
          <p:cNvSpPr txBox="1"/>
          <p:nvPr/>
        </p:nvSpPr>
        <p:spPr>
          <a:xfrm>
            <a:off x="7622542" y="6021280"/>
            <a:ext cx="1281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Lottery</a:t>
            </a:r>
          </a:p>
        </p:txBody>
      </p:sp>
    </p:spTree>
    <p:extLst>
      <p:ext uri="{BB962C8B-B14F-4D97-AF65-F5344CB8AC3E}">
        <p14:creationId xmlns:p14="http://schemas.microsoft.com/office/powerpoint/2010/main" val="180984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79FAC-2FB7-40AB-813A-1E3B719E44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en-CA" dirty="0"/>
              <a:t>Fair?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F743558-1AFC-4051-924E-A564357C4E3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7305639"/>
              </p:ext>
            </p:extLst>
          </p:nvPr>
        </p:nvGraphicFramePr>
        <p:xfrm>
          <a:off x="3942026" y="2590800"/>
          <a:ext cx="4902589" cy="2713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0243F-2269-4271-95C5-1B8B6795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CCB5F9E-4365-2642-9BA1-C86504A47D1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1026" name="Picture 2" descr="Where is the Best Place to buy Football Tickets? - TicketGumTicketgum.com  Blog">
            <a:extLst>
              <a:ext uri="{FF2B5EF4-FFF2-40B4-BE49-F238E27FC236}">
                <a16:creationId xmlns:a16="http://schemas.microsoft.com/office/drawing/2014/main" id="{8DB49A93-382E-41CB-94D4-8E504A2D4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387" y="2213590"/>
            <a:ext cx="4038600" cy="40386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23365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F99FC4-A7A2-A50E-96E1-DE1AF6959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623" y="289019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en-US" dirty="0"/>
              <a:t>Experiment 1: Framed Field </a:t>
            </a:r>
            <a:r>
              <a:rPr lang="en-US" dirty="0" err="1"/>
              <a:t>Expt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D05D25-6579-9E38-19AC-E940E529E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4" y="327026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en-US" dirty="0"/>
              <a:t>Experiment 2: Quasi Experiment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A7A971D-19CA-3056-88EE-0DB23256FFB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83703272"/>
              </p:ext>
            </p:extLst>
          </p:nvPr>
        </p:nvGraphicFramePr>
        <p:xfrm>
          <a:off x="4645024" y="1556311"/>
          <a:ext cx="3894139" cy="3835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EE7EC-32DC-36CA-E837-D60D04C8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EB665461-A2C5-4B54-46C8-21C7F521B22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3036640"/>
              </p:ext>
            </p:extLst>
          </p:nvPr>
        </p:nvGraphicFramePr>
        <p:xfrm>
          <a:off x="457200" y="1568824"/>
          <a:ext cx="3932611" cy="3835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2392806-1C57-A04B-ABF8-68D5B842EE2D}"/>
              </a:ext>
            </a:extLst>
          </p:cNvPr>
          <p:cNvSpPr txBox="1"/>
          <p:nvPr/>
        </p:nvSpPr>
        <p:spPr>
          <a:xfrm>
            <a:off x="5310140" y="5376397"/>
            <a:ext cx="1281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Criteria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24B09B-82E2-7BE7-C65D-E39D8966C62E}"/>
              </a:ext>
            </a:extLst>
          </p:cNvPr>
          <p:cNvSpPr txBox="1"/>
          <p:nvPr/>
        </p:nvSpPr>
        <p:spPr>
          <a:xfrm>
            <a:off x="932329" y="5392131"/>
            <a:ext cx="1281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Criteria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46F91F-B9C5-EBD7-CAC9-A4C9292F2A86}"/>
              </a:ext>
            </a:extLst>
          </p:cNvPr>
          <p:cNvSpPr txBox="1"/>
          <p:nvPr/>
        </p:nvSpPr>
        <p:spPr>
          <a:xfrm>
            <a:off x="6191785" y="5404644"/>
            <a:ext cx="135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Deliberation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9E992B-8EC7-8996-021A-0771EC2586E0}"/>
              </a:ext>
            </a:extLst>
          </p:cNvPr>
          <p:cNvSpPr txBox="1"/>
          <p:nvPr/>
        </p:nvSpPr>
        <p:spPr>
          <a:xfrm>
            <a:off x="1850276" y="5404644"/>
            <a:ext cx="135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Deliberation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CED954-649A-B79E-5EA0-664337DB8E55}"/>
              </a:ext>
            </a:extLst>
          </p:cNvPr>
          <p:cNvSpPr txBox="1"/>
          <p:nvPr/>
        </p:nvSpPr>
        <p:spPr>
          <a:xfrm>
            <a:off x="7095156" y="5395424"/>
            <a:ext cx="1281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Auction</a:t>
            </a:r>
            <a:endParaRPr lang="en-US" sz="1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97A0B7-9511-E6DF-0C6A-D04965EB1788}"/>
              </a:ext>
            </a:extLst>
          </p:cNvPr>
          <p:cNvSpPr txBox="1"/>
          <p:nvPr/>
        </p:nvSpPr>
        <p:spPr>
          <a:xfrm>
            <a:off x="2869729" y="5417157"/>
            <a:ext cx="1281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Auction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FB03D8-81B6-192E-97DC-325FA16C9CA7}"/>
              </a:ext>
            </a:extLst>
          </p:cNvPr>
          <p:cNvSpPr txBox="1"/>
          <p:nvPr/>
        </p:nvSpPr>
        <p:spPr>
          <a:xfrm>
            <a:off x="7838696" y="5392130"/>
            <a:ext cx="1281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Lottery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A77C6C-1BDF-67D8-916C-FCFB281937D9}"/>
              </a:ext>
            </a:extLst>
          </p:cNvPr>
          <p:cNvSpPr txBox="1"/>
          <p:nvPr/>
        </p:nvSpPr>
        <p:spPr>
          <a:xfrm>
            <a:off x="3586905" y="5417157"/>
            <a:ext cx="1281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Lottery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55182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B5C92-E6C3-4D1F-8FBB-C1234A5544A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Allocation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FBBCD-A440-42FF-A7D4-E68078263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392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Fairness matters – </a:t>
            </a:r>
            <a:r>
              <a:rPr lang="en-US" dirty="0">
                <a:solidFill>
                  <a:srgbClr val="FF0000"/>
                </a:solidFill>
              </a:rPr>
              <a:t>Previously</a:t>
            </a:r>
          </a:p>
          <a:p>
            <a:pPr marL="0" indent="0">
              <a:buNone/>
            </a:pPr>
            <a:r>
              <a:rPr lang="en-US" dirty="0"/>
              <a:t>Effect on behavior –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NEW RESULT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62191-49FD-49CB-AC55-845FE847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68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A684-4559-4318-B804-2152A6FC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741" y="2857500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Additional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5507E-9701-4F78-A487-45BDF06D0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93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1CC3A-87A8-45CF-9A92-3A3BB0CC5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646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CA" dirty="0"/>
              <a:t>ES Supply Curve through auctions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6C7F0-A765-4AEE-9C89-2A41E90CA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AA8B07B-CA73-4601-A6E4-3DFA80EAFB5E}"/>
              </a:ext>
            </a:extLst>
          </p:cNvPr>
          <p:cNvGraphicFramePr>
            <a:graphicFrameLocks/>
          </p:cNvGraphicFramePr>
          <p:nvPr/>
        </p:nvGraphicFramePr>
        <p:xfrm>
          <a:off x="2037080" y="3957003"/>
          <a:ext cx="4775200" cy="276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426D32-9579-4CB7-A584-DA3E4AED8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646886"/>
              </p:ext>
            </p:extLst>
          </p:nvPr>
        </p:nvGraphicFramePr>
        <p:xfrm>
          <a:off x="1209040" y="1291114"/>
          <a:ext cx="6096000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3925663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0843679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40274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Village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Winning bid (</a:t>
                      </a:r>
                      <a:r>
                        <a:rPr lang="en-CA" dirty="0" err="1"/>
                        <a:t>Rs</a:t>
                      </a:r>
                      <a:r>
                        <a:rPr lang="en-CA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# of contracts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978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Bambora</a:t>
                      </a:r>
                      <a:r>
                        <a:rPr lang="en-CA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631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Hathida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880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Rawatpura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130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Bambora</a:t>
                      </a:r>
                      <a:r>
                        <a:rPr lang="en-CA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942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Kelatalai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837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561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698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A561D-3EF3-4BF3-952D-93AD586BA22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CA" b="1" dirty="0"/>
              <a:t>Auctions Efficient </a:t>
            </a:r>
            <a:br>
              <a:rPr lang="en-CA" b="1" dirty="0"/>
            </a:br>
            <a:r>
              <a:rPr lang="en-CA" sz="3600" dirty="0"/>
              <a:t>Number of Contracts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86C98-46BF-413D-99A3-F6076C7C8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Content Placeholder 10" descr="A graph with a line and arrow&#10;&#10;Description automatically generated">
            <a:extLst>
              <a:ext uri="{FF2B5EF4-FFF2-40B4-BE49-F238E27FC236}">
                <a16:creationId xmlns:a16="http://schemas.microsoft.com/office/drawing/2014/main" id="{2DFAA657-88DC-32AA-12DA-E9AA08C0B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82" y="1789299"/>
            <a:ext cx="8572435" cy="479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97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B7A04-9550-4C33-8628-64A9234C6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70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CA" sz="4000" b="1" dirty="0"/>
              <a:t>Auctions NOT Efficient</a:t>
            </a:r>
            <a:br>
              <a:rPr lang="en-CA" dirty="0"/>
            </a:br>
            <a:r>
              <a:rPr lang="en-CA" sz="3600" dirty="0"/>
              <a:t>Conservation Outcomes (# of leaves)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C5751-65A0-4B47-8510-6B3280EC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Content Placeholder 5" descr="A graph with a line and a line&#10;&#10;Description automatically generated">
            <a:extLst>
              <a:ext uri="{FF2B5EF4-FFF2-40B4-BE49-F238E27FC236}">
                <a16:creationId xmlns:a16="http://schemas.microsoft.com/office/drawing/2014/main" id="{9995320C-0EEA-52C8-9F21-9CACB0789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662" y="1756385"/>
            <a:ext cx="7340655" cy="4896765"/>
          </a:xfr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CF9C603-C494-0369-002B-BB71B31CE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89706"/>
              </p:ext>
            </p:extLst>
          </p:nvPr>
        </p:nvGraphicFramePr>
        <p:xfrm>
          <a:off x="7620000" y="4204767"/>
          <a:ext cx="905436" cy="500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5436">
                  <a:extLst>
                    <a:ext uri="{9D8B030D-6E8A-4147-A177-3AD203B41FA5}">
                      <a16:colId xmlns:a16="http://schemas.microsoft.com/office/drawing/2014/main" val="2815712874"/>
                    </a:ext>
                  </a:extLst>
                </a:gridCol>
              </a:tblGrid>
              <a:tr h="241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Auction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11448006"/>
                  </a:ext>
                </a:extLst>
              </a:tr>
              <a:tr h="241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Criteria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37231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171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B5C92-E6C3-4D1F-8FBB-C1234A5544A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FBBCD-A440-42FF-A7D4-E68078263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Fairness matters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(strong support)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CA" sz="2800" dirty="0"/>
              <a:t>Deliberation/Criteria most fair</a:t>
            </a:r>
          </a:p>
          <a:p>
            <a:pPr marL="0" indent="0">
              <a:buNone/>
            </a:pPr>
            <a:r>
              <a:rPr lang="en-CA" sz="2800" dirty="0"/>
              <a:t>Auctions/Lottery least fair (replication of result)</a:t>
            </a:r>
          </a:p>
          <a:p>
            <a:pPr marL="0" indent="0">
              <a:buNone/>
            </a:pPr>
            <a:r>
              <a:rPr lang="en-CA" sz="2800" dirty="0"/>
              <a:t>Auctions not necessarily efficient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Effect on behavior 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(weak support)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/>
              <a:t>Behavior changes: fairness of allocation mechanism 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62191-49FD-49CB-AC55-845FE847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74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04DDD-116D-B612-BFFF-919E4909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708"/>
            <a:ext cx="8229600" cy="300644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Thanks</a:t>
            </a:r>
            <a:r>
              <a:rPr lang="en-US" sz="4000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6BC36-A3A1-99B8-C196-E3969A0BF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75529"/>
            <a:ext cx="8229600" cy="24506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8D6BD-48A9-EB9F-6BE9-BE14D795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8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9B561-28F2-4B56-84ED-A9685A657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38" y="403360"/>
            <a:ext cx="8246962" cy="96197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Allocative Fairness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5A569-A0C4-4A34-B82E-51D9264B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838" y="1452281"/>
            <a:ext cx="8399638" cy="5002359"/>
          </a:xfrm>
        </p:spPr>
        <p:txBody>
          <a:bodyPr/>
          <a:lstStyle/>
          <a:p>
            <a:pPr marL="0" indent="0">
              <a:buNone/>
            </a:pPr>
            <a:r>
              <a:rPr lang="en-CA" b="1" dirty="0"/>
              <a:t>Allocation </a:t>
            </a:r>
            <a:r>
              <a:rPr lang="en-CA" sz="2400" dirty="0"/>
              <a:t>(Rawls 1971; Savage 2010)</a:t>
            </a:r>
            <a:endParaRPr lang="en-CA" dirty="0"/>
          </a:p>
          <a:p>
            <a:pPr marL="0" indent="0">
              <a:buNone/>
            </a:pPr>
            <a:r>
              <a:rPr lang="en-CA" sz="2400" dirty="0"/>
              <a:t>Indivisible good in short supply</a:t>
            </a:r>
          </a:p>
          <a:p>
            <a:pPr marL="0" indent="0">
              <a:buNone/>
            </a:pPr>
            <a:r>
              <a:rPr lang="en-CA" sz="2400" dirty="0"/>
              <a:t>Focus on selection process </a:t>
            </a:r>
          </a:p>
          <a:p>
            <a:pPr marL="0" indent="0">
              <a:buNone/>
            </a:pPr>
            <a:endParaRPr lang="en-CA" sz="2000" b="1" dirty="0"/>
          </a:p>
          <a:p>
            <a:pPr marL="0" indent="0">
              <a:buNone/>
            </a:pPr>
            <a:r>
              <a:rPr lang="en-CA" b="1" dirty="0"/>
              <a:t>Fairness? </a:t>
            </a:r>
            <a:r>
              <a:rPr lang="en-CA" sz="2400" dirty="0"/>
              <a:t>(</a:t>
            </a:r>
            <a:r>
              <a:rPr lang="en-CA" sz="2400" dirty="0" err="1"/>
              <a:t>Rescher</a:t>
            </a:r>
            <a:r>
              <a:rPr lang="en-CA" sz="2400" dirty="0"/>
              <a:t> 2002)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489B6-D575-4B89-AA04-37B1BF5C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69FE-9413-441D-91B9-491D459ADFE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A5BC74-8434-42D0-A131-B796E00D521D}"/>
              </a:ext>
            </a:extLst>
          </p:cNvPr>
          <p:cNvSpPr/>
          <p:nvPr/>
        </p:nvSpPr>
        <p:spPr>
          <a:xfrm>
            <a:off x="762000" y="4038600"/>
            <a:ext cx="1295400" cy="8382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No one gets</a:t>
            </a:r>
            <a:endParaRPr lang="en-CA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BBA2F6-8027-426C-8827-7D8320B6F235}"/>
              </a:ext>
            </a:extLst>
          </p:cNvPr>
          <p:cNvSpPr/>
          <p:nvPr/>
        </p:nvSpPr>
        <p:spPr>
          <a:xfrm>
            <a:off x="4705557" y="3989669"/>
            <a:ext cx="1295400" cy="8382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Everyone</a:t>
            </a:r>
          </a:p>
          <a:p>
            <a:pPr algn="ctr"/>
            <a:r>
              <a:rPr lang="en-CA"/>
              <a:t>gets</a:t>
            </a:r>
            <a:endParaRPr lang="en-CA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DAA23F0-780B-4073-BB6E-073B07800A92}"/>
              </a:ext>
            </a:extLst>
          </p:cNvPr>
          <p:cNvSpPr/>
          <p:nvPr/>
        </p:nvSpPr>
        <p:spPr>
          <a:xfrm>
            <a:off x="2695368" y="5159949"/>
            <a:ext cx="1295400" cy="8382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Some get </a:t>
            </a:r>
            <a:endParaRPr lang="en-CA" dirty="0"/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E963C5B3-0892-4843-BA17-0B9E96503500}"/>
              </a:ext>
            </a:extLst>
          </p:cNvPr>
          <p:cNvSpPr/>
          <p:nvPr/>
        </p:nvSpPr>
        <p:spPr>
          <a:xfrm>
            <a:off x="2095810" y="4343400"/>
            <a:ext cx="2571336" cy="228600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1248E672-225B-433D-A169-770CB5B8C39D}"/>
              </a:ext>
            </a:extLst>
          </p:cNvPr>
          <p:cNvSpPr/>
          <p:nvPr/>
        </p:nvSpPr>
        <p:spPr>
          <a:xfrm>
            <a:off x="3276807" y="4543631"/>
            <a:ext cx="152400" cy="4953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6DC7F01F-DE71-410D-8D82-48E857D99950}"/>
              </a:ext>
            </a:extLst>
          </p:cNvPr>
          <p:cNvGraphicFramePr/>
          <p:nvPr/>
        </p:nvGraphicFramePr>
        <p:xfrm>
          <a:off x="3771900" y="5162909"/>
          <a:ext cx="1600200" cy="786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BA9C6E1-0D07-8D9E-CCDB-79F0887601B1}"/>
              </a:ext>
            </a:extLst>
          </p:cNvPr>
          <p:cNvCxnSpPr/>
          <p:nvPr/>
        </p:nvCxnSpPr>
        <p:spPr>
          <a:xfrm flipV="1">
            <a:off x="3990768" y="5410200"/>
            <a:ext cx="200232" cy="152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423655-1717-738A-F5E8-2DB2AF4125FA}"/>
              </a:ext>
            </a:extLst>
          </p:cNvPr>
          <p:cNvCxnSpPr/>
          <p:nvPr/>
        </p:nvCxnSpPr>
        <p:spPr>
          <a:xfrm>
            <a:off x="3990768" y="5562600"/>
            <a:ext cx="200232" cy="152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506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FA7FD-26F6-7CAE-4605-9BAABA554B0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Previously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026BE-49FA-4C01-F7F4-CDD39C459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2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Lottery </a:t>
            </a:r>
            <a:r>
              <a:rPr lang="en-US" sz="2200" dirty="0"/>
              <a:t>(Broom 1990; Stone 2010)</a:t>
            </a:r>
            <a:endParaRPr lang="en-US" b="1" dirty="0"/>
          </a:p>
          <a:p>
            <a:pPr marL="0" indent="0">
              <a:buNone/>
            </a:pPr>
            <a:r>
              <a:rPr lang="en-US" sz="3000" dirty="0"/>
              <a:t>Fair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b="1" dirty="0"/>
              <a:t>Price/Market</a:t>
            </a:r>
          </a:p>
          <a:p>
            <a:pPr marL="0" indent="0">
              <a:buNone/>
            </a:pPr>
            <a:r>
              <a:rPr lang="en-US" sz="3000" dirty="0"/>
              <a:t>Efficient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b="1" dirty="0"/>
              <a:t>But </a:t>
            </a:r>
            <a:r>
              <a:rPr lang="en-US" sz="2400" dirty="0"/>
              <a:t>(Kahneman 1986, Savage 2010)</a:t>
            </a:r>
            <a:endParaRPr lang="en-US" dirty="0"/>
          </a:p>
          <a:p>
            <a:pPr marL="0" indent="0">
              <a:buNone/>
            </a:pPr>
            <a:r>
              <a:rPr lang="en-CA" sz="3000" dirty="0"/>
              <a:t>Price to eliminate excess demand unfair</a:t>
            </a:r>
          </a:p>
          <a:p>
            <a:pPr marL="0" indent="0">
              <a:buNone/>
            </a:pPr>
            <a:r>
              <a:rPr lang="en-US" sz="3000" dirty="0"/>
              <a:t>Lottery unfair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47C81-0E87-543F-A60B-764E8C65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4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30759-7141-AA80-EF3F-35E8576175D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Research Qs?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3A26A-28F4-8E0C-7DB2-E69F26A86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Alternatives to Lottery/Price?</a:t>
            </a:r>
          </a:p>
          <a:p>
            <a:pPr marL="0" indent="0">
              <a:buNone/>
            </a:pPr>
            <a:r>
              <a:rPr lang="en-US" dirty="0"/>
              <a:t>Survey, behavior?</a:t>
            </a:r>
          </a:p>
          <a:p>
            <a:pPr marL="0" indent="0">
              <a:buNone/>
            </a:pPr>
            <a:r>
              <a:rPr lang="en-US" dirty="0"/>
              <a:t>Developing countries?</a:t>
            </a:r>
          </a:p>
          <a:p>
            <a:pPr marL="0" indent="0">
              <a:buNone/>
            </a:pPr>
            <a:r>
              <a:rPr lang="en-US"/>
              <a:t>Environmental </a:t>
            </a:r>
            <a:r>
              <a:rPr lang="en-US" dirty="0"/>
              <a:t>Economics?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Field (framed) experiment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EF85C-D59F-957F-AFFF-60657A3EF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0579E2F-A98C-6AAF-7548-8B3DA654139F}"/>
              </a:ext>
            </a:extLst>
          </p:cNvPr>
          <p:cNvSpPr/>
          <p:nvPr/>
        </p:nvSpPr>
        <p:spPr>
          <a:xfrm>
            <a:off x="2814918" y="4087906"/>
            <a:ext cx="528917" cy="8247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8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6FAC7-9D5C-7FF7-F447-7FC8F5BF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13" y="274638"/>
            <a:ext cx="8483371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Environmental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A6B98-1733-F33B-AA29-EB5DAD84B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Ecosystem Services </a:t>
            </a:r>
          </a:p>
          <a:p>
            <a:pPr marL="0" indent="0">
              <a:buNone/>
            </a:pPr>
            <a:r>
              <a:rPr lang="en-CA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Benefits from nature: biodiversity, carbon sequestration</a:t>
            </a:r>
          </a:p>
          <a:p>
            <a:pPr marL="0" indent="0">
              <a:buNone/>
            </a:pPr>
            <a:endParaRPr lang="en-CA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Payments for Ecosystem Services (PES)</a:t>
            </a:r>
            <a:endParaRPr lang="en-C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CA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Contracts to conserve nature</a:t>
            </a:r>
          </a:p>
          <a:p>
            <a:pPr marL="0" indent="0">
              <a:buNone/>
            </a:pPr>
            <a:r>
              <a:rPr lang="en-CA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Conservation outcomes important</a:t>
            </a:r>
          </a:p>
          <a:p>
            <a:pPr marL="800100" lvl="1" indent="-342900">
              <a:buFontTx/>
              <a:buChar char="-"/>
            </a:pPr>
            <a:endParaRPr lang="en-CA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CA" dirty="0"/>
              <a:t>When demand for contracts &gt;&gt; supply </a:t>
            </a:r>
          </a:p>
          <a:p>
            <a:pPr marL="0" indent="0">
              <a:buNone/>
            </a:pPr>
            <a:r>
              <a:rPr lang="en-US" sz="2400" dirty="0"/>
              <a:t>How to allocate?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BA143-FA8C-0111-0224-B2F0D862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5C199-94AC-E809-364D-6A4A88DC8E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C898D"/>
              </a:clrFrom>
              <a:clrTo>
                <a:srgbClr val="7C898D">
                  <a:alpha val="0"/>
                </a:srgbClr>
              </a:clrTo>
            </a:clrChang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313" y="1417638"/>
            <a:ext cx="8483371" cy="5010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516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935F-7DB4-4F4C-AE18-C11072E34BF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CA" dirty="0"/>
              <a:t>Experimental Research in India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440A4A-11C7-45DE-9CD3-2A93CBB681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8202" y="1498114"/>
            <a:ext cx="4038600" cy="4461193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31080-7F3F-45EF-A875-4C0C58B6C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24012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Rajasthan</a:t>
            </a:r>
          </a:p>
          <a:p>
            <a:pPr marL="0" indent="0">
              <a:buNone/>
            </a:pPr>
            <a:r>
              <a:rPr lang="en-CA" sz="2400" dirty="0"/>
              <a:t>Mainly rural</a:t>
            </a:r>
          </a:p>
          <a:p>
            <a:pPr marL="0" indent="0">
              <a:buNone/>
            </a:pPr>
            <a:r>
              <a:rPr lang="en-CA" sz="2400" dirty="0"/>
              <a:t>Agriculture</a:t>
            </a:r>
          </a:p>
          <a:p>
            <a:pPr marL="0" indent="0">
              <a:buNone/>
            </a:pPr>
            <a:r>
              <a:rPr lang="en-CA" sz="2400" dirty="0"/>
              <a:t>Environmental conservation 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A4D72-EDEB-4635-9391-5186D444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0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43B18-1EE6-4D28-988A-D9EE52B11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012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CA" dirty="0"/>
              <a:t>Experiment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CBDF7-1FA2-459B-B407-A4F215BA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104094" cy="530383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CA" sz="2000" dirty="0"/>
              <a:t>Subjects randomly divided into 4 groups</a:t>
            </a:r>
          </a:p>
          <a:p>
            <a:pPr marL="0" indent="0">
              <a:buNone/>
            </a:pPr>
            <a:endParaRPr lang="en-CA" sz="2000" dirty="0"/>
          </a:p>
          <a:p>
            <a:pPr marL="0" indent="0" algn="ctr">
              <a:buNone/>
            </a:pPr>
            <a:endParaRPr lang="en-CA" sz="2000" dirty="0"/>
          </a:p>
          <a:p>
            <a:pPr marL="0" indent="0" algn="ctr">
              <a:buNone/>
            </a:pPr>
            <a:endParaRPr lang="en-CA" sz="2000" dirty="0"/>
          </a:p>
          <a:p>
            <a:pPr marL="0" indent="0" algn="ctr">
              <a:buNone/>
            </a:pPr>
            <a:r>
              <a:rPr lang="en-CA" sz="2000" dirty="0"/>
              <a:t>In each group ~ 50% selected for leaf collection, based on treatment</a:t>
            </a:r>
          </a:p>
          <a:p>
            <a:pPr marL="0" indent="0" algn="ctr">
              <a:buNone/>
            </a:pPr>
            <a:endParaRPr lang="en-CA" sz="2000" dirty="0"/>
          </a:p>
          <a:p>
            <a:pPr marL="0" indent="0" algn="ctr">
              <a:buNone/>
            </a:pPr>
            <a:endParaRPr lang="en-CA" sz="2000" dirty="0"/>
          </a:p>
          <a:p>
            <a:pPr marL="0" indent="0" algn="ctr">
              <a:buNone/>
            </a:pPr>
            <a:endParaRPr lang="en-CA" sz="2000" dirty="0"/>
          </a:p>
          <a:p>
            <a:pPr marL="0" indent="0" algn="ctr">
              <a:buNone/>
            </a:pPr>
            <a:r>
              <a:rPr lang="en-CA" sz="2000" dirty="0"/>
              <a:t>Compensation: Rs100  (~$1.5 half-day’s wage), except auctions</a:t>
            </a:r>
          </a:p>
          <a:p>
            <a:pPr marL="0" indent="0" algn="ctr">
              <a:buNone/>
            </a:pPr>
            <a:endParaRPr lang="en-CA" sz="2000" dirty="0"/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2000" dirty="0"/>
          </a:p>
          <a:p>
            <a:pPr marL="0" indent="0" algn="ctr">
              <a:buNone/>
            </a:pPr>
            <a:r>
              <a:rPr lang="en-CA" sz="2000" dirty="0"/>
              <a:t>If selected, receive payment and collect leaves 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2000" dirty="0"/>
          </a:p>
          <a:p>
            <a:pPr marL="0" indent="0" algn="ctr">
              <a:buNone/>
            </a:pPr>
            <a:endParaRPr lang="en-CA" sz="2000" dirty="0"/>
          </a:p>
          <a:p>
            <a:pPr marL="0" indent="0" algn="ctr">
              <a:buNone/>
            </a:pPr>
            <a:r>
              <a:rPr lang="en-CA" sz="2000" dirty="0"/>
              <a:t>Outcome: Number of leaves collected</a:t>
            </a:r>
          </a:p>
          <a:p>
            <a:pPr marL="0" indent="0">
              <a:buNone/>
            </a:pPr>
            <a:endParaRPr lang="en-CA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DFA21-FB01-4C70-BE6D-D850A2CC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B04A55-64F1-4402-B83C-F49A22F4D802}"/>
              </a:ext>
            </a:extLst>
          </p:cNvPr>
          <p:cNvCxnSpPr>
            <a:cxnSpLocks/>
          </p:cNvCxnSpPr>
          <p:nvPr/>
        </p:nvCxnSpPr>
        <p:spPr>
          <a:xfrm>
            <a:off x="4236720" y="5226424"/>
            <a:ext cx="0" cy="75273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20F73F-B0D7-E050-898B-A7532CB3B244}"/>
              </a:ext>
            </a:extLst>
          </p:cNvPr>
          <p:cNvCxnSpPr>
            <a:cxnSpLocks/>
          </p:cNvCxnSpPr>
          <p:nvPr/>
        </p:nvCxnSpPr>
        <p:spPr>
          <a:xfrm>
            <a:off x="4224169" y="4078942"/>
            <a:ext cx="0" cy="75273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8CD76DB-CF1B-5A1D-B0B5-B6E9F6BCFEA8}"/>
              </a:ext>
            </a:extLst>
          </p:cNvPr>
          <p:cNvCxnSpPr>
            <a:cxnSpLocks/>
          </p:cNvCxnSpPr>
          <p:nvPr/>
        </p:nvCxnSpPr>
        <p:spPr>
          <a:xfrm>
            <a:off x="4220583" y="2913530"/>
            <a:ext cx="0" cy="75273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13B11CE-001B-284B-F973-E6949D1E1CAB}"/>
              </a:ext>
            </a:extLst>
          </p:cNvPr>
          <p:cNvCxnSpPr>
            <a:cxnSpLocks/>
          </p:cNvCxnSpPr>
          <p:nvPr/>
        </p:nvCxnSpPr>
        <p:spPr>
          <a:xfrm>
            <a:off x="4216997" y="1766047"/>
            <a:ext cx="0" cy="75273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29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CCCA0-E5E4-4FA7-8EFC-DC5538B7E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7553"/>
            <a:ext cx="7290054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CA" dirty="0"/>
              <a:t>Allocation Mechanisms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6A1E0-8B64-4392-B395-D84957FC7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8" y="1600200"/>
            <a:ext cx="850750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400" dirty="0"/>
              <a:t>Group deliberation (let people decide): </a:t>
            </a:r>
            <a:r>
              <a:rPr lang="en-CA" sz="2400" b="1" dirty="0"/>
              <a:t>Deliberation</a:t>
            </a:r>
          </a:p>
          <a:p>
            <a:pPr marL="514350" indent="-514350">
              <a:buFont typeface="+mj-lt"/>
              <a:buAutoNum type="arabicPeriod"/>
            </a:pPr>
            <a:endParaRPr lang="en-CA" sz="2400" dirty="0"/>
          </a:p>
          <a:p>
            <a:pPr marL="514350" indent="-514350">
              <a:buFont typeface="+mj-lt"/>
              <a:buAutoNum type="arabicPeriod"/>
            </a:pPr>
            <a:r>
              <a:rPr lang="en-CA" sz="2400" dirty="0"/>
              <a:t>Criteria (social usefulness; number of trees conserved): </a:t>
            </a:r>
            <a:r>
              <a:rPr lang="en-CA" sz="2400" b="1" dirty="0"/>
              <a:t>Criteria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>
                <a:solidFill>
                  <a:srgbClr val="FF0000"/>
                </a:solidFill>
              </a:rPr>
              <a:t>---------------------------------------------------------------------------------------</a:t>
            </a:r>
          </a:p>
          <a:p>
            <a:pPr marL="514350" indent="-514350">
              <a:buFont typeface="+mj-lt"/>
              <a:buAutoNum type="arabicPeriod"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3.    Price (efficiency): </a:t>
            </a:r>
            <a:r>
              <a:rPr lang="en-CA" sz="2400" b="1" dirty="0"/>
              <a:t>Auctions</a:t>
            </a:r>
            <a:r>
              <a:rPr lang="en-CA" sz="2400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4.    Random (treating people equally): </a:t>
            </a:r>
            <a:r>
              <a:rPr lang="en-CA" sz="2400" b="1" dirty="0"/>
              <a:t>Lottery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75902-FBDC-485C-8E41-683DBD572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5F9E-4365-2642-9BA1-C86504A47D1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32296"/>
      </p:ext>
    </p:extLst>
  </p:cSld>
  <p:clrMapOvr>
    <a:masterClrMapping/>
  </p:clrMapOvr>
</p:sld>
</file>

<file path=ppt/theme/theme1.xml><?xml version="1.0" encoding="utf-8"?>
<a:theme xmlns:a="http://schemas.openxmlformats.org/drawingml/2006/main" name="MacEwan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</TotalTime>
  <Words>979</Words>
  <Application>Microsoft Office PowerPoint</Application>
  <PresentationFormat>On-screen Show (4:3)</PresentationFormat>
  <Paragraphs>407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Book Antiqua</vt:lpstr>
      <vt:lpstr>Calibri</vt:lpstr>
      <vt:lpstr>Calibri Light</vt:lpstr>
      <vt:lpstr>MacEwan Theme</vt:lpstr>
      <vt:lpstr>Office Theme</vt:lpstr>
      <vt:lpstr>PowerPoint Presentation</vt:lpstr>
      <vt:lpstr>Fair?</vt:lpstr>
      <vt:lpstr>Allocative Fairness</vt:lpstr>
      <vt:lpstr>Previously</vt:lpstr>
      <vt:lpstr>Research Qs?</vt:lpstr>
      <vt:lpstr>Environmental Context</vt:lpstr>
      <vt:lpstr>Experimental Research in India</vt:lpstr>
      <vt:lpstr>Experiment 1</vt:lpstr>
      <vt:lpstr>Allocation Mechanisms </vt:lpstr>
      <vt:lpstr>PowerPoint Presentation</vt:lpstr>
      <vt:lpstr>Treatments</vt:lpstr>
      <vt:lpstr>Descriptive Statistics</vt:lpstr>
      <vt:lpstr>Leaf Collection Contracts</vt:lpstr>
      <vt:lpstr>PowerPoint Presentation</vt:lpstr>
      <vt:lpstr>Main Result</vt:lpstr>
      <vt:lpstr>Implication</vt:lpstr>
      <vt:lpstr>Experiment 2: confirm ordering</vt:lpstr>
      <vt:lpstr>Descriptive Statistics</vt:lpstr>
      <vt:lpstr>Fairness Ordering</vt:lpstr>
      <vt:lpstr>PowerPoint Presentation</vt:lpstr>
      <vt:lpstr>Allocation Mechanisms</vt:lpstr>
      <vt:lpstr>Additional Results</vt:lpstr>
      <vt:lpstr>ES Supply Curve through auctions</vt:lpstr>
      <vt:lpstr>Auctions Efficient  Number of Contracts</vt:lpstr>
      <vt:lpstr>Auctions NOT Efficient Conservation Outcomes (# of leaves)</vt:lpstr>
      <vt:lpstr>Implications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Fairness Matters:  Evidence from field experiments in India</dc:title>
  <dc:creator>Administrator</dc:creator>
  <cp:lastModifiedBy>Rohit Jindal</cp:lastModifiedBy>
  <cp:revision>137</cp:revision>
  <dcterms:created xsi:type="dcterms:W3CDTF">2021-01-25T01:35:57Z</dcterms:created>
  <dcterms:modified xsi:type="dcterms:W3CDTF">2023-07-11T08:53:01Z</dcterms:modified>
</cp:coreProperties>
</file>