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67" r:id="rId1"/>
  </p:sldMasterIdLst>
  <p:notesMasterIdLst>
    <p:notesMasterId r:id="rId23"/>
  </p:notesMasterIdLst>
  <p:sldIdLst>
    <p:sldId id="256" r:id="rId2"/>
    <p:sldId id="257" r:id="rId3"/>
    <p:sldId id="258" r:id="rId4"/>
    <p:sldId id="284" r:id="rId5"/>
    <p:sldId id="273" r:id="rId6"/>
    <p:sldId id="274" r:id="rId7"/>
    <p:sldId id="285" r:id="rId8"/>
    <p:sldId id="286" r:id="rId9"/>
    <p:sldId id="300" r:id="rId10"/>
    <p:sldId id="281" r:id="rId11"/>
    <p:sldId id="301" r:id="rId12"/>
    <p:sldId id="305" r:id="rId13"/>
    <p:sldId id="304" r:id="rId14"/>
    <p:sldId id="302" r:id="rId15"/>
    <p:sldId id="303" r:id="rId16"/>
    <p:sldId id="291" r:id="rId17"/>
    <p:sldId id="292" r:id="rId18"/>
    <p:sldId id="299" r:id="rId19"/>
    <p:sldId id="295" r:id="rId20"/>
    <p:sldId id="297" r:id="rId21"/>
    <p:sldId id="29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12"/>
    <p:restoredTop sz="86406"/>
  </p:normalViewPr>
  <p:slideViewPr>
    <p:cSldViewPr snapToGrid="0">
      <p:cViewPr varScale="1">
        <p:scale>
          <a:sx n="82" d="100"/>
          <a:sy n="82" d="100"/>
        </p:scale>
        <p:origin x="192" y="344"/>
      </p:cViewPr>
      <p:guideLst/>
    </p:cSldViewPr>
  </p:slideViewPr>
  <p:outlineViewPr>
    <p:cViewPr>
      <p:scale>
        <a:sx n="20" d="100"/>
        <a:sy n="20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FC47E0-1986-574E-BF1B-2F772A4D6000}" type="datetimeFigureOut">
              <a:rPr lang="en-GB" smtClean="0"/>
              <a:t>10/07/2023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AB3BB-5ABF-5A42-A243-7D8089369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4563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B3BB-5ABF-5A42-A243-7D80893692F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04746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B3BB-5ABF-5A42-A243-7D80893692F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3563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B3BB-5ABF-5A42-A243-7D80893692F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92324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B3BB-5ABF-5A42-A243-7D80893692F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37884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B3BB-5ABF-5A42-A243-7D80893692F8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49061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B3BB-5ABF-5A42-A243-7D80893692F8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64571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B3BB-5ABF-5A42-A243-7D80893692F8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46883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B3BB-5ABF-5A42-A243-7D80893692F8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275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B3BB-5ABF-5A42-A243-7D80893692F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380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B3BB-5ABF-5A42-A243-7D80893692F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921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B3BB-5ABF-5A42-A243-7D80893692F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4881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B3BB-5ABF-5A42-A243-7D80893692F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46853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B3BB-5ABF-5A42-A243-7D80893692F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0568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B3BB-5ABF-5A42-A243-7D80893692F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4811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B3BB-5ABF-5A42-A243-7D80893692F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6558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B3BB-5ABF-5A42-A243-7D80893692F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071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EA22C-F1CF-6E30-9663-81C848929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80E108-9C66-BEF5-D260-34817FECED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1C27CA-C3E2-0E8E-1751-B74B8D654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11 July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1A55D-53DA-6034-D8A4-B22B7A8EF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C1AB8-681D-8A26-28D5-70B723A3B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707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0C5B5-D314-4F10-CA7F-2F1ABD57C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EAA35E-1234-5FC7-C2D6-27F266A352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C7D7EA-0B14-A521-0155-7C81DE084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11 July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9A20F8-FD37-C0CB-1885-D76AE9F86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C893F8-8BD3-8102-6F95-9816A2928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303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A8ABEA-BE81-29F2-E631-8895B5906E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0D88CD-C914-AD5E-9672-6F2C237B6A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8929DB-F8FA-9397-3111-EF271E873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11 July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9170A7-1FEF-6C51-E1BF-924B4DE60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8292FB-89F0-E01F-82D7-0C860F746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167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D265A-E702-64D3-4B66-81A7DABCF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C2E41F-671D-0C1B-D421-9755AC2A6D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B49D52-17F1-4A01-B2A4-BC0A54E20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11 July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857631-76E6-4011-8920-1F27134FB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4B7A3-3824-FA7D-7F80-E7D820366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435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1753A-7562-7C57-DF7D-DC8905A76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4B80D4-0A53-8BFC-53DA-4C3D58B2FB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18F4DA-A6F1-8A8F-B003-31218B2D7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11 July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369D50-A696-12E0-E80F-F283CA66E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430AE-3534-F2D7-AE32-BA6E56603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982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57204-82D8-540A-F5CC-11D4AD51B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0F411-9C63-7014-71FB-F82EBE2BB0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29DE6E-7C0E-652B-B477-E41634DFE4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B9B67D-54F1-0921-349A-C0406422E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11 July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F3BAB4-B60D-0B48-058B-9A3A6889B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4B99E0-AEB8-5A2C-C453-5AFA9CA07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577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82E87-C5B2-C737-D198-37754371C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66087-758F-2045-B1C1-9FED5FBCC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393850-3DBC-61D7-994D-9D484AE077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6B88A9-C348-251E-2DC5-4E789D0246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123A81-08DC-8403-BAD3-38635992E0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D7D8EE-A5D3-5114-3131-659E8E088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11 July 2023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FFECE4-A056-0247-8416-947EE0F52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F6FBAB-2777-3812-ED4D-3A0AA2AD4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852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3B338-F831-FD1B-F3F9-D54D802BC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467125-841A-001A-373A-E896C6BE7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11 July 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C459B3-5745-BC56-CDF2-89BE11256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DFF765-464A-751E-1036-0DECDA749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499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25E006-6194-701B-2533-871498566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11 July 2023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8A4651-63AF-D4E0-56B2-A7CF2EF0E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E9A0D-91FD-077A-E545-6A568F422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366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407CF-98D7-8544-2687-393EBA44E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444B7-DFCE-263D-4E1C-4927E994C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DC56D4-296F-DB66-0D25-4A2292363F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27CE08-8562-85CD-1C9A-B0C868BF3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11 July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97DA17-B87C-121E-F8A7-165B8AACA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3380DE-AA42-2218-7598-AC9B37394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88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C5102-4B3E-88E9-13EA-E804F5423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011FE3-E2AA-7446-6249-ACC75DDDAF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5F2963-CCE4-F509-CE6D-7AB2EA42BC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9F1E6D-7340-3618-2A17-CAB887126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11 July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5A574E-BAF6-95B7-E4C8-20F0EB2CE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0EE3A6-DEF1-E4C6-F232-2DBD658A8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432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84AF8B-8923-303C-7748-F5511BAB0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5900F3-B1D5-A4B0-C9F9-8C4CE6CEE0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838B24-C3C5-BE2E-9660-1E961C4325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11 July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715186-E755-AA8B-199F-95FCDB9004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0786B-1160-0B30-579C-BCE3EE460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872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icicloinitalia.it/wp-content/uploads/2022/12/Il-Riciclo-in-Italia-2022.pdf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B043117-A84A-1607-4559-C19C371D1E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r="22242"/>
          <a:stretch/>
        </p:blipFill>
        <p:spPr>
          <a:xfrm>
            <a:off x="6859339" y="0"/>
            <a:ext cx="5332661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6B0B88-8321-36C2-E406-71B5A4953B4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-4" y="0"/>
            <a:ext cx="6858000" cy="6858000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EF2EBB0-D365-2EE2-7CF2-9F7F3506098E}"/>
              </a:ext>
            </a:extLst>
          </p:cNvPr>
          <p:cNvSpPr/>
          <p:nvPr/>
        </p:nvSpPr>
        <p:spPr>
          <a:xfrm>
            <a:off x="1072311" y="1581008"/>
            <a:ext cx="10440000" cy="2160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0F799B-7622-B666-5DB5-93176EE4B9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3369" y="1467208"/>
            <a:ext cx="10197885" cy="2387600"/>
          </a:xfrm>
        </p:spPr>
        <p:txBody>
          <a:bodyPr anchor="ctr">
            <a:normAutofit/>
          </a:bodyPr>
          <a:lstStyle/>
          <a:p>
            <a:r>
              <a:rPr lang="en-GB" sz="4800" b="1" dirty="0">
                <a:effectLst/>
                <a:latin typeface="Avenir Next Demi Bold" panose="020B0503020202020204" pitchFamily="34" charset="0"/>
              </a:rPr>
              <a:t>Nudging recycling behaviour </a:t>
            </a:r>
            <a:br>
              <a:rPr lang="en-GB" sz="4800" b="1" dirty="0">
                <a:effectLst/>
                <a:latin typeface="Avenir Next Demi Bold" panose="020B0503020202020204" pitchFamily="34" charset="0"/>
              </a:rPr>
            </a:br>
            <a:r>
              <a:rPr lang="en-GB" sz="4800" b="1" dirty="0">
                <a:effectLst/>
                <a:latin typeface="Avenir Next Demi Bold" panose="020B0503020202020204" pitchFamily="34" charset="0"/>
              </a:rPr>
              <a:t>through feedback and social norms </a:t>
            </a:r>
            <a:endParaRPr lang="en-GB" sz="4800" b="1" dirty="0">
              <a:latin typeface="Avenir Next Demi Bold" panose="020B0503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802689-B174-D4A0-5880-2CF79ED4CE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8" y="4096958"/>
            <a:ext cx="9144000" cy="125944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2800" b="1" dirty="0">
                <a:latin typeface="Avenir Next Demi Bold" panose="020B0503020202020204" pitchFamily="34" charset="0"/>
              </a:rPr>
              <a:t>Federica Stablum</a:t>
            </a:r>
          </a:p>
          <a:p>
            <a:pPr>
              <a:lnSpc>
                <a:spcPct val="100000"/>
              </a:lnSpc>
            </a:pPr>
            <a:r>
              <a:rPr lang="en-GB" sz="2800" b="1" dirty="0">
                <a:latin typeface="Avenir Next Demi Bold" panose="020B0503020202020204" pitchFamily="34" charset="0"/>
              </a:rPr>
              <a:t>University of Trento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4CDFAE-6999-752A-326D-D3EB15834A12}"/>
              </a:ext>
            </a:extLst>
          </p:cNvPr>
          <p:cNvSpPr txBox="1"/>
          <p:nvPr/>
        </p:nvSpPr>
        <p:spPr>
          <a:xfrm>
            <a:off x="4180955" y="5728532"/>
            <a:ext cx="3830087" cy="10756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800" b="1" dirty="0">
                <a:effectLst/>
                <a:latin typeface="Avenir Next Demi Bold" panose="020B0503020202020204" pitchFamily="34" charset="0"/>
              </a:rPr>
              <a:t>Behavioural Ecological Economics</a:t>
            </a:r>
            <a:br>
              <a:rPr lang="en-GB" sz="1800" b="1" dirty="0">
                <a:effectLst/>
                <a:latin typeface="Avenir Next Demi Bold" panose="020B0503020202020204" pitchFamily="34" charset="0"/>
              </a:rPr>
            </a:br>
            <a:r>
              <a:rPr lang="en-GB" sz="1800" b="1" dirty="0">
                <a:effectLst/>
                <a:latin typeface="Avenir Next Demi Bold" panose="020B0503020202020204" pitchFamily="34" charset="0"/>
              </a:rPr>
              <a:t>University of Florence</a:t>
            </a:r>
          </a:p>
          <a:p>
            <a:pPr algn="ctr">
              <a:lnSpc>
                <a:spcPct val="120000"/>
              </a:lnSpc>
            </a:pPr>
            <a:r>
              <a:rPr lang="en-GB" b="1" dirty="0">
                <a:latin typeface="Avenir Next Demi Bold" panose="020B0503020202020204" pitchFamily="34" charset="0"/>
              </a:rPr>
              <a:t>10-11 July 2023</a:t>
            </a:r>
          </a:p>
        </p:txBody>
      </p:sp>
    </p:spTree>
    <p:extLst>
      <p:ext uri="{BB962C8B-B14F-4D97-AF65-F5344CB8AC3E}">
        <p14:creationId xmlns:p14="http://schemas.microsoft.com/office/powerpoint/2010/main" val="3291824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row of brown containers next to a hedge&#10;&#10;Description automatically generated">
            <a:extLst>
              <a:ext uri="{FF2B5EF4-FFF2-40B4-BE49-F238E27FC236}">
                <a16:creationId xmlns:a16="http://schemas.microsoft.com/office/drawing/2014/main" id="{D29186E9-9DD9-EB3C-8157-D63A0CB15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53" y="1193273"/>
            <a:ext cx="5291666" cy="4471457"/>
          </a:xfrm>
          <a:prstGeom prst="rect">
            <a:avLst/>
          </a:prstGeom>
        </p:spPr>
      </p:pic>
      <p:pic>
        <p:nvPicPr>
          <p:cNvPr id="12" name="Picture 11" descr="A row of yellow trash cans&#10;&#10;Description automatically generated">
            <a:extLst>
              <a:ext uri="{FF2B5EF4-FFF2-40B4-BE49-F238E27FC236}">
                <a16:creationId xmlns:a16="http://schemas.microsoft.com/office/drawing/2014/main" id="{77BB5A68-2BBE-EF09-5456-9F3AA68C38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66968" y="448030"/>
            <a:ext cx="4471457" cy="596194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B48EE0-3065-1D78-CAE4-A851CB3987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11 July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5A5D78-D2AD-904A-1D6A-5D0E6D7C7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13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BCD7F31-53AC-5E85-617F-A6CAA4596EBC}"/>
              </a:ext>
            </a:extLst>
          </p:cNvPr>
          <p:cNvSpPr/>
          <p:nvPr/>
        </p:nvSpPr>
        <p:spPr>
          <a:xfrm>
            <a:off x="481263" y="487906"/>
            <a:ext cx="11213432" cy="1080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5F5C29-D832-06D1-798A-CFB272AA9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0368"/>
            <a:ext cx="10515600" cy="1325563"/>
          </a:xfrm>
        </p:spPr>
        <p:txBody>
          <a:bodyPr/>
          <a:lstStyle/>
          <a:p>
            <a:r>
              <a:rPr lang="en-GB" sz="4400" i="1" dirty="0">
                <a:latin typeface="Avenir Next" panose="020B0503020202020204" pitchFamily="34" charset="0"/>
              </a:rPr>
              <a:t>First Intervention: results</a:t>
            </a:r>
            <a:endParaRPr lang="en-GB" i="1" dirty="0">
              <a:latin typeface="Avenir Next" panose="020B0503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8E21A-0372-A2A4-F3F5-0BC19C194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464" y="1939153"/>
            <a:ext cx="6014193" cy="4351338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</a:pPr>
            <a:r>
              <a:rPr lang="en-GB" sz="2400" dirty="0">
                <a:latin typeface="Avenir Next" panose="020B0503020202020204" pitchFamily="34" charset="0"/>
              </a:rPr>
              <a:t>Total: 1396 feedback given, </a:t>
            </a:r>
            <a:r>
              <a:rPr lang="en-GB" sz="2400" b="1" dirty="0">
                <a:solidFill>
                  <a:srgbClr val="00B050"/>
                </a:solidFill>
                <a:latin typeface="Avenir Next" panose="020B0503020202020204" pitchFamily="34" charset="0"/>
              </a:rPr>
              <a:t>92% green </a:t>
            </a:r>
          </a:p>
          <a:p>
            <a:pPr algn="just">
              <a:lnSpc>
                <a:spcPct val="120000"/>
              </a:lnSpc>
            </a:pPr>
            <a:r>
              <a:rPr lang="en-GB" sz="2400" dirty="0">
                <a:latin typeface="Avenir Next" panose="020B0503020202020204" pitchFamily="34" charset="0"/>
              </a:rPr>
              <a:t>Negative feedback was significantly higher in EG compared to CG, </a:t>
            </a:r>
            <a:r>
              <a:rPr lang="en-GB" sz="2400" b="0" i="1" dirty="0">
                <a:solidFill>
                  <a:srgbClr val="000000"/>
                </a:solidFill>
                <a:effectLst/>
                <a:latin typeface="Avenir Next" panose="020B0503020202020204" pitchFamily="34" charset="0"/>
              </a:rPr>
              <a:t>X</a:t>
            </a:r>
            <a:r>
              <a:rPr lang="en-GB" sz="2400" b="0" i="0" baseline="30000" dirty="0">
                <a:solidFill>
                  <a:srgbClr val="000000"/>
                </a:solidFill>
                <a:effectLst/>
                <a:latin typeface="Avenir Next" panose="020B0503020202020204" pitchFamily="34" charset="0"/>
              </a:rPr>
              <a:t>2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Avenir Next" panose="020B0503020202020204" pitchFamily="34" charset="0"/>
              </a:rPr>
              <a:t> (1, </a:t>
            </a:r>
            <a:r>
              <a:rPr lang="en-GB" sz="2400" b="0" i="1" dirty="0">
                <a:solidFill>
                  <a:srgbClr val="000000"/>
                </a:solidFill>
                <a:effectLst/>
                <a:latin typeface="Avenir Next" panose="020B0503020202020204" pitchFamily="34" charset="0"/>
              </a:rPr>
              <a:t>N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Avenir Next" panose="020B0503020202020204" pitchFamily="34" charset="0"/>
              </a:rPr>
              <a:t> = 1396) = 10.62, </a:t>
            </a:r>
            <a:r>
              <a:rPr lang="en-GB" sz="2400" b="0" i="1" dirty="0">
                <a:solidFill>
                  <a:srgbClr val="000000"/>
                </a:solidFill>
                <a:effectLst/>
                <a:latin typeface="Avenir Next" panose="020B0503020202020204" pitchFamily="34" charset="0"/>
              </a:rPr>
              <a:t>p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Avenir Next" panose="020B0503020202020204" pitchFamily="34" charset="0"/>
              </a:rPr>
              <a:t> = .001</a:t>
            </a:r>
          </a:p>
          <a:p>
            <a:pPr algn="just">
              <a:lnSpc>
                <a:spcPct val="120000"/>
              </a:lnSpc>
            </a:pPr>
            <a:r>
              <a:rPr lang="en-GB" sz="2400" dirty="0">
                <a:solidFill>
                  <a:srgbClr val="000000"/>
                </a:solidFill>
                <a:latin typeface="Avenir Next" panose="020B0503020202020204" pitchFamily="34" charset="0"/>
              </a:rPr>
              <a:t>Plastic received significantly more negative feedback compared to food waste, </a:t>
            </a:r>
            <a:r>
              <a:rPr lang="en-GB" sz="2400" b="0" i="1" dirty="0">
                <a:solidFill>
                  <a:srgbClr val="000000"/>
                </a:solidFill>
                <a:effectLst/>
                <a:latin typeface="Avenir Next" panose="020B0503020202020204" pitchFamily="34" charset="0"/>
              </a:rPr>
              <a:t>X</a:t>
            </a:r>
            <a:r>
              <a:rPr lang="en-GB" sz="2400" b="0" i="0" baseline="30000" dirty="0">
                <a:solidFill>
                  <a:srgbClr val="000000"/>
                </a:solidFill>
                <a:effectLst/>
                <a:latin typeface="Avenir Next" panose="020B0503020202020204" pitchFamily="34" charset="0"/>
              </a:rPr>
              <a:t>2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Avenir Next" panose="020B0503020202020204" pitchFamily="34" charset="0"/>
              </a:rPr>
              <a:t> (1, </a:t>
            </a:r>
            <a:r>
              <a:rPr lang="en-GB" sz="2400" b="0" i="1" dirty="0">
                <a:solidFill>
                  <a:srgbClr val="000000"/>
                </a:solidFill>
                <a:effectLst/>
                <a:latin typeface="Avenir Next" panose="020B0503020202020204" pitchFamily="34" charset="0"/>
              </a:rPr>
              <a:t>N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Avenir Next" panose="020B0503020202020204" pitchFamily="34" charset="0"/>
              </a:rPr>
              <a:t> = 1396) = 10.33, </a:t>
            </a:r>
            <a:r>
              <a:rPr lang="en-GB" sz="2400" b="0" i="1" dirty="0">
                <a:solidFill>
                  <a:srgbClr val="000000"/>
                </a:solidFill>
                <a:effectLst/>
                <a:latin typeface="Avenir Next" panose="020B0503020202020204" pitchFamily="34" charset="0"/>
              </a:rPr>
              <a:t>p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Avenir Next" panose="020B0503020202020204" pitchFamily="34" charset="0"/>
              </a:rPr>
              <a:t> = .001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74967-191B-BF09-EB2F-E332CDED9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>
                <a:latin typeface="Avenir Next" panose="020B0503020202020204" pitchFamily="34" charset="0"/>
              </a:rPr>
              <a:t>11 July 2023</a:t>
            </a:r>
            <a:endParaRPr lang="en-US" dirty="0">
              <a:latin typeface="Avenir Next" panose="020B0503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519E64-B766-2D84-ACA7-0303D3B3B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latin typeface="Avenir Next" panose="020B0503020202020204" pitchFamily="34" charset="0"/>
              </a:rPr>
              <a:pPr/>
              <a:t>11</a:t>
            </a:fld>
            <a:endParaRPr lang="en-US" dirty="0">
              <a:latin typeface="Avenir Next" panose="020B0503020202020204" pitchFamily="34" charset="0"/>
            </a:endParaRPr>
          </a:p>
        </p:txBody>
      </p:sp>
      <p:pic>
        <p:nvPicPr>
          <p:cNvPr id="7" name="Picture">
            <a:extLst>
              <a:ext uri="{FF2B5EF4-FFF2-40B4-BE49-F238E27FC236}">
                <a16:creationId xmlns:a16="http://schemas.microsoft.com/office/drawing/2014/main" id="{95FF7B17-BC48-17D4-5B4F-3345D876E56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6954983" y="1939153"/>
            <a:ext cx="4862945" cy="3716465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F793DF-92D5-D824-9800-D976B17D75B8}"/>
              </a:ext>
            </a:extLst>
          </p:cNvPr>
          <p:cNvSpPr txBox="1"/>
          <p:nvPr/>
        </p:nvSpPr>
        <p:spPr>
          <a:xfrm>
            <a:off x="7347197" y="5736744"/>
            <a:ext cx="40785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rgbClr val="000000"/>
                </a:solidFill>
                <a:latin typeface="Avenir Next" panose="020B0503020202020204" pitchFamily="34" charset="0"/>
              </a:rPr>
              <a:t>EG appears to worsen while CG improves</a:t>
            </a:r>
            <a:br>
              <a:rPr lang="en-GB" sz="1600" dirty="0">
                <a:solidFill>
                  <a:srgbClr val="000000"/>
                </a:solidFill>
                <a:latin typeface="Avenir Next" panose="020B0503020202020204" pitchFamily="34" charset="0"/>
              </a:rPr>
            </a:br>
            <a:r>
              <a:rPr lang="en-GB" sz="1600" dirty="0">
                <a:solidFill>
                  <a:srgbClr val="000000"/>
                </a:solidFill>
                <a:latin typeface="Avenir Next" panose="020B0503020202020204" pitchFamily="34" charset="0"/>
              </a:rPr>
              <a:t> over the course of the intervention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96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ocument with text and numbers&#10;&#10;Description automatically generated">
            <a:extLst>
              <a:ext uri="{FF2B5EF4-FFF2-40B4-BE49-F238E27FC236}">
                <a16:creationId xmlns:a16="http://schemas.microsoft.com/office/drawing/2014/main" id="{F628C77D-3EF1-B754-A88F-FA5DAB16E1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232" b="531"/>
          <a:stretch/>
        </p:blipFill>
        <p:spPr>
          <a:xfrm>
            <a:off x="5945124" y="1796049"/>
            <a:ext cx="6246876" cy="3461152"/>
          </a:xfrm>
          <a:prstGeom prst="rect">
            <a:avLst/>
          </a:prstGeom>
        </p:spPr>
      </p:pic>
      <p:pic>
        <p:nvPicPr>
          <p:cNvPr id="7" name="Picture 6" descr="A document with text and numbers&#10;&#10;Description automatically generated">
            <a:extLst>
              <a:ext uri="{FF2B5EF4-FFF2-40B4-BE49-F238E27FC236}">
                <a16:creationId xmlns:a16="http://schemas.microsoft.com/office/drawing/2014/main" id="{2F4D6191-AD49-FB65-A9CE-C8335C0C55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2" t="34107" r="1564"/>
          <a:stretch/>
        </p:blipFill>
        <p:spPr>
          <a:xfrm>
            <a:off x="-27903" y="1796049"/>
            <a:ext cx="6087819" cy="360971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CE137-1624-2793-9DCA-602CD287B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11 July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F22ED7-2131-DB85-8B3B-FC6DE60B1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6EBFD7B-85EC-FE0F-A8AD-83A4A5ADB9C6}"/>
              </a:ext>
            </a:extLst>
          </p:cNvPr>
          <p:cNvSpPr/>
          <p:nvPr/>
        </p:nvSpPr>
        <p:spPr>
          <a:xfrm>
            <a:off x="5305154" y="4876375"/>
            <a:ext cx="565484" cy="52938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82E30AF-5C2D-2B71-1C38-A468F3AC4609}"/>
              </a:ext>
            </a:extLst>
          </p:cNvPr>
          <p:cNvSpPr/>
          <p:nvPr/>
        </p:nvSpPr>
        <p:spPr>
          <a:xfrm>
            <a:off x="11392973" y="4802093"/>
            <a:ext cx="565484" cy="52938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228BF9-0897-3E39-14B8-436B5ADD7BA6}"/>
              </a:ext>
            </a:extLst>
          </p:cNvPr>
          <p:cNvSpPr txBox="1"/>
          <p:nvPr/>
        </p:nvSpPr>
        <p:spPr>
          <a:xfrm>
            <a:off x="1731900" y="696900"/>
            <a:ext cx="87281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Avenir Next" panose="020B0503020202020204" pitchFamily="34" charset="0"/>
              </a:rPr>
              <a:t>Q5 (CG) before and after intervention PLASTIC waste analysis</a:t>
            </a:r>
            <a:endParaRPr lang="en-GB" sz="240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BE804B1-064C-3AAF-B68C-B1DE5B0A838F}"/>
              </a:ext>
            </a:extLst>
          </p:cNvPr>
          <p:cNvSpPr/>
          <p:nvPr/>
        </p:nvSpPr>
        <p:spPr>
          <a:xfrm>
            <a:off x="11392973" y="2695554"/>
            <a:ext cx="565484" cy="10918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32C7BC9-F0E5-0E51-0CDF-708261079EC9}"/>
              </a:ext>
            </a:extLst>
          </p:cNvPr>
          <p:cNvSpPr/>
          <p:nvPr/>
        </p:nvSpPr>
        <p:spPr>
          <a:xfrm>
            <a:off x="5305154" y="2662466"/>
            <a:ext cx="565484" cy="11249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94CF16-84BE-6531-10CD-BDCC333695BD}"/>
              </a:ext>
            </a:extLst>
          </p:cNvPr>
          <p:cNvSpPr txBox="1"/>
          <p:nvPr/>
        </p:nvSpPr>
        <p:spPr>
          <a:xfrm>
            <a:off x="1731900" y="5650224"/>
            <a:ext cx="87281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Avenir Next" panose="020B0503020202020204" pitchFamily="34" charset="0"/>
              </a:rPr>
              <a:t>From ~ 90 % to 92.5% correctly sorted waste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10444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" grpId="0" animBg="1"/>
      <p:bldP spid="6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screenshot of a document&#10;&#10;Description automatically generated">
            <a:extLst>
              <a:ext uri="{FF2B5EF4-FFF2-40B4-BE49-F238E27FC236}">
                <a16:creationId xmlns:a16="http://schemas.microsoft.com/office/drawing/2014/main" id="{9C5FE878-2044-0EE5-D78F-AD2CA6D719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236" b="759"/>
          <a:stretch/>
        </p:blipFill>
        <p:spPr>
          <a:xfrm>
            <a:off x="5997246" y="1804737"/>
            <a:ext cx="6056804" cy="3411418"/>
          </a:xfrm>
          <a:prstGeom prst="rect">
            <a:avLst/>
          </a:prstGeom>
        </p:spPr>
      </p:pic>
      <p:pic>
        <p:nvPicPr>
          <p:cNvPr id="20" name="Picture 19" descr="A document with text and numbers&#10;&#10;Description automatically generated">
            <a:extLst>
              <a:ext uri="{FF2B5EF4-FFF2-40B4-BE49-F238E27FC236}">
                <a16:creationId xmlns:a16="http://schemas.microsoft.com/office/drawing/2014/main" id="{00868A16-96B3-A62B-9A7A-6006823D04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537" b="699"/>
          <a:stretch/>
        </p:blipFill>
        <p:spPr>
          <a:xfrm>
            <a:off x="39194" y="1804737"/>
            <a:ext cx="6056806" cy="3451891"/>
          </a:xfrm>
          <a:prstGeom prst="rect">
            <a:avLst/>
          </a:prstGeom>
        </p:spPr>
      </p:pic>
      <p:pic>
        <p:nvPicPr>
          <p:cNvPr id="24" name="Picture 23" descr="A screenshot of a document&#10;&#10;Description automatically generated">
            <a:extLst>
              <a:ext uri="{FF2B5EF4-FFF2-40B4-BE49-F238E27FC236}">
                <a16:creationId xmlns:a16="http://schemas.microsoft.com/office/drawing/2014/main" id="{0895D584-56DB-0FBB-8EDA-FEF70ED6CB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236" b="759"/>
          <a:stretch/>
        </p:blipFill>
        <p:spPr>
          <a:xfrm>
            <a:off x="5997246" y="1824973"/>
            <a:ext cx="6056804" cy="341141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CE137-1624-2793-9DCA-602CD287B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11 July 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F22ED7-2131-DB85-8B3B-FC6DE60B1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3FB5398-8C13-D6EF-7728-C37AF6D36087}"/>
              </a:ext>
            </a:extLst>
          </p:cNvPr>
          <p:cNvSpPr/>
          <p:nvPr/>
        </p:nvSpPr>
        <p:spPr>
          <a:xfrm>
            <a:off x="5277902" y="4818061"/>
            <a:ext cx="565484" cy="52938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18401A9-C5F0-EB24-8459-19CDC4EA9A2C}"/>
              </a:ext>
            </a:extLst>
          </p:cNvPr>
          <p:cNvSpPr/>
          <p:nvPr/>
        </p:nvSpPr>
        <p:spPr>
          <a:xfrm>
            <a:off x="11271531" y="4768332"/>
            <a:ext cx="565484" cy="52938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35688E4-A056-A383-97CF-6E11527E2224}"/>
              </a:ext>
            </a:extLst>
          </p:cNvPr>
          <p:cNvSpPr/>
          <p:nvPr/>
        </p:nvSpPr>
        <p:spPr>
          <a:xfrm>
            <a:off x="11271531" y="2681816"/>
            <a:ext cx="565484" cy="10918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60C3804-0848-49F6-A814-E137FA14E611}"/>
              </a:ext>
            </a:extLst>
          </p:cNvPr>
          <p:cNvSpPr/>
          <p:nvPr/>
        </p:nvSpPr>
        <p:spPr>
          <a:xfrm>
            <a:off x="5277902" y="2640930"/>
            <a:ext cx="565484" cy="11249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35053BD-79F7-EB09-1BB8-95923C283BC4}"/>
              </a:ext>
            </a:extLst>
          </p:cNvPr>
          <p:cNvSpPr txBox="1"/>
          <p:nvPr/>
        </p:nvSpPr>
        <p:spPr>
          <a:xfrm>
            <a:off x="1666489" y="694143"/>
            <a:ext cx="88590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Avenir Next" panose="020B0503020202020204" pitchFamily="34" charset="0"/>
              </a:rPr>
              <a:t>Q4 (EG) before and after intervention PLASTIC waste analysis</a:t>
            </a:r>
            <a:endParaRPr lang="en-GB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B6D78D-DF03-D778-65FC-BBDD976065CB}"/>
              </a:ext>
            </a:extLst>
          </p:cNvPr>
          <p:cNvSpPr txBox="1"/>
          <p:nvPr/>
        </p:nvSpPr>
        <p:spPr>
          <a:xfrm>
            <a:off x="1731900" y="5650224"/>
            <a:ext cx="87281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Avenir Next" panose="020B0503020202020204" pitchFamily="34" charset="0"/>
              </a:rPr>
              <a:t>From ~ 84 % to 95.5% correctly sorted waste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79473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29" grpId="1" animBg="1"/>
      <p:bldP spid="30" grpId="0" animBg="1"/>
      <p:bldP spid="30" grpId="1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BCD7F31-53AC-5E85-617F-A6CAA4596EBC}"/>
              </a:ext>
            </a:extLst>
          </p:cNvPr>
          <p:cNvSpPr/>
          <p:nvPr/>
        </p:nvSpPr>
        <p:spPr>
          <a:xfrm>
            <a:off x="481263" y="487906"/>
            <a:ext cx="11213432" cy="1080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5F5C29-D832-06D1-798A-CFB272AA9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0368"/>
            <a:ext cx="10515600" cy="1325563"/>
          </a:xfrm>
        </p:spPr>
        <p:txBody>
          <a:bodyPr/>
          <a:lstStyle/>
          <a:p>
            <a:r>
              <a:rPr lang="en-GB" sz="4400" i="1" dirty="0">
                <a:latin typeface="Avenir Next" panose="020B0503020202020204" pitchFamily="34" charset="0"/>
              </a:rPr>
              <a:t>First Intervention : insights</a:t>
            </a:r>
            <a:endParaRPr lang="en-GB" i="1" dirty="0">
              <a:latin typeface="Avenir Next" panose="020B0503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8E21A-0372-A2A4-F3F5-0BC19C194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9153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GB" sz="2400" dirty="0">
                <a:latin typeface="Avenir Next" panose="020B0503020202020204" pitchFamily="34" charset="0"/>
              </a:rPr>
              <a:t>Improvement in EG after intervention</a:t>
            </a:r>
          </a:p>
          <a:p>
            <a:pPr>
              <a:lnSpc>
                <a:spcPct val="120000"/>
              </a:lnSpc>
            </a:pPr>
            <a:r>
              <a:rPr lang="en-GB" sz="2400" dirty="0">
                <a:latin typeface="Avenir Next" panose="020B0503020202020204" pitchFamily="34" charset="0"/>
              </a:rPr>
              <a:t>Many in EG started showing the mistake of exposure without container, maybe because they felt watched or under scrutiny</a:t>
            </a:r>
          </a:p>
          <a:p>
            <a:pPr>
              <a:lnSpc>
                <a:spcPct val="120000"/>
              </a:lnSpc>
            </a:pPr>
            <a:r>
              <a:rPr lang="en-GB" sz="2400" dirty="0">
                <a:latin typeface="Avenir Next" panose="020B0503020202020204" pitchFamily="34" charset="0"/>
              </a:rPr>
              <a:t>Performance was already above average in the area</a:t>
            </a:r>
          </a:p>
          <a:p>
            <a:pPr>
              <a:lnSpc>
                <a:spcPct val="120000"/>
              </a:lnSpc>
            </a:pPr>
            <a:r>
              <a:rPr lang="en-GB" sz="2400" dirty="0">
                <a:latin typeface="Avenir Next" panose="020B0503020202020204" pitchFamily="34" charset="0"/>
              </a:rPr>
              <a:t>Positive feedback increased exposure but not necessarily positive</a:t>
            </a:r>
          </a:p>
          <a:p>
            <a:pPr>
              <a:lnSpc>
                <a:spcPct val="120000"/>
              </a:lnSpc>
            </a:pPr>
            <a:r>
              <a:rPr lang="en-GB" sz="2400" dirty="0">
                <a:latin typeface="Avenir Next" panose="020B0503020202020204" pitchFamily="34" charset="0"/>
              </a:rPr>
              <a:t>… so what now?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74967-191B-BF09-EB2F-E332CDED9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>
                <a:latin typeface="Avenir Next" panose="020B0503020202020204" pitchFamily="34" charset="0"/>
              </a:rPr>
              <a:t>11 July 2023</a:t>
            </a:r>
            <a:endParaRPr lang="en-US" dirty="0">
              <a:latin typeface="Avenir Next" panose="020B0503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519E64-B766-2D84-ACA7-0303D3B3B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latin typeface="Avenir Next" panose="020B0503020202020204" pitchFamily="34" charset="0"/>
              </a:rPr>
              <a:pPr/>
              <a:t>14</a:t>
            </a:fld>
            <a:endParaRPr lang="en-US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00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BCD7F31-53AC-5E85-617F-A6CAA4596EBC}"/>
              </a:ext>
            </a:extLst>
          </p:cNvPr>
          <p:cNvSpPr/>
          <p:nvPr/>
        </p:nvSpPr>
        <p:spPr>
          <a:xfrm>
            <a:off x="481263" y="487906"/>
            <a:ext cx="11213432" cy="1080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5F5C29-D832-06D1-798A-CFB272AA9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0368"/>
            <a:ext cx="10515600" cy="1325563"/>
          </a:xfrm>
        </p:spPr>
        <p:txBody>
          <a:bodyPr/>
          <a:lstStyle/>
          <a:p>
            <a:r>
              <a:rPr lang="en-GB" sz="4400" i="1" dirty="0">
                <a:latin typeface="Avenir Next" panose="020B0503020202020204" pitchFamily="34" charset="0"/>
              </a:rPr>
              <a:t>Second Intervention</a:t>
            </a:r>
            <a:endParaRPr lang="en-GB" i="1" dirty="0">
              <a:latin typeface="Avenir Next" panose="020B0503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8E21A-0372-A2A4-F3F5-0BC19C194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9153"/>
            <a:ext cx="10515600" cy="4351338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</a:pPr>
            <a:r>
              <a:rPr lang="en-GB" sz="2400" dirty="0">
                <a:latin typeface="Avenir Next" panose="020B0503020202020204" pitchFamily="34" charset="0"/>
              </a:rPr>
              <a:t>Focus on a worse performing fraction</a:t>
            </a:r>
          </a:p>
          <a:p>
            <a:pPr algn="just">
              <a:lnSpc>
                <a:spcPct val="120000"/>
              </a:lnSpc>
            </a:pPr>
            <a:r>
              <a:rPr lang="en-GB" sz="2400" dirty="0">
                <a:latin typeface="Avenir Next" panose="020B0503020202020204" pitchFamily="34" charset="0"/>
              </a:rPr>
              <a:t>Feedback on quality AND quantity of </a:t>
            </a:r>
            <a:r>
              <a:rPr lang="en-GB" sz="2400" b="1" dirty="0">
                <a:latin typeface="Avenir Next Demi Bold" panose="020B0503020202020204" pitchFamily="34" charset="0"/>
              </a:rPr>
              <a:t>mixed waste</a:t>
            </a:r>
          </a:p>
          <a:p>
            <a:pPr algn="just">
              <a:lnSpc>
                <a:spcPct val="120000"/>
              </a:lnSpc>
            </a:pPr>
            <a:r>
              <a:rPr lang="en-GB" sz="2400" dirty="0">
                <a:latin typeface="Avenir Next" panose="020B0503020202020204" pitchFamily="34" charset="0"/>
              </a:rPr>
              <a:t>Continuous reinforcement</a:t>
            </a:r>
          </a:p>
          <a:p>
            <a:pPr algn="just">
              <a:lnSpc>
                <a:spcPct val="120000"/>
              </a:lnSpc>
            </a:pPr>
            <a:r>
              <a:rPr lang="en-GB" sz="2400" dirty="0">
                <a:latin typeface="Avenir Next" panose="020B0503020202020204" pitchFamily="34" charset="0"/>
              </a:rPr>
              <a:t>~ 250 households in Latina (Lazio) </a:t>
            </a:r>
          </a:p>
          <a:p>
            <a:pPr algn="just">
              <a:lnSpc>
                <a:spcPct val="120000"/>
              </a:lnSpc>
            </a:pPr>
            <a:r>
              <a:rPr lang="en-GB" sz="2400" dirty="0">
                <a:latin typeface="Avenir Next" panose="020B0503020202020204" pitchFamily="34" charset="0"/>
              </a:rPr>
              <a:t>Control and Exp Groups swapped from first intervention</a:t>
            </a:r>
          </a:p>
          <a:p>
            <a:pPr algn="just">
              <a:lnSpc>
                <a:spcPct val="120000"/>
              </a:lnSpc>
            </a:pPr>
            <a:endParaRPr lang="en-GB" sz="2400" dirty="0">
              <a:latin typeface="Avenir Next" panose="020B0503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74967-191B-BF09-EB2F-E332CDED9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>
                <a:latin typeface="Avenir Next" panose="020B0503020202020204" pitchFamily="34" charset="0"/>
              </a:rPr>
              <a:t>11 July 2023</a:t>
            </a:r>
            <a:endParaRPr lang="en-US" dirty="0">
              <a:latin typeface="Avenir Next" panose="020B0503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519E64-B766-2D84-ACA7-0303D3B3B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latin typeface="Avenir Next" panose="020B0503020202020204" pitchFamily="34" charset="0"/>
              </a:rPr>
              <a:pPr/>
              <a:t>15</a:t>
            </a:fld>
            <a:endParaRPr lang="en-US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53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BCD7F31-53AC-5E85-617F-A6CAA4596EBC}"/>
              </a:ext>
            </a:extLst>
          </p:cNvPr>
          <p:cNvSpPr/>
          <p:nvPr/>
        </p:nvSpPr>
        <p:spPr>
          <a:xfrm>
            <a:off x="481263" y="487906"/>
            <a:ext cx="11213432" cy="1080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5F5C29-D832-06D1-798A-CFB272AA9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0368"/>
            <a:ext cx="10515600" cy="1325563"/>
          </a:xfrm>
        </p:spPr>
        <p:txBody>
          <a:bodyPr/>
          <a:lstStyle/>
          <a:p>
            <a:r>
              <a:rPr lang="en-GB" sz="4400" i="1" dirty="0">
                <a:latin typeface="Avenir Next" panose="020B0503020202020204" pitchFamily="34" charset="0"/>
              </a:rPr>
              <a:t>Second Intervention</a:t>
            </a:r>
            <a:endParaRPr lang="en-GB" i="1" dirty="0">
              <a:latin typeface="Avenir Next" panose="020B0503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8E21A-0372-A2A4-F3F5-0BC19C194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179" y="1870471"/>
            <a:ext cx="10515600" cy="4351338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</a:pPr>
            <a:r>
              <a:rPr lang="en-GB" sz="2400" dirty="0">
                <a:latin typeface="Avenir Next" panose="020B0503020202020204" pitchFamily="34" charset="0"/>
              </a:rPr>
              <a:t>AIM to improve quality and lower exposure rate</a:t>
            </a:r>
          </a:p>
          <a:p>
            <a:pPr algn="just">
              <a:lnSpc>
                <a:spcPct val="120000"/>
              </a:lnSpc>
            </a:pPr>
            <a:r>
              <a:rPr lang="en-GB" sz="2400" dirty="0">
                <a:latin typeface="Avenir Next" panose="020B0503020202020204" pitchFamily="34" charset="0"/>
              </a:rPr>
              <a:t>It is more efficient (and sustainable) to only collect full bins</a:t>
            </a:r>
          </a:p>
          <a:p>
            <a:pPr algn="just">
              <a:lnSpc>
                <a:spcPct val="120000"/>
              </a:lnSpc>
            </a:pPr>
            <a:endParaRPr lang="en-GB" sz="2400" dirty="0">
              <a:latin typeface="Avenir Next" panose="020B0503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74967-191B-BF09-EB2F-E332CDED9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>
                <a:latin typeface="Avenir Next" panose="020B0503020202020204" pitchFamily="34" charset="0"/>
              </a:rPr>
              <a:t>11 July 2023</a:t>
            </a:r>
            <a:endParaRPr lang="en-US" dirty="0">
              <a:latin typeface="Avenir Next" panose="020B0503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519E64-B766-2D84-ACA7-0303D3B3B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latin typeface="Avenir Next" panose="020B0503020202020204" pitchFamily="34" charset="0"/>
              </a:rPr>
              <a:pPr/>
              <a:t>16</a:t>
            </a:fld>
            <a:endParaRPr lang="en-US" dirty="0">
              <a:latin typeface="Avenir Next" panose="020B0503020202020204" pitchFamily="34" charset="0"/>
            </a:endParaRPr>
          </a:p>
        </p:txBody>
      </p:sp>
      <p:pic>
        <p:nvPicPr>
          <p:cNvPr id="7" name="Content Placeholder 5" descr="A table with different colored bars&#10;&#10;Description automatically generated">
            <a:extLst>
              <a:ext uri="{FF2B5EF4-FFF2-40B4-BE49-F238E27FC236}">
                <a16:creationId xmlns:a16="http://schemas.microsoft.com/office/drawing/2014/main" id="{770053F4-5D5D-B4B0-B19A-D4C1EE9D1B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5" t="3714" r="2701" b="5051"/>
          <a:stretch/>
        </p:blipFill>
        <p:spPr>
          <a:xfrm>
            <a:off x="3618548" y="3429000"/>
            <a:ext cx="4954904" cy="2501900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2854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BCD7F31-53AC-5E85-617F-A6CAA4596EBC}"/>
              </a:ext>
            </a:extLst>
          </p:cNvPr>
          <p:cNvSpPr/>
          <p:nvPr/>
        </p:nvSpPr>
        <p:spPr>
          <a:xfrm>
            <a:off x="481263" y="487906"/>
            <a:ext cx="11213432" cy="1080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5F5C29-D832-06D1-798A-CFB272AA9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0368"/>
            <a:ext cx="10515600" cy="1325563"/>
          </a:xfrm>
        </p:spPr>
        <p:txBody>
          <a:bodyPr/>
          <a:lstStyle/>
          <a:p>
            <a:r>
              <a:rPr lang="en-GB" sz="4400" i="1" dirty="0">
                <a:latin typeface="Avenir Next" panose="020B0503020202020204" pitchFamily="34" charset="0"/>
              </a:rPr>
              <a:t>Second Intervention: preliminary results</a:t>
            </a:r>
            <a:endParaRPr lang="en-GB" i="1" dirty="0">
              <a:latin typeface="Avenir Next" panose="020B0503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8E21A-0372-A2A4-F3F5-0BC19C194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0471"/>
            <a:ext cx="10515600" cy="4351338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</a:pPr>
            <a:r>
              <a:rPr lang="en-GB" sz="2400" dirty="0">
                <a:latin typeface="Avenir Next" panose="020B0503020202020204" pitchFamily="34" charset="0"/>
              </a:rPr>
              <a:t>Still ongoing but seems more promising</a:t>
            </a:r>
          </a:p>
          <a:p>
            <a:pPr algn="just">
              <a:lnSpc>
                <a:spcPct val="120000"/>
              </a:lnSpc>
            </a:pPr>
            <a:r>
              <a:rPr lang="en-GB" sz="2400" dirty="0">
                <a:latin typeface="Avenir Next" panose="020B0503020202020204" pitchFamily="34" charset="0"/>
              </a:rPr>
              <a:t>454 stickers given of which </a:t>
            </a:r>
            <a:r>
              <a:rPr lang="en-GB" sz="2400" b="1" dirty="0">
                <a:solidFill>
                  <a:srgbClr val="00B050"/>
                </a:solidFill>
                <a:latin typeface="Avenir Next Demi Bold" panose="020B0503020202020204" pitchFamily="34" charset="0"/>
              </a:rPr>
              <a:t>51% green</a:t>
            </a:r>
            <a:r>
              <a:rPr lang="en-GB" sz="2400" dirty="0">
                <a:latin typeface="Avenir Next" panose="020B0503020202020204" pitchFamily="34" charset="0"/>
              </a:rPr>
              <a:t>, </a:t>
            </a:r>
            <a:r>
              <a:rPr lang="en-GB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venir Next Demi Bold" panose="020B0503020202020204" pitchFamily="34" charset="0"/>
              </a:rPr>
              <a:t>35% yellow</a:t>
            </a:r>
            <a:r>
              <a:rPr lang="en-GB" sz="2400" dirty="0">
                <a:latin typeface="Avenir Next" panose="020B0503020202020204" pitchFamily="34" charset="0"/>
              </a:rPr>
              <a:t>, </a:t>
            </a:r>
            <a:r>
              <a:rPr lang="en-GB" sz="2400" b="1" dirty="0">
                <a:solidFill>
                  <a:srgbClr val="FF0000"/>
                </a:solidFill>
                <a:latin typeface="Avenir Next Demi Bold" panose="020B0503020202020204" pitchFamily="34" charset="0"/>
              </a:rPr>
              <a:t>14% red </a:t>
            </a:r>
          </a:p>
          <a:p>
            <a:pPr algn="just">
              <a:lnSpc>
                <a:spcPct val="120000"/>
              </a:lnSpc>
            </a:pPr>
            <a:r>
              <a:rPr lang="en-GB" sz="2400" dirty="0">
                <a:latin typeface="Avenir Next" panose="020B0503020202020204" pitchFamily="34" charset="0"/>
              </a:rPr>
              <a:t>Variety in exposure rates and waste found (textiles, plastic, animal litter)</a:t>
            </a:r>
          </a:p>
          <a:p>
            <a:pPr algn="just">
              <a:lnSpc>
                <a:spcPct val="120000"/>
              </a:lnSpc>
            </a:pPr>
            <a:r>
              <a:rPr lang="en-GB" sz="2400" dirty="0">
                <a:latin typeface="Avenir Next" panose="020B0503020202020204" pitchFamily="34" charset="0"/>
              </a:rPr>
              <a:t>Many citizens use door-to-door collection at every opportunity they have, taking out bins when they are not full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74967-191B-BF09-EB2F-E332CDED9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>
                <a:latin typeface="Avenir Next" panose="020B0503020202020204" pitchFamily="34" charset="0"/>
              </a:rPr>
              <a:t>11 July 2023</a:t>
            </a:r>
            <a:endParaRPr lang="en-US" dirty="0">
              <a:latin typeface="Avenir Next" panose="020B0503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519E64-B766-2D84-ACA7-0303D3B3B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latin typeface="Avenir Next" panose="020B0503020202020204" pitchFamily="34" charset="0"/>
              </a:rPr>
              <a:pPr/>
              <a:t>17</a:t>
            </a:fld>
            <a:endParaRPr lang="en-US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8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w of coolers on a sidewalk&#10;&#10;Description automatically generated">
            <a:extLst>
              <a:ext uri="{FF2B5EF4-FFF2-40B4-BE49-F238E27FC236}">
                <a16:creationId xmlns:a16="http://schemas.microsoft.com/office/drawing/2014/main" id="{A7C31FCB-4677-B31B-B76D-7E97FC4872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443"/>
          <a:stretch/>
        </p:blipFill>
        <p:spPr>
          <a:xfrm>
            <a:off x="643467" y="834073"/>
            <a:ext cx="5291666" cy="5189854"/>
          </a:xfrm>
          <a:prstGeom prst="rect">
            <a:avLst/>
          </a:prstGeom>
        </p:spPr>
      </p:pic>
      <p:pic>
        <p:nvPicPr>
          <p:cNvPr id="3" name="Picture 2" descr="A row of trash cans on the side of a road&#10;&#10;Description automatically generated">
            <a:extLst>
              <a:ext uri="{FF2B5EF4-FFF2-40B4-BE49-F238E27FC236}">
                <a16:creationId xmlns:a16="http://schemas.microsoft.com/office/drawing/2014/main" id="{1ECCD960-2A06-E592-0B30-8858521C32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621"/>
          <a:stretch/>
        </p:blipFill>
        <p:spPr>
          <a:xfrm>
            <a:off x="6256865" y="840351"/>
            <a:ext cx="5291667" cy="517729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B48EE0-3065-1D78-CAE4-A851CB3987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11 July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5A5D78-D2AD-904A-1D6A-5D0E6D7C7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82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BCD7F31-53AC-5E85-617F-A6CAA4596EBC}"/>
              </a:ext>
            </a:extLst>
          </p:cNvPr>
          <p:cNvSpPr/>
          <p:nvPr/>
        </p:nvSpPr>
        <p:spPr>
          <a:xfrm>
            <a:off x="481263" y="487906"/>
            <a:ext cx="11213432" cy="1080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5F5C29-D832-06D1-798A-CFB272AA9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0368"/>
            <a:ext cx="10515600" cy="1325563"/>
          </a:xfrm>
        </p:spPr>
        <p:txBody>
          <a:bodyPr/>
          <a:lstStyle/>
          <a:p>
            <a:r>
              <a:rPr lang="en-GB" sz="4400" i="1" dirty="0">
                <a:latin typeface="Avenir Next" panose="020B0503020202020204" pitchFamily="34" charset="0"/>
              </a:rPr>
              <a:t>Discussion</a:t>
            </a:r>
            <a:endParaRPr lang="en-GB" i="1" dirty="0">
              <a:latin typeface="Avenir Next" panose="020B0503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8E21A-0372-A2A4-F3F5-0BC19C194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6657"/>
            <a:ext cx="10515600" cy="4351338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</a:pPr>
            <a:r>
              <a:rPr lang="en-GB" sz="2400" dirty="0">
                <a:latin typeface="Avenir Next" panose="020B0503020202020204" pitchFamily="34" charset="0"/>
              </a:rPr>
              <a:t>Tentative claim that the first intervention had a positive impact</a:t>
            </a:r>
          </a:p>
          <a:p>
            <a:pPr algn="just">
              <a:lnSpc>
                <a:spcPct val="120000"/>
              </a:lnSpc>
            </a:pPr>
            <a:r>
              <a:rPr lang="en-GB" sz="2400" dirty="0">
                <a:latin typeface="Avenir Next" panose="020B0503020202020204" pitchFamily="34" charset="0"/>
              </a:rPr>
              <a:t>More challenging but more opportunities to be impactful</a:t>
            </a:r>
          </a:p>
          <a:p>
            <a:pPr algn="just">
              <a:lnSpc>
                <a:spcPct val="120000"/>
              </a:lnSpc>
            </a:pPr>
            <a:r>
              <a:rPr lang="en-GB" sz="2400" dirty="0">
                <a:latin typeface="Avenir Next" panose="020B0503020202020204" pitchFamily="34" charset="0"/>
              </a:rPr>
              <a:t>Important to engage the population that will participate</a:t>
            </a:r>
          </a:p>
          <a:p>
            <a:pPr algn="just">
              <a:lnSpc>
                <a:spcPct val="120000"/>
              </a:lnSpc>
            </a:pPr>
            <a:r>
              <a:rPr lang="en-GB" sz="2400" dirty="0">
                <a:latin typeface="Avenir Next" panose="020B0503020202020204" pitchFamily="34" charset="0"/>
              </a:rPr>
              <a:t>Chance to provide evidence for companies to improve</a:t>
            </a:r>
          </a:p>
          <a:p>
            <a:pPr algn="just">
              <a:lnSpc>
                <a:spcPct val="120000"/>
              </a:lnSpc>
            </a:pPr>
            <a:r>
              <a:rPr lang="en-GB" sz="2400" dirty="0">
                <a:latin typeface="Avenir Next" panose="020B0503020202020204" pitchFamily="34" charset="0"/>
              </a:rPr>
              <a:t>Find missed opportunities (e.g. lack of communication) to address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74967-191B-BF09-EB2F-E332CDED9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>
                <a:latin typeface="Avenir Next" panose="020B0503020202020204" pitchFamily="34" charset="0"/>
              </a:rPr>
              <a:t>11 July 2023</a:t>
            </a:r>
            <a:endParaRPr lang="en-US" dirty="0">
              <a:latin typeface="Avenir Next" panose="020B0503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519E64-B766-2D84-ACA7-0303D3B3B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latin typeface="Avenir Next" panose="020B0503020202020204" pitchFamily="34" charset="0"/>
              </a:rPr>
              <a:pPr/>
              <a:t>19</a:t>
            </a:fld>
            <a:endParaRPr lang="en-US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70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51EF947-57BA-E1ED-83DF-98D3D1D2C549}"/>
              </a:ext>
            </a:extLst>
          </p:cNvPr>
          <p:cNvSpPr/>
          <p:nvPr/>
        </p:nvSpPr>
        <p:spPr>
          <a:xfrm>
            <a:off x="481263" y="487906"/>
            <a:ext cx="6300537" cy="1080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5F5C29-D832-06D1-798A-CFB272AA9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943600" cy="1325563"/>
          </a:xfrm>
        </p:spPr>
        <p:txBody>
          <a:bodyPr/>
          <a:lstStyle/>
          <a:p>
            <a:r>
              <a:rPr lang="en-GB" i="1" dirty="0">
                <a:latin typeface="Avenir Next" panose="020B0503020202020204" pitchFamily="34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8E21A-0372-A2A4-F3F5-0BC19C1947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40000"/>
              </a:lnSpc>
            </a:pPr>
            <a:r>
              <a:rPr lang="en-GB" dirty="0">
                <a:latin typeface="Avenir Next" panose="020B0503020202020204" pitchFamily="34" charset="0"/>
              </a:rPr>
              <a:t>Introduction</a:t>
            </a:r>
          </a:p>
          <a:p>
            <a:pPr>
              <a:lnSpc>
                <a:spcPct val="140000"/>
              </a:lnSpc>
            </a:pPr>
            <a:r>
              <a:rPr lang="en-GB" dirty="0">
                <a:latin typeface="Avenir Next" panose="020B0503020202020204" pitchFamily="34" charset="0"/>
              </a:rPr>
              <a:t>Network and context</a:t>
            </a:r>
          </a:p>
          <a:p>
            <a:pPr>
              <a:lnSpc>
                <a:spcPct val="140000"/>
              </a:lnSpc>
            </a:pPr>
            <a:r>
              <a:rPr lang="en-GB" dirty="0">
                <a:latin typeface="Avenir Next" panose="020B0503020202020204" pitchFamily="34" charset="0"/>
              </a:rPr>
              <a:t>Methodology</a:t>
            </a:r>
          </a:p>
          <a:p>
            <a:pPr>
              <a:lnSpc>
                <a:spcPct val="140000"/>
              </a:lnSpc>
            </a:pPr>
            <a:r>
              <a:rPr lang="en-GB" dirty="0">
                <a:latin typeface="Avenir Next" panose="020B0503020202020204" pitchFamily="34" charset="0"/>
              </a:rPr>
              <a:t>Needs analysis</a:t>
            </a:r>
          </a:p>
          <a:p>
            <a:pPr>
              <a:lnSpc>
                <a:spcPct val="140000"/>
              </a:lnSpc>
            </a:pPr>
            <a:r>
              <a:rPr lang="en-GB" dirty="0">
                <a:latin typeface="Avenir Next" panose="020B0503020202020204" pitchFamily="34" charset="0"/>
              </a:rPr>
              <a:t>First Intervention</a:t>
            </a:r>
          </a:p>
          <a:p>
            <a:pPr>
              <a:lnSpc>
                <a:spcPct val="140000"/>
              </a:lnSpc>
            </a:pPr>
            <a:r>
              <a:rPr lang="en-GB" dirty="0">
                <a:latin typeface="Avenir Next" panose="020B0503020202020204" pitchFamily="34" charset="0"/>
              </a:rPr>
              <a:t>Second Intervention</a:t>
            </a:r>
          </a:p>
          <a:p>
            <a:pPr>
              <a:lnSpc>
                <a:spcPct val="140000"/>
              </a:lnSpc>
            </a:pPr>
            <a:r>
              <a:rPr lang="en-GB" dirty="0">
                <a:latin typeface="Avenir Next" panose="020B0503020202020204" pitchFamily="34" charset="0"/>
              </a:rPr>
              <a:t>What is next?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74967-191B-BF09-EB2F-E332CDED9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latin typeface="Avenir Next" panose="020B0503020202020204" pitchFamily="34" charset="0"/>
              </a:rPr>
              <a:t>11 July 2023</a:t>
            </a:r>
            <a:endParaRPr lang="en-US" dirty="0">
              <a:latin typeface="Avenir Next" panose="020B0503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519E64-B766-2D84-ACA7-0303D3B3B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latin typeface="Avenir Next" panose="020B0503020202020204" pitchFamily="34" charset="0"/>
              </a:rPr>
              <a:pPr/>
              <a:t>2</a:t>
            </a:fld>
            <a:endParaRPr lang="en-US" dirty="0">
              <a:latin typeface="Avenir Next" panose="020B0503020202020204" pitchFamily="34" charset="0"/>
            </a:endParaRPr>
          </a:p>
        </p:txBody>
      </p:sp>
      <p:pic>
        <p:nvPicPr>
          <p:cNvPr id="7" name="Picture 6" descr="A person holding a green recycle bin&#10;&#10;Description automatically generated">
            <a:extLst>
              <a:ext uri="{FF2B5EF4-FFF2-40B4-BE49-F238E27FC236}">
                <a16:creationId xmlns:a16="http://schemas.microsoft.com/office/drawing/2014/main" id="{06B2F83D-F025-1AB2-DFF9-856650627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20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BCD7F31-53AC-5E85-617F-A6CAA4596EBC}"/>
              </a:ext>
            </a:extLst>
          </p:cNvPr>
          <p:cNvSpPr/>
          <p:nvPr/>
        </p:nvSpPr>
        <p:spPr>
          <a:xfrm>
            <a:off x="481263" y="487906"/>
            <a:ext cx="11213432" cy="1080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5F5C29-D832-06D1-798A-CFB272AA9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0368"/>
            <a:ext cx="10515600" cy="1325563"/>
          </a:xfrm>
        </p:spPr>
        <p:txBody>
          <a:bodyPr/>
          <a:lstStyle/>
          <a:p>
            <a:r>
              <a:rPr lang="en-GB" sz="4400" i="1" dirty="0">
                <a:latin typeface="Avenir Next" panose="020B0503020202020204" pitchFamily="34" charset="0"/>
              </a:rPr>
              <a:t>References</a:t>
            </a:r>
            <a:endParaRPr lang="en-GB" i="1" dirty="0">
              <a:latin typeface="Avenir Next" panose="020B0503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8E21A-0372-A2A4-F3F5-0BC19C194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0471"/>
            <a:ext cx="10515600" cy="4351338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en-GB" sz="1600" b="0" i="0" dirty="0">
                <a:solidFill>
                  <a:srgbClr val="222222"/>
                </a:solidFill>
                <a:effectLst/>
                <a:latin typeface="Avenir Next" panose="020B0503020202020204" pitchFamily="34" charset="0"/>
              </a:rPr>
              <a:t>De Leon, I. G., &amp; Fuqua, R. W. (1995). The effects of public commitment and group feedback on </a:t>
            </a:r>
            <a:r>
              <a:rPr lang="en-GB" sz="1600" b="0" i="0" dirty="0" err="1">
                <a:solidFill>
                  <a:srgbClr val="222222"/>
                </a:solidFill>
                <a:effectLst/>
                <a:latin typeface="Avenir Next" panose="020B0503020202020204" pitchFamily="34" charset="0"/>
              </a:rPr>
              <a:t>curbside</a:t>
            </a:r>
            <a:r>
              <a:rPr lang="en-GB" sz="1600" b="0" i="0" dirty="0">
                <a:solidFill>
                  <a:srgbClr val="222222"/>
                </a:solidFill>
                <a:effectLst/>
                <a:latin typeface="Avenir Next" panose="020B0503020202020204" pitchFamily="34" charset="0"/>
              </a:rPr>
              <a:t> recycling. </a:t>
            </a:r>
            <a:r>
              <a:rPr lang="en-GB" sz="1600" b="0" i="1" dirty="0">
                <a:solidFill>
                  <a:srgbClr val="222222"/>
                </a:solidFill>
                <a:effectLst/>
                <a:latin typeface="Avenir Next" panose="020B0503020202020204" pitchFamily="34" charset="0"/>
              </a:rPr>
              <a:t>Environment and behavior</a:t>
            </a:r>
            <a:r>
              <a:rPr lang="en-GB" sz="1600" b="0" i="0" dirty="0">
                <a:solidFill>
                  <a:srgbClr val="222222"/>
                </a:solidFill>
                <a:effectLst/>
                <a:latin typeface="Avenir Next" panose="020B0503020202020204" pitchFamily="34" charset="0"/>
              </a:rPr>
              <a:t>, </a:t>
            </a:r>
            <a:r>
              <a:rPr lang="en-GB" sz="1600" b="0" i="1" dirty="0">
                <a:solidFill>
                  <a:srgbClr val="222222"/>
                </a:solidFill>
                <a:effectLst/>
                <a:latin typeface="Avenir Next" panose="020B0503020202020204" pitchFamily="34" charset="0"/>
              </a:rPr>
              <a:t>27</a:t>
            </a:r>
            <a:r>
              <a:rPr lang="en-GB" sz="1600" b="0" i="0" dirty="0">
                <a:solidFill>
                  <a:srgbClr val="222222"/>
                </a:solidFill>
                <a:effectLst/>
                <a:latin typeface="Avenir Next" panose="020B0503020202020204" pitchFamily="34" charset="0"/>
              </a:rPr>
              <a:t>(2), 233-250. </a:t>
            </a:r>
          </a:p>
          <a:p>
            <a:pPr algn="just">
              <a:lnSpc>
                <a:spcPct val="100000"/>
              </a:lnSpc>
            </a:pPr>
            <a:r>
              <a:rPr lang="en-GB" sz="1600" b="0" i="0" dirty="0">
                <a:solidFill>
                  <a:srgbClr val="222222"/>
                </a:solidFill>
                <a:effectLst/>
                <a:latin typeface="Avenir Next" panose="020B0503020202020204" pitchFamily="34" charset="0"/>
              </a:rPr>
              <a:t>Dupré, M., &amp; </a:t>
            </a:r>
            <a:r>
              <a:rPr lang="en-GB" sz="1600" b="0" i="0" dirty="0" err="1">
                <a:solidFill>
                  <a:srgbClr val="222222"/>
                </a:solidFill>
                <a:effectLst/>
                <a:latin typeface="Avenir Next" panose="020B0503020202020204" pitchFamily="34" charset="0"/>
              </a:rPr>
              <a:t>Meineri</a:t>
            </a:r>
            <a:r>
              <a:rPr lang="en-GB" sz="1600" b="0" i="0" dirty="0">
                <a:solidFill>
                  <a:srgbClr val="222222"/>
                </a:solidFill>
                <a:effectLst/>
                <a:latin typeface="Avenir Next" panose="020B0503020202020204" pitchFamily="34" charset="0"/>
              </a:rPr>
              <a:t>, S. (2016). Increasing recycling through displaying feedback and social comparative feedback. </a:t>
            </a:r>
            <a:r>
              <a:rPr lang="en-GB" sz="1600" b="0" i="1" dirty="0">
                <a:solidFill>
                  <a:srgbClr val="222222"/>
                </a:solidFill>
                <a:effectLst/>
                <a:latin typeface="Avenir Next" panose="020B0503020202020204" pitchFamily="34" charset="0"/>
              </a:rPr>
              <a:t>Journal of Environmental Psychology</a:t>
            </a:r>
            <a:r>
              <a:rPr lang="en-GB" sz="1600" b="0" i="0" dirty="0">
                <a:solidFill>
                  <a:srgbClr val="222222"/>
                </a:solidFill>
                <a:effectLst/>
                <a:latin typeface="Avenir Next" panose="020B0503020202020204" pitchFamily="34" charset="0"/>
              </a:rPr>
              <a:t>, </a:t>
            </a:r>
            <a:r>
              <a:rPr lang="en-GB" sz="1600" b="0" i="1" dirty="0">
                <a:solidFill>
                  <a:srgbClr val="222222"/>
                </a:solidFill>
                <a:effectLst/>
                <a:latin typeface="Avenir Next" panose="020B0503020202020204" pitchFamily="34" charset="0"/>
              </a:rPr>
              <a:t>48</a:t>
            </a:r>
            <a:r>
              <a:rPr lang="en-GB" sz="1600" b="0" i="0" dirty="0">
                <a:solidFill>
                  <a:srgbClr val="222222"/>
                </a:solidFill>
                <a:effectLst/>
                <a:latin typeface="Avenir Next" panose="020B0503020202020204" pitchFamily="34" charset="0"/>
              </a:rPr>
              <a:t>, 101-107.</a:t>
            </a:r>
          </a:p>
          <a:p>
            <a:pPr algn="just">
              <a:lnSpc>
                <a:spcPct val="100000"/>
              </a:lnSpc>
            </a:pPr>
            <a:r>
              <a:rPr lang="en-GB" sz="1600" dirty="0">
                <a:latin typeface="Avenir Next" panose="020B0503020202020204" pitchFamily="34" charset="0"/>
              </a:rPr>
              <a:t>Fondazione per lo </a:t>
            </a:r>
            <a:r>
              <a:rPr lang="en-GB" sz="1600" dirty="0" err="1">
                <a:latin typeface="Avenir Next" panose="020B0503020202020204" pitchFamily="34" charset="0"/>
              </a:rPr>
              <a:t>sviluppo</a:t>
            </a:r>
            <a:r>
              <a:rPr lang="en-GB" sz="1600" dirty="0">
                <a:latin typeface="Avenir Next" panose="020B0503020202020204" pitchFamily="34" charset="0"/>
              </a:rPr>
              <a:t> </a:t>
            </a:r>
            <a:r>
              <a:rPr lang="en-GB" sz="1600" dirty="0" err="1">
                <a:latin typeface="Avenir Next" panose="020B0503020202020204" pitchFamily="34" charset="0"/>
              </a:rPr>
              <a:t>sostenibile</a:t>
            </a:r>
            <a:r>
              <a:rPr lang="en-GB" sz="1600" dirty="0">
                <a:latin typeface="Avenir Next" panose="020B0503020202020204" pitchFamily="34" charset="0"/>
              </a:rPr>
              <a:t>, </a:t>
            </a:r>
            <a:r>
              <a:rPr lang="en-GB" sz="1600" dirty="0" err="1">
                <a:latin typeface="Avenir Next" panose="020B0503020202020204" pitchFamily="34" charset="0"/>
              </a:rPr>
              <a:t>Rapporto</a:t>
            </a:r>
            <a:r>
              <a:rPr lang="en-GB" sz="1600" dirty="0">
                <a:latin typeface="Avenir Next" panose="020B0503020202020204" pitchFamily="34" charset="0"/>
              </a:rPr>
              <a:t> </a:t>
            </a:r>
            <a:r>
              <a:rPr lang="en-GB" sz="1600" dirty="0" err="1">
                <a:latin typeface="Avenir Next" panose="020B0503020202020204" pitchFamily="34" charset="0"/>
              </a:rPr>
              <a:t>annuale</a:t>
            </a:r>
            <a:r>
              <a:rPr lang="en-GB" sz="1600" dirty="0">
                <a:latin typeface="Avenir Next" panose="020B0503020202020204" pitchFamily="34" charset="0"/>
              </a:rPr>
              <a:t>: Il </a:t>
            </a:r>
            <a:r>
              <a:rPr lang="en-GB" sz="1600" dirty="0" err="1">
                <a:latin typeface="Avenir Next" panose="020B0503020202020204" pitchFamily="34" charset="0"/>
              </a:rPr>
              <a:t>riciclo</a:t>
            </a:r>
            <a:r>
              <a:rPr lang="en-GB" sz="1600" dirty="0">
                <a:latin typeface="Avenir Next" panose="020B0503020202020204" pitchFamily="34" charset="0"/>
              </a:rPr>
              <a:t> in Italia, 2022. </a:t>
            </a:r>
            <a:r>
              <a:rPr lang="en-GB" sz="1600" dirty="0">
                <a:latin typeface="Avenir Next" panose="020B0503020202020204" pitchFamily="34" charset="0"/>
                <a:hlinkClick r:id="rId3"/>
              </a:rPr>
              <a:t>https://www.ricicloinitalia.it/wp-content/uploads/2022/12/Il-Riciclo-in-Italia-2022.pdf</a:t>
            </a:r>
            <a:r>
              <a:rPr lang="en-GB" sz="1600" dirty="0">
                <a:latin typeface="Avenir Next" panose="020B0503020202020204" pitchFamily="34" charset="0"/>
              </a:rPr>
              <a:t> )</a:t>
            </a:r>
          </a:p>
          <a:p>
            <a:pPr algn="just">
              <a:lnSpc>
                <a:spcPct val="100000"/>
              </a:lnSpc>
            </a:pPr>
            <a:r>
              <a:rPr lang="en-GB" sz="1600" b="0" i="0" dirty="0" err="1">
                <a:solidFill>
                  <a:srgbClr val="222222"/>
                </a:solidFill>
                <a:effectLst/>
                <a:latin typeface="Avenir Next" panose="020B0503020202020204" pitchFamily="34" charset="0"/>
              </a:rPr>
              <a:t>Ölander</a:t>
            </a:r>
            <a:r>
              <a:rPr lang="en-GB" sz="1600" b="0" i="0" dirty="0">
                <a:solidFill>
                  <a:srgbClr val="222222"/>
                </a:solidFill>
                <a:effectLst/>
                <a:latin typeface="Avenir Next" panose="020B0503020202020204" pitchFamily="34" charset="0"/>
              </a:rPr>
              <a:t>, F., &amp; </a:t>
            </a:r>
            <a:r>
              <a:rPr lang="en-GB" sz="1600" b="0" i="0" dirty="0" err="1">
                <a:solidFill>
                  <a:srgbClr val="222222"/>
                </a:solidFill>
                <a:effectLst/>
                <a:latin typeface="Avenir Next" panose="020B0503020202020204" pitchFamily="34" charset="0"/>
              </a:rPr>
              <a:t>Thøgersen</a:t>
            </a:r>
            <a:r>
              <a:rPr lang="en-GB" sz="1600" b="0" i="0" dirty="0">
                <a:solidFill>
                  <a:srgbClr val="222222"/>
                </a:solidFill>
                <a:effectLst/>
                <a:latin typeface="Avenir Next" panose="020B0503020202020204" pitchFamily="34" charset="0"/>
              </a:rPr>
              <a:t>, J. (1995). Understanding of consumer behaviour as a prerequisite for environmental protection. </a:t>
            </a:r>
            <a:r>
              <a:rPr lang="en-GB" sz="1600" b="0" i="1" dirty="0">
                <a:solidFill>
                  <a:srgbClr val="222222"/>
                </a:solidFill>
                <a:effectLst/>
                <a:latin typeface="Avenir Next" panose="020B0503020202020204" pitchFamily="34" charset="0"/>
              </a:rPr>
              <a:t>Journal of consumer policy</a:t>
            </a:r>
            <a:r>
              <a:rPr lang="en-GB" sz="1600" b="0" i="0" dirty="0">
                <a:solidFill>
                  <a:srgbClr val="222222"/>
                </a:solidFill>
                <a:effectLst/>
                <a:latin typeface="Avenir Next" panose="020B0503020202020204" pitchFamily="34" charset="0"/>
              </a:rPr>
              <a:t>, </a:t>
            </a:r>
            <a:r>
              <a:rPr lang="en-GB" sz="1600" b="0" i="1" dirty="0">
                <a:solidFill>
                  <a:srgbClr val="222222"/>
                </a:solidFill>
                <a:effectLst/>
                <a:latin typeface="Avenir Next" panose="020B0503020202020204" pitchFamily="34" charset="0"/>
              </a:rPr>
              <a:t>18</a:t>
            </a:r>
            <a:r>
              <a:rPr lang="en-GB" sz="1600" b="0" i="0" dirty="0">
                <a:solidFill>
                  <a:srgbClr val="222222"/>
                </a:solidFill>
                <a:effectLst/>
                <a:latin typeface="Avenir Next" panose="020B0503020202020204" pitchFamily="34" charset="0"/>
              </a:rPr>
              <a:t>, 345-385.</a:t>
            </a:r>
          </a:p>
          <a:p>
            <a:pPr algn="just">
              <a:lnSpc>
                <a:spcPct val="100000"/>
              </a:lnSpc>
            </a:pPr>
            <a:r>
              <a:rPr lang="en-GB" sz="1600" b="0" i="0" dirty="0">
                <a:solidFill>
                  <a:srgbClr val="222222"/>
                </a:solidFill>
                <a:effectLst/>
                <a:latin typeface="Avenir Next" panose="020B0503020202020204" pitchFamily="34" charset="0"/>
              </a:rPr>
              <a:t>Schultz, P. W. (1999). Changing behavior with normative feedback interventions: A field experiment on </a:t>
            </a:r>
            <a:r>
              <a:rPr lang="en-GB" sz="1600" b="0" i="0" dirty="0" err="1">
                <a:solidFill>
                  <a:srgbClr val="222222"/>
                </a:solidFill>
                <a:effectLst/>
                <a:latin typeface="Avenir Next" panose="020B0503020202020204" pitchFamily="34" charset="0"/>
              </a:rPr>
              <a:t>curbside</a:t>
            </a:r>
            <a:r>
              <a:rPr lang="en-GB" sz="1600" b="0" i="0" dirty="0">
                <a:solidFill>
                  <a:srgbClr val="222222"/>
                </a:solidFill>
                <a:effectLst/>
                <a:latin typeface="Avenir Next" panose="020B0503020202020204" pitchFamily="34" charset="0"/>
              </a:rPr>
              <a:t> recycling. </a:t>
            </a:r>
            <a:r>
              <a:rPr lang="en-GB" sz="1600" b="0" i="1" dirty="0">
                <a:solidFill>
                  <a:srgbClr val="222222"/>
                </a:solidFill>
                <a:effectLst/>
                <a:latin typeface="Avenir Next" panose="020B0503020202020204" pitchFamily="34" charset="0"/>
              </a:rPr>
              <a:t>Basic and applied social psychology</a:t>
            </a:r>
            <a:r>
              <a:rPr lang="en-GB" sz="1600" b="0" i="0" dirty="0">
                <a:solidFill>
                  <a:srgbClr val="222222"/>
                </a:solidFill>
                <a:effectLst/>
                <a:latin typeface="Avenir Next" panose="020B0503020202020204" pitchFamily="34" charset="0"/>
              </a:rPr>
              <a:t>, </a:t>
            </a:r>
            <a:r>
              <a:rPr lang="en-GB" sz="1600" b="0" i="1" dirty="0">
                <a:solidFill>
                  <a:srgbClr val="222222"/>
                </a:solidFill>
                <a:effectLst/>
                <a:latin typeface="Avenir Next" panose="020B0503020202020204" pitchFamily="34" charset="0"/>
              </a:rPr>
              <a:t>21</a:t>
            </a:r>
            <a:r>
              <a:rPr lang="en-GB" sz="1600" b="0" i="0" dirty="0">
                <a:solidFill>
                  <a:srgbClr val="222222"/>
                </a:solidFill>
                <a:effectLst/>
                <a:latin typeface="Avenir Next" panose="020B0503020202020204" pitchFamily="34" charset="0"/>
              </a:rPr>
              <a:t>(1), 25-36.</a:t>
            </a:r>
          </a:p>
          <a:p>
            <a:pPr algn="just">
              <a:lnSpc>
                <a:spcPct val="100000"/>
              </a:lnSpc>
            </a:pPr>
            <a:r>
              <a:rPr lang="en-GB" sz="1600" dirty="0">
                <a:effectLst/>
                <a:latin typeface="Avenir Next" panose="020B0503020202020204" pitchFamily="34" charset="0"/>
              </a:rPr>
              <a:t>Cristobal Garcia, J., </a:t>
            </a:r>
            <a:r>
              <a:rPr lang="en-GB" sz="1600" dirty="0" err="1">
                <a:effectLst/>
                <a:latin typeface="Avenir Next" panose="020B0503020202020204" pitchFamily="34" charset="0"/>
              </a:rPr>
              <a:t>Pierri</a:t>
            </a:r>
            <a:r>
              <a:rPr lang="en-GB" sz="1600" dirty="0">
                <a:effectLst/>
                <a:latin typeface="Avenir Next" panose="020B0503020202020204" pitchFamily="34" charset="0"/>
              </a:rPr>
              <a:t>, E., Antonopoulos, I., Bruns, H., Foster, G. and </a:t>
            </a:r>
            <a:r>
              <a:rPr lang="en-GB" sz="1600" dirty="0" err="1">
                <a:effectLst/>
                <a:latin typeface="Avenir Next" panose="020B0503020202020204" pitchFamily="34" charset="0"/>
              </a:rPr>
              <a:t>Gaudillat</a:t>
            </a:r>
            <a:r>
              <a:rPr lang="en-GB" sz="1600" dirty="0">
                <a:effectLst/>
                <a:latin typeface="Avenir Next" panose="020B0503020202020204" pitchFamily="34" charset="0"/>
              </a:rPr>
              <a:t>, P., Separate collection of municipal waste: citizens’ involvement and behavioural aspects, EUR 31310 EN, Publications Office of the European Union, Luxembourg, 2022, ISBN 978-92-76-59008-8, doi:10.2760/665482, JRC131042.</a:t>
            </a:r>
            <a:endParaRPr lang="en-GB" sz="1600" b="0" i="0" dirty="0">
              <a:solidFill>
                <a:srgbClr val="222222"/>
              </a:solidFill>
              <a:effectLst/>
              <a:latin typeface="Avenir Next" panose="020B0503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74967-191B-BF09-EB2F-E332CDED9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>
                <a:latin typeface="Avenir Next" panose="020B0503020202020204" pitchFamily="34" charset="0"/>
              </a:rPr>
              <a:t>11 July 2023</a:t>
            </a:r>
            <a:endParaRPr lang="en-US" dirty="0">
              <a:latin typeface="Avenir Next" panose="020B0503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519E64-B766-2D84-ACA7-0303D3B3B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latin typeface="Avenir Next" panose="020B0503020202020204" pitchFamily="34" charset="0"/>
              </a:rPr>
              <a:pPr/>
              <a:t>20</a:t>
            </a:fld>
            <a:endParaRPr lang="en-US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4343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B043117-A84A-1607-4559-C19C371D1E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r="22242"/>
          <a:stretch/>
        </p:blipFill>
        <p:spPr>
          <a:xfrm>
            <a:off x="6859339" y="0"/>
            <a:ext cx="5332661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6B0B88-8321-36C2-E406-71B5A4953B4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-4" y="0"/>
            <a:ext cx="6858000" cy="6858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BA7FD85-1225-BA62-42D5-090032832B48}"/>
              </a:ext>
            </a:extLst>
          </p:cNvPr>
          <p:cNvSpPr/>
          <p:nvPr/>
        </p:nvSpPr>
        <p:spPr>
          <a:xfrm>
            <a:off x="1072311" y="3968608"/>
            <a:ext cx="10440000" cy="66894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EF2EBB0-D365-2EE2-7CF2-9F7F3506098E}"/>
              </a:ext>
            </a:extLst>
          </p:cNvPr>
          <p:cNvSpPr/>
          <p:nvPr/>
        </p:nvSpPr>
        <p:spPr>
          <a:xfrm>
            <a:off x="1072311" y="1581008"/>
            <a:ext cx="10440000" cy="2160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0F799B-7622-B666-5DB5-93176EE4B9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3369" y="1467208"/>
            <a:ext cx="10197885" cy="2387600"/>
          </a:xfrm>
        </p:spPr>
        <p:txBody>
          <a:bodyPr anchor="ctr">
            <a:normAutofit/>
          </a:bodyPr>
          <a:lstStyle/>
          <a:p>
            <a:r>
              <a:rPr lang="en-GB" sz="4800" b="1" dirty="0">
                <a:effectLst/>
                <a:latin typeface="Avenir Next Demi Bold" panose="020B0503020202020204" pitchFamily="34" charset="0"/>
              </a:rPr>
              <a:t>Thank you for the attention!</a:t>
            </a:r>
            <a:br>
              <a:rPr lang="en-GB" sz="4800" b="1" dirty="0">
                <a:effectLst/>
                <a:latin typeface="Avenir Next Demi Bold" panose="020B0503020202020204" pitchFamily="34" charset="0"/>
              </a:rPr>
            </a:br>
            <a:r>
              <a:rPr lang="en-GB" sz="4800" b="1" dirty="0">
                <a:effectLst/>
                <a:latin typeface="Avenir Next Demi Bold" panose="020B0503020202020204" pitchFamily="34" charset="0"/>
              </a:rPr>
              <a:t>Any questions?</a:t>
            </a:r>
            <a:endParaRPr lang="en-GB" sz="4800" b="1" dirty="0">
              <a:latin typeface="Avenir Next Demi Bold" panose="020B0503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802689-B174-D4A0-5880-2CF79ED4CE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8" y="4096958"/>
            <a:ext cx="9144000" cy="54059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b="1" dirty="0">
                <a:latin typeface="Avenir Next Demi Bold" panose="020B0503020202020204" pitchFamily="34" charset="0"/>
              </a:rPr>
              <a:t>Reach me at </a:t>
            </a:r>
            <a:r>
              <a:rPr lang="en-GB" b="1" dirty="0" err="1">
                <a:latin typeface="Avenir Next Demi Bold" panose="020B0503020202020204" pitchFamily="34" charset="0"/>
              </a:rPr>
              <a:t>federica.stablum@unitn.it</a:t>
            </a:r>
            <a:endParaRPr lang="en-GB" b="1" dirty="0">
              <a:latin typeface="Avenir Next Demi Bold" panose="020B0503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4CDFAE-6999-752A-326D-D3EB15834A12}"/>
              </a:ext>
            </a:extLst>
          </p:cNvPr>
          <p:cNvSpPr txBox="1"/>
          <p:nvPr/>
        </p:nvSpPr>
        <p:spPr>
          <a:xfrm>
            <a:off x="4180955" y="5728532"/>
            <a:ext cx="3830087" cy="10756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800" b="1" dirty="0">
                <a:effectLst/>
                <a:latin typeface="Avenir Next Demi Bold" panose="020B0503020202020204" pitchFamily="34" charset="0"/>
              </a:rPr>
              <a:t>Behavioural Ecological Economics</a:t>
            </a:r>
            <a:br>
              <a:rPr lang="en-GB" sz="1800" b="1" dirty="0">
                <a:effectLst/>
                <a:latin typeface="Avenir Next Demi Bold" panose="020B0503020202020204" pitchFamily="34" charset="0"/>
              </a:rPr>
            </a:br>
            <a:r>
              <a:rPr lang="en-GB" sz="1800" b="1" dirty="0">
                <a:effectLst/>
                <a:latin typeface="Avenir Next Demi Bold" panose="020B0503020202020204" pitchFamily="34" charset="0"/>
              </a:rPr>
              <a:t>University of Florence</a:t>
            </a:r>
          </a:p>
          <a:p>
            <a:pPr algn="ctr">
              <a:lnSpc>
                <a:spcPct val="120000"/>
              </a:lnSpc>
            </a:pPr>
            <a:r>
              <a:rPr lang="en-GB" b="1" dirty="0">
                <a:latin typeface="Avenir Next Demi Bold" panose="020B0503020202020204" pitchFamily="34" charset="0"/>
              </a:rPr>
              <a:t>10-11 July 2023</a:t>
            </a:r>
          </a:p>
        </p:txBody>
      </p:sp>
    </p:spTree>
    <p:extLst>
      <p:ext uri="{BB962C8B-B14F-4D97-AF65-F5344CB8AC3E}">
        <p14:creationId xmlns:p14="http://schemas.microsoft.com/office/powerpoint/2010/main" val="1873655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BCD7F31-53AC-5E85-617F-A6CAA4596EBC}"/>
              </a:ext>
            </a:extLst>
          </p:cNvPr>
          <p:cNvSpPr/>
          <p:nvPr/>
        </p:nvSpPr>
        <p:spPr>
          <a:xfrm>
            <a:off x="481263" y="487906"/>
            <a:ext cx="11213432" cy="1080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5F5C29-D832-06D1-798A-CFB272AA9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>
                <a:latin typeface="Avenir Next" panose="020B0503020202020204" pitchFamily="34" charset="0"/>
              </a:rPr>
              <a:t>Introduction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8E21A-0372-A2A4-F3F5-0BC19C194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09241"/>
            <a:ext cx="10515600" cy="4351338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GB" sz="2400" dirty="0">
                <a:latin typeface="Avenir Next" panose="020B0503020202020204" pitchFamily="34" charset="0"/>
              </a:rPr>
              <a:t>72% of waste is recycled in Italy – Best country in the EU </a:t>
            </a:r>
            <a:r>
              <a:rPr lang="en-GB" sz="1400" dirty="0">
                <a:latin typeface="Avenir Next" panose="020B0503020202020204" pitchFamily="34" charset="0"/>
              </a:rPr>
              <a:t>(Il </a:t>
            </a:r>
            <a:r>
              <a:rPr lang="en-GB" sz="1400" dirty="0" err="1">
                <a:latin typeface="Avenir Next" panose="020B0503020202020204" pitchFamily="34" charset="0"/>
              </a:rPr>
              <a:t>riciclo</a:t>
            </a:r>
            <a:r>
              <a:rPr lang="en-GB" sz="1400" dirty="0">
                <a:latin typeface="Avenir Next" panose="020B0503020202020204" pitchFamily="34" charset="0"/>
              </a:rPr>
              <a:t> in Italia, 2022)</a:t>
            </a:r>
            <a:endParaRPr lang="en-GB" sz="2400" dirty="0">
              <a:latin typeface="Avenir Next" panose="020B05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GB" sz="2400" dirty="0">
                <a:latin typeface="Avenir Next" panose="020B0503020202020204" pitchFamily="34" charset="0"/>
              </a:rPr>
              <a:t>Heterogeneity in regions, areas, and systems</a:t>
            </a:r>
          </a:p>
          <a:p>
            <a:pPr algn="just">
              <a:lnSpc>
                <a:spcPct val="150000"/>
              </a:lnSpc>
            </a:pPr>
            <a:r>
              <a:rPr lang="en-GB" sz="2400" dirty="0">
                <a:latin typeface="Avenir Next" panose="020B0503020202020204" pitchFamily="34" charset="0"/>
              </a:rPr>
              <a:t>Motivation Opportunity Ability (MOA) influences recycling behaviour </a:t>
            </a:r>
            <a:r>
              <a:rPr lang="en-GB" sz="1600" dirty="0">
                <a:latin typeface="Avenir Next" panose="020B0503020202020204" pitchFamily="34" charset="0"/>
              </a:rPr>
              <a:t>(</a:t>
            </a:r>
            <a:r>
              <a:rPr lang="en-GB" sz="1600" dirty="0" err="1">
                <a:solidFill>
                  <a:srgbClr val="222222"/>
                </a:solidFill>
                <a:latin typeface="Avenir Next" panose="020B0503020202020204" pitchFamily="34" charset="0"/>
              </a:rPr>
              <a:t>Ölander</a:t>
            </a:r>
            <a:r>
              <a:rPr lang="en-GB" sz="1600" dirty="0">
                <a:solidFill>
                  <a:srgbClr val="222222"/>
                </a:solidFill>
                <a:latin typeface="Avenir Next" panose="020B0503020202020204" pitchFamily="34" charset="0"/>
              </a:rPr>
              <a:t> &amp; </a:t>
            </a:r>
            <a:r>
              <a:rPr lang="en-GB" sz="1600" dirty="0" err="1">
                <a:solidFill>
                  <a:srgbClr val="222222"/>
                </a:solidFill>
                <a:latin typeface="Avenir Next" panose="020B0503020202020204" pitchFamily="34" charset="0"/>
              </a:rPr>
              <a:t>Thøgersen</a:t>
            </a:r>
            <a:r>
              <a:rPr lang="en-GB" sz="1600" dirty="0">
                <a:solidFill>
                  <a:srgbClr val="222222"/>
                </a:solidFill>
                <a:latin typeface="Avenir Next" panose="020B0503020202020204" pitchFamily="34" charset="0"/>
              </a:rPr>
              <a:t>, 1995)</a:t>
            </a:r>
          </a:p>
          <a:p>
            <a:pPr lvl="1" algn="just">
              <a:lnSpc>
                <a:spcPct val="150000"/>
              </a:lnSpc>
            </a:pPr>
            <a:r>
              <a:rPr lang="en-GB" sz="1800" dirty="0">
                <a:solidFill>
                  <a:srgbClr val="222222"/>
                </a:solidFill>
                <a:latin typeface="Avenir Next" panose="020B0503020202020204" pitchFamily="34" charset="0"/>
              </a:rPr>
              <a:t>M: cost/benefit, attitudes and preferences, values, identity, norms</a:t>
            </a:r>
          </a:p>
          <a:p>
            <a:pPr lvl="1" algn="just">
              <a:lnSpc>
                <a:spcPct val="150000"/>
              </a:lnSpc>
            </a:pPr>
            <a:r>
              <a:rPr lang="en-GB" sz="1800" dirty="0">
                <a:solidFill>
                  <a:srgbClr val="222222"/>
                </a:solidFill>
                <a:latin typeface="Avenir Next" panose="020B0503020202020204" pitchFamily="34" charset="0"/>
              </a:rPr>
              <a:t>O: </a:t>
            </a:r>
            <a:r>
              <a:rPr lang="en-GB" sz="1800" dirty="0">
                <a:latin typeface="Avenir Next" panose="020B0503020202020204" pitchFamily="34" charset="0"/>
              </a:rPr>
              <a:t>availability and convenience of infrastructure, policies </a:t>
            </a:r>
            <a:endParaRPr lang="en-GB" sz="1800" dirty="0">
              <a:solidFill>
                <a:srgbClr val="222222"/>
              </a:solidFill>
              <a:latin typeface="Avenir Next" panose="020B0503020202020204" pitchFamily="34" charset="0"/>
            </a:endParaRPr>
          </a:p>
          <a:p>
            <a:pPr lvl="1" algn="just">
              <a:lnSpc>
                <a:spcPct val="150000"/>
              </a:lnSpc>
            </a:pPr>
            <a:r>
              <a:rPr lang="en-GB" sz="1800" dirty="0">
                <a:solidFill>
                  <a:srgbClr val="222222"/>
                </a:solidFill>
                <a:latin typeface="Avenir Next" panose="020B0503020202020204" pitchFamily="34" charset="0"/>
              </a:rPr>
              <a:t>A: </a:t>
            </a:r>
            <a:r>
              <a:rPr lang="en-GB" sz="1800" dirty="0">
                <a:latin typeface="Avenir Next" panose="020B0503020202020204" pitchFamily="34" charset="0"/>
              </a:rPr>
              <a:t>Knowledge and skills, habits, past behaviour, perceived behavioural control </a:t>
            </a:r>
          </a:p>
          <a:p>
            <a:pPr algn="just">
              <a:lnSpc>
                <a:spcPct val="150000"/>
              </a:lnSpc>
            </a:pPr>
            <a:r>
              <a:rPr lang="en-GB" sz="2400" dirty="0">
                <a:latin typeface="Avenir Next" panose="020B0503020202020204" pitchFamily="34" charset="0"/>
              </a:rPr>
              <a:t>Develop policies + support behaviours </a:t>
            </a:r>
            <a:r>
              <a:rPr lang="en-GB" sz="1600" dirty="0">
                <a:latin typeface="Avenir Next" panose="020B0503020202020204" pitchFamily="34" charset="0"/>
              </a:rPr>
              <a:t>(see </a:t>
            </a:r>
            <a:r>
              <a:rPr lang="en-GB" sz="1600" dirty="0">
                <a:effectLst/>
                <a:latin typeface="Avenir Next" panose="020B0503020202020204" pitchFamily="34" charset="0"/>
              </a:rPr>
              <a:t>Cristobal Garcia et al., 2022, for a review)</a:t>
            </a:r>
            <a:endParaRPr lang="en-GB" sz="2400" dirty="0">
              <a:latin typeface="Avenir Next" panose="020B0503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74967-191B-BF09-EB2F-E332CDED9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>
                <a:latin typeface="Avenir Next" panose="020B0503020202020204" pitchFamily="34" charset="0"/>
              </a:rPr>
              <a:t>11 July 2023</a:t>
            </a:r>
            <a:endParaRPr lang="en-US" dirty="0">
              <a:latin typeface="Avenir Next" panose="020B0503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519E64-B766-2D84-ACA7-0303D3B3B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latin typeface="Avenir Next" panose="020B0503020202020204" pitchFamily="34" charset="0"/>
              </a:rPr>
              <a:pPr/>
              <a:t>3</a:t>
            </a:fld>
            <a:endParaRPr lang="en-US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60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BCD7F31-53AC-5E85-617F-A6CAA4596EBC}"/>
              </a:ext>
            </a:extLst>
          </p:cNvPr>
          <p:cNvSpPr/>
          <p:nvPr/>
        </p:nvSpPr>
        <p:spPr>
          <a:xfrm>
            <a:off x="481263" y="487906"/>
            <a:ext cx="11213432" cy="1080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5F5C29-D832-06D1-798A-CFB272AA9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>
                <a:latin typeface="Avenir Next" panose="020B0503020202020204" pitchFamily="34" charset="0"/>
              </a:rPr>
              <a:t>Introduction (2)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8E21A-0372-A2A4-F3F5-0BC19C194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7850"/>
            <a:ext cx="10515600" cy="4351338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GB" sz="2400" dirty="0">
                <a:latin typeface="Avenir Next" panose="020B0503020202020204" pitchFamily="34" charset="0"/>
              </a:rPr>
              <a:t>Recycling as pro-environmental behaviour (PEB)</a:t>
            </a:r>
          </a:p>
          <a:p>
            <a:pPr algn="just">
              <a:lnSpc>
                <a:spcPct val="150000"/>
              </a:lnSpc>
            </a:pPr>
            <a:r>
              <a:rPr lang="en-GB" sz="2400" dirty="0">
                <a:latin typeface="Avenir Next" panose="020B0503020202020204" pitchFamily="34" charset="0"/>
              </a:rPr>
              <a:t>High effort (daily) but quite low impact (compared to other PEBs)</a:t>
            </a:r>
          </a:p>
          <a:p>
            <a:pPr algn="just">
              <a:lnSpc>
                <a:spcPct val="150000"/>
              </a:lnSpc>
            </a:pPr>
            <a:r>
              <a:rPr lang="en-GB" sz="2400" dirty="0">
                <a:latin typeface="Avenir Next" panose="020B0503020202020204" pitchFamily="34" charset="0"/>
              </a:rPr>
              <a:t>Feedback and norms have been effective in </a:t>
            </a:r>
            <a:r>
              <a:rPr lang="en-GB" sz="2400" i="1" dirty="0">
                <a:latin typeface="Avenir Next" panose="020B0503020202020204" pitchFamily="34" charset="0"/>
              </a:rPr>
              <a:t>improving/increasing </a:t>
            </a:r>
            <a:r>
              <a:rPr lang="en-GB" sz="2400" dirty="0">
                <a:latin typeface="Avenir Next" panose="020B0503020202020204" pitchFamily="34" charset="0"/>
              </a:rPr>
              <a:t>recycling </a:t>
            </a:r>
            <a:r>
              <a:rPr lang="en-GB" sz="1600" dirty="0">
                <a:latin typeface="Avenir Next" panose="020B0503020202020204" pitchFamily="34" charset="0"/>
              </a:rPr>
              <a:t>(see </a:t>
            </a:r>
            <a:r>
              <a:rPr lang="en-GB" sz="1600" b="0" i="0" dirty="0">
                <a:solidFill>
                  <a:srgbClr val="222222"/>
                </a:solidFill>
                <a:effectLst/>
                <a:latin typeface="Avenir Next" panose="020B0503020202020204" pitchFamily="34" charset="0"/>
              </a:rPr>
              <a:t>De Leon &amp; Fuqua, 1995; Dupré &amp; </a:t>
            </a:r>
            <a:r>
              <a:rPr lang="en-GB" sz="1600" b="0" i="0" dirty="0" err="1">
                <a:solidFill>
                  <a:srgbClr val="222222"/>
                </a:solidFill>
                <a:effectLst/>
                <a:latin typeface="Avenir Next" panose="020B0503020202020204" pitchFamily="34" charset="0"/>
              </a:rPr>
              <a:t>Meineri</a:t>
            </a:r>
            <a:r>
              <a:rPr lang="en-GB" sz="1600" b="0" i="0" dirty="0">
                <a:solidFill>
                  <a:srgbClr val="222222"/>
                </a:solidFill>
                <a:effectLst/>
                <a:latin typeface="Avenir Next" panose="020B0503020202020204" pitchFamily="34" charset="0"/>
              </a:rPr>
              <a:t>, 2016; Schultz, 1999)</a:t>
            </a:r>
          </a:p>
          <a:p>
            <a:pPr algn="just">
              <a:lnSpc>
                <a:spcPct val="150000"/>
              </a:lnSpc>
            </a:pPr>
            <a:r>
              <a:rPr lang="en-GB" sz="2400" dirty="0">
                <a:latin typeface="Avenir Next" panose="020B0503020202020204" pitchFamily="34" charset="0"/>
              </a:rPr>
              <a:t>Increasing when low adherence + improving when low quality</a:t>
            </a:r>
          </a:p>
          <a:p>
            <a:pPr algn="just">
              <a:lnSpc>
                <a:spcPct val="150000"/>
              </a:lnSpc>
            </a:pPr>
            <a:r>
              <a:rPr lang="en-GB" sz="2400" dirty="0">
                <a:latin typeface="Avenir Next" panose="020B0503020202020204" pitchFamily="34" charset="0"/>
              </a:rPr>
              <a:t>Crucial that recycling is HIGH quality to support circularity of materials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74967-191B-BF09-EB2F-E332CDED9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>
                <a:latin typeface="Avenir Next" panose="020B0503020202020204" pitchFamily="34" charset="0"/>
              </a:rPr>
              <a:t>11 July 2023</a:t>
            </a:r>
            <a:endParaRPr lang="en-US" dirty="0">
              <a:latin typeface="Avenir Next" panose="020B0503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519E64-B766-2D84-ACA7-0303D3B3B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latin typeface="Avenir Next" panose="020B0503020202020204" pitchFamily="34" charset="0"/>
              </a:rPr>
              <a:pPr/>
              <a:t>4</a:t>
            </a:fld>
            <a:endParaRPr lang="en-US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52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9EE4B85-FC5D-9020-1664-DC3253432879}"/>
              </a:ext>
            </a:extLst>
          </p:cNvPr>
          <p:cNvSpPr/>
          <p:nvPr/>
        </p:nvSpPr>
        <p:spPr>
          <a:xfrm>
            <a:off x="2839453" y="5055018"/>
            <a:ext cx="6497051" cy="1080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74967-191B-BF09-EB2F-E332CDED9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11 July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519E64-B766-2D84-ACA7-0303D3B3B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Immagine 1037299648" descr="Immagine che contiene testo&#10;&#10;Descrizione generata automaticamente">
            <a:extLst>
              <a:ext uri="{FF2B5EF4-FFF2-40B4-BE49-F238E27FC236}">
                <a16:creationId xmlns:a16="http://schemas.microsoft.com/office/drawing/2014/main" id="{B36A415B-F766-C18C-3C4C-D11461DE58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000" y="1179137"/>
            <a:ext cx="3600000" cy="8567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0A7E0B-71CF-53B7-191B-ED990F2088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634" y="859489"/>
            <a:ext cx="3600000" cy="1440000"/>
          </a:xfrm>
          <a:prstGeom prst="rect">
            <a:avLst/>
          </a:prstGeom>
          <a:noFill/>
        </p:spPr>
      </p:pic>
      <p:pic>
        <p:nvPicPr>
          <p:cNvPr id="10" name="Immagine 1" descr="Immagine che contiene cerchio, schermata, Elementi grafici, Policromia&#10;&#10;Descrizione generata automaticamente">
            <a:extLst>
              <a:ext uri="{FF2B5EF4-FFF2-40B4-BE49-F238E27FC236}">
                <a16:creationId xmlns:a16="http://schemas.microsoft.com/office/drawing/2014/main" id="{900D8BFD-B51F-8180-B798-892F1F2FEF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73800" y="831814"/>
            <a:ext cx="2880000" cy="1449599"/>
          </a:xfrm>
          <a:prstGeom prst="rect">
            <a:avLst/>
          </a:prstGeom>
          <a:noFill/>
        </p:spPr>
      </p:pic>
      <p:pic>
        <p:nvPicPr>
          <p:cNvPr id="15" name="Picture 14" descr="A logo with a colorful design&#10;&#10;Description automatically generated">
            <a:extLst>
              <a:ext uri="{FF2B5EF4-FFF2-40B4-BE49-F238E27FC236}">
                <a16:creationId xmlns:a16="http://schemas.microsoft.com/office/drawing/2014/main" id="{008F2CEA-5B71-F8E5-1BF5-7A4D79625A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2441" y="2662499"/>
            <a:ext cx="3600000" cy="1800000"/>
          </a:xfrm>
          <a:prstGeom prst="rect">
            <a:avLst/>
          </a:prstGeom>
        </p:spPr>
      </p:pic>
      <p:pic>
        <p:nvPicPr>
          <p:cNvPr id="12" name="Picture 11" descr="A black and grey logo&#10;&#10;Description automatically generated">
            <a:extLst>
              <a:ext uri="{FF2B5EF4-FFF2-40B4-BE49-F238E27FC236}">
                <a16:creationId xmlns:a16="http://schemas.microsoft.com/office/drawing/2014/main" id="{ED7CAFB0-7E23-F9EC-C6D6-3435668F7B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6000" y="3005477"/>
            <a:ext cx="3600000" cy="108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4221DF-C7CF-2D70-B4AA-F46D7E01A745}"/>
              </a:ext>
            </a:extLst>
          </p:cNvPr>
          <p:cNvSpPr txBox="1"/>
          <p:nvPr/>
        </p:nvSpPr>
        <p:spPr>
          <a:xfrm>
            <a:off x="3305812" y="5205823"/>
            <a:ext cx="55803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i="1" dirty="0">
                <a:latin typeface="Avenir Next" panose="020B0503020202020204" pitchFamily="34" charset="0"/>
              </a:rPr>
              <a:t>Network and Context</a:t>
            </a:r>
          </a:p>
        </p:txBody>
      </p:sp>
    </p:spTree>
    <p:extLst>
      <p:ext uri="{BB962C8B-B14F-4D97-AF65-F5344CB8AC3E}">
        <p14:creationId xmlns:p14="http://schemas.microsoft.com/office/powerpoint/2010/main" val="953680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7B9B52E-ECAB-BAD9-F824-F9121A3FDE84}"/>
              </a:ext>
            </a:extLst>
          </p:cNvPr>
          <p:cNvSpPr/>
          <p:nvPr/>
        </p:nvSpPr>
        <p:spPr>
          <a:xfrm>
            <a:off x="481263" y="487906"/>
            <a:ext cx="11213432" cy="1080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5F5C29-D832-06D1-798A-CFB272AA9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>
                <a:latin typeface="Avenir Next" panose="020B0503020202020204" pitchFamily="34" charset="0"/>
              </a:rPr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8E21A-0372-A2A4-F3F5-0BC19C194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6807" y="1844373"/>
            <a:ext cx="9586993" cy="4389195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GB" sz="2400" dirty="0">
                <a:latin typeface="Avenir Next" panose="020B0503020202020204" pitchFamily="34" charset="0"/>
              </a:rPr>
              <a:t>NEEDS ANALYSIS</a:t>
            </a:r>
          </a:p>
          <a:p>
            <a:pPr lvl="1" algn="just">
              <a:lnSpc>
                <a:spcPct val="150000"/>
              </a:lnSpc>
            </a:pPr>
            <a:r>
              <a:rPr lang="en-GB" dirty="0">
                <a:latin typeface="Avenir Next" panose="020B0503020202020204" pitchFamily="34" charset="0"/>
              </a:rPr>
              <a:t>Engage stakeholders and citizenship</a:t>
            </a:r>
          </a:p>
          <a:p>
            <a:pPr lvl="1" algn="just">
              <a:lnSpc>
                <a:spcPct val="150000"/>
              </a:lnSpc>
            </a:pPr>
            <a:r>
              <a:rPr lang="en-GB" dirty="0">
                <a:latin typeface="Avenir Next" panose="020B0503020202020204" pitchFamily="34" charset="0"/>
              </a:rPr>
              <a:t>Survey to investigate psychological and contextual barriers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GB" sz="2400" dirty="0">
                <a:latin typeface="Avenir Next" panose="020B0503020202020204" pitchFamily="34" charset="0"/>
              </a:rPr>
              <a:t>FIELD INTERVENTION</a:t>
            </a:r>
          </a:p>
          <a:p>
            <a:pPr marL="814388" lvl="2" indent="-342900" algn="just">
              <a:lnSpc>
                <a:spcPct val="150000"/>
              </a:lnSpc>
            </a:pPr>
            <a:r>
              <a:rPr lang="en-GB" sz="2400" dirty="0">
                <a:latin typeface="Avenir Next" panose="020B0503020202020204" pitchFamily="34" charset="0"/>
              </a:rPr>
              <a:t>Based on nudging principles</a:t>
            </a:r>
          </a:p>
          <a:p>
            <a:pPr marL="814388" lvl="2" indent="-342900" algn="just">
              <a:lnSpc>
                <a:spcPct val="150000"/>
              </a:lnSpc>
            </a:pPr>
            <a:r>
              <a:rPr lang="en-GB" sz="2400" dirty="0">
                <a:latin typeface="Avenir Next" panose="020B0503020202020204" pitchFamily="34" charset="0"/>
              </a:rPr>
              <a:t>Informed by the needs analysis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74967-191B-BF09-EB2F-E332CDED9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>
                <a:latin typeface="Avenir Next" panose="020B0503020202020204" pitchFamily="34" charset="0"/>
              </a:rPr>
              <a:t>11 July 2023</a:t>
            </a:r>
            <a:endParaRPr lang="en-US" dirty="0">
              <a:latin typeface="Avenir Next" panose="020B0503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519E64-B766-2D84-ACA7-0303D3B3B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latin typeface="Avenir Next" panose="020B0503020202020204" pitchFamily="34" charset="0"/>
              </a:rPr>
              <a:pPr/>
              <a:t>6</a:t>
            </a:fld>
            <a:endParaRPr lang="en-US" dirty="0">
              <a:latin typeface="Avenir Next" panose="020B0503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3403C6-6B57-F187-C74C-EB0D19B9BF63}"/>
              </a:ext>
            </a:extLst>
          </p:cNvPr>
          <p:cNvSpPr txBox="1"/>
          <p:nvPr/>
        </p:nvSpPr>
        <p:spPr>
          <a:xfrm>
            <a:off x="838200" y="1892241"/>
            <a:ext cx="6319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b="1" dirty="0">
                <a:latin typeface="Avenir Next" panose="020B0503020202020204" pitchFamily="34" charset="0"/>
              </a:rPr>
              <a:t>1</a:t>
            </a:r>
            <a:endParaRPr lang="en-GB" sz="4400" b="1" dirty="0">
              <a:latin typeface="Avenir Next" panose="020B0503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BE3833-1576-DD31-C9A6-10646BD3ADA7}"/>
              </a:ext>
            </a:extLst>
          </p:cNvPr>
          <p:cNvSpPr txBox="1"/>
          <p:nvPr/>
        </p:nvSpPr>
        <p:spPr>
          <a:xfrm>
            <a:off x="838200" y="4403918"/>
            <a:ext cx="6319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b="1" dirty="0">
                <a:latin typeface="Avenir Next" panose="020B0503020202020204" pitchFamily="34" charset="0"/>
              </a:rPr>
              <a:t>2</a:t>
            </a:r>
            <a:endParaRPr lang="en-GB" sz="4400" b="1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0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BCD7F31-53AC-5E85-617F-A6CAA4596EBC}"/>
              </a:ext>
            </a:extLst>
          </p:cNvPr>
          <p:cNvSpPr/>
          <p:nvPr/>
        </p:nvSpPr>
        <p:spPr>
          <a:xfrm>
            <a:off x="481263" y="487906"/>
            <a:ext cx="11213432" cy="1080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5F5C29-D832-06D1-798A-CFB272AA9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0368"/>
            <a:ext cx="10515600" cy="1325563"/>
          </a:xfrm>
        </p:spPr>
        <p:txBody>
          <a:bodyPr/>
          <a:lstStyle/>
          <a:p>
            <a:r>
              <a:rPr lang="en-GB" sz="4400" i="1" dirty="0">
                <a:latin typeface="Avenir Next" panose="020B0503020202020204" pitchFamily="34" charset="0"/>
              </a:rPr>
              <a:t>Needs analysis</a:t>
            </a:r>
            <a:endParaRPr lang="en-GB" i="1" dirty="0">
              <a:latin typeface="Avenir Next" panose="020B0503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8E21A-0372-A2A4-F3F5-0BC19C194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0471"/>
            <a:ext cx="10515600" cy="4351338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</a:pPr>
            <a:r>
              <a:rPr lang="en-GB" sz="2400" dirty="0">
                <a:latin typeface="Avenir Next" panose="020B0503020202020204" pitchFamily="34" charset="0"/>
              </a:rPr>
              <a:t>Survey open to all citizens of Latina (municipality) accessible via Junker </a:t>
            </a:r>
          </a:p>
          <a:p>
            <a:pPr algn="just">
              <a:lnSpc>
                <a:spcPct val="120000"/>
              </a:lnSpc>
            </a:pPr>
            <a:r>
              <a:rPr lang="en-GB" sz="2400" dirty="0">
                <a:latin typeface="Avenir Next" panose="020B0503020202020204" pitchFamily="34" charset="0"/>
              </a:rPr>
              <a:t>Psychological: information, effort, norms, beliefs, PBC, behaviour</a:t>
            </a:r>
          </a:p>
          <a:p>
            <a:pPr algn="just">
              <a:lnSpc>
                <a:spcPct val="120000"/>
              </a:lnSpc>
            </a:pPr>
            <a:r>
              <a:rPr lang="en-GB" sz="2400" dirty="0">
                <a:latin typeface="Avenir Next" panose="020B0503020202020204" pitchFamily="34" charset="0"/>
              </a:rPr>
              <a:t>Contextual: frequency, problems, barriers, possible solutions</a:t>
            </a:r>
          </a:p>
          <a:p>
            <a:pPr algn="just">
              <a:lnSpc>
                <a:spcPct val="120000"/>
              </a:lnSpc>
            </a:pPr>
            <a:r>
              <a:rPr lang="en-GB" sz="2400" dirty="0">
                <a:latin typeface="Avenir Next" panose="020B0503020202020204" pitchFamily="34" charset="0"/>
              </a:rPr>
              <a:t>N = 717 (93% from kerbside WCS)</a:t>
            </a:r>
          </a:p>
          <a:p>
            <a:pPr algn="just">
              <a:lnSpc>
                <a:spcPct val="120000"/>
              </a:lnSpc>
            </a:pPr>
            <a:r>
              <a:rPr lang="en-GB" sz="2400" dirty="0">
                <a:latin typeface="Avenir Next" panose="020B0503020202020204" pitchFamily="34" charset="0"/>
              </a:rPr>
              <a:t>M</a:t>
            </a:r>
            <a:r>
              <a:rPr lang="en-GB" sz="2400" baseline="-25000" dirty="0">
                <a:latin typeface="Avenir Next" panose="020B0503020202020204" pitchFamily="34" charset="0"/>
              </a:rPr>
              <a:t>age</a:t>
            </a:r>
            <a:r>
              <a:rPr lang="en-GB" sz="2400" dirty="0">
                <a:latin typeface="Avenir Next" panose="020B0503020202020204" pitchFamily="34" charset="0"/>
              </a:rPr>
              <a:t> = 52 years; 53% women; 18% retired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74967-191B-BF09-EB2F-E332CDED9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>
                <a:latin typeface="Avenir Next" panose="020B0503020202020204" pitchFamily="34" charset="0"/>
              </a:rPr>
              <a:t>11 July 2023</a:t>
            </a:r>
            <a:endParaRPr lang="en-US" dirty="0">
              <a:latin typeface="Avenir Next" panose="020B0503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519E64-B766-2D84-ACA7-0303D3B3B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latin typeface="Avenir Next" panose="020B0503020202020204" pitchFamily="34" charset="0"/>
              </a:rPr>
              <a:pPr/>
              <a:t>7</a:t>
            </a:fld>
            <a:endParaRPr lang="en-US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53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BCD7F31-53AC-5E85-617F-A6CAA4596EBC}"/>
              </a:ext>
            </a:extLst>
          </p:cNvPr>
          <p:cNvSpPr/>
          <p:nvPr/>
        </p:nvSpPr>
        <p:spPr>
          <a:xfrm>
            <a:off x="481263" y="487906"/>
            <a:ext cx="11213432" cy="1080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5F5C29-D832-06D1-798A-CFB272AA9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0368"/>
            <a:ext cx="10515600" cy="1325563"/>
          </a:xfrm>
        </p:spPr>
        <p:txBody>
          <a:bodyPr/>
          <a:lstStyle/>
          <a:p>
            <a:r>
              <a:rPr lang="en-GB" sz="4400" i="1" dirty="0">
                <a:latin typeface="Avenir Next" panose="020B0503020202020204" pitchFamily="34" charset="0"/>
              </a:rPr>
              <a:t>Needs analysis: insights</a:t>
            </a:r>
            <a:endParaRPr lang="en-GB" i="1" dirty="0">
              <a:latin typeface="Avenir Next" panose="020B0503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8E21A-0372-A2A4-F3F5-0BC19C194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9153"/>
            <a:ext cx="10515600" cy="4351338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</a:pPr>
            <a:r>
              <a:rPr lang="en-GB" sz="2400" dirty="0">
                <a:solidFill>
                  <a:srgbClr val="000000"/>
                </a:solidFill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GB" sz="24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ositive beliefs and attitudes towards environmental issues and separate waste collection </a:t>
            </a:r>
          </a:p>
          <a:p>
            <a:pPr algn="just">
              <a:lnSpc>
                <a:spcPct val="120000"/>
              </a:lnSpc>
            </a:pPr>
            <a:r>
              <a:rPr lang="en-GB" sz="2400" dirty="0">
                <a:solidFill>
                  <a:srgbClr val="000000"/>
                </a:solidFill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GB" sz="24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ecycling is positive behaviour and in line with their values</a:t>
            </a:r>
          </a:p>
          <a:p>
            <a:pPr algn="just">
              <a:lnSpc>
                <a:spcPct val="120000"/>
              </a:lnSpc>
            </a:pPr>
            <a:r>
              <a:rPr lang="en-GB" sz="2400" dirty="0">
                <a:solidFill>
                  <a:srgbClr val="000000"/>
                </a:solidFill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Multiple </a:t>
            </a:r>
            <a:r>
              <a:rPr lang="en-GB" sz="24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contextual barriers – lack of Opportunity (from MOA framework)</a:t>
            </a:r>
          </a:p>
          <a:p>
            <a:pPr lvl="1" algn="just">
              <a:lnSpc>
                <a:spcPct val="120000"/>
              </a:lnSpc>
            </a:pPr>
            <a:r>
              <a:rPr lang="en-GB" dirty="0">
                <a:solidFill>
                  <a:srgbClr val="000000"/>
                </a:solidFill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GB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ollection calendar, communication, </a:t>
            </a:r>
            <a:r>
              <a:rPr lang="en-GB" dirty="0">
                <a:solidFill>
                  <a:srgbClr val="000000"/>
                </a:solidFill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home </a:t>
            </a:r>
            <a:r>
              <a:rPr lang="en-GB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management of containers, surveillance, and </a:t>
            </a:r>
            <a:r>
              <a:rPr lang="en-GB" b="1" dirty="0">
                <a:solidFill>
                  <a:srgbClr val="000000"/>
                </a:solidFill>
                <a:effectLst/>
                <a:latin typeface="Avenir Next Demi Bold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feedback </a:t>
            </a:r>
            <a:r>
              <a:rPr lang="en-GB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 the quality of waste</a:t>
            </a:r>
          </a:p>
          <a:p>
            <a:pPr algn="just">
              <a:lnSpc>
                <a:spcPct val="120000"/>
              </a:lnSpc>
            </a:pPr>
            <a:r>
              <a:rPr lang="en-GB" sz="24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Implementation of feedback to improve sorting and inform citizens</a:t>
            </a:r>
            <a:endParaRPr lang="en-GB" sz="2400" dirty="0">
              <a:effectLst/>
              <a:latin typeface="Avenir Next" panose="020B0503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74967-191B-BF09-EB2F-E332CDED9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>
                <a:latin typeface="Avenir Next" panose="020B0503020202020204" pitchFamily="34" charset="0"/>
              </a:rPr>
              <a:t>11 July 2023</a:t>
            </a:r>
            <a:endParaRPr lang="en-US" dirty="0">
              <a:latin typeface="Avenir Next" panose="020B0503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519E64-B766-2D84-ACA7-0303D3B3B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latin typeface="Avenir Next" panose="020B0503020202020204" pitchFamily="34" charset="0"/>
              </a:rPr>
              <a:pPr/>
              <a:t>8</a:t>
            </a:fld>
            <a:endParaRPr lang="en-US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46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BCD7F31-53AC-5E85-617F-A6CAA4596EBC}"/>
              </a:ext>
            </a:extLst>
          </p:cNvPr>
          <p:cNvSpPr/>
          <p:nvPr/>
        </p:nvSpPr>
        <p:spPr>
          <a:xfrm>
            <a:off x="481263" y="487906"/>
            <a:ext cx="11213432" cy="1080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5F5C29-D832-06D1-798A-CFB272AA9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0368"/>
            <a:ext cx="10515600" cy="1325563"/>
          </a:xfrm>
        </p:spPr>
        <p:txBody>
          <a:bodyPr/>
          <a:lstStyle/>
          <a:p>
            <a:r>
              <a:rPr lang="en-GB" sz="4400" i="1" dirty="0">
                <a:latin typeface="Avenir Next" panose="020B0503020202020204" pitchFamily="34" charset="0"/>
              </a:rPr>
              <a:t>First Intervention</a:t>
            </a:r>
            <a:endParaRPr lang="en-GB" i="1" dirty="0">
              <a:latin typeface="Avenir Next" panose="020B0503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8E21A-0372-A2A4-F3F5-0BC19C194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9153"/>
            <a:ext cx="10515600" cy="4351338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</a:pPr>
            <a:r>
              <a:rPr lang="en-GB" sz="2400" dirty="0">
                <a:latin typeface="Avenir Next" panose="020B0503020202020204" pitchFamily="34" charset="0"/>
              </a:rPr>
              <a:t>Feedback on quality of </a:t>
            </a:r>
            <a:r>
              <a:rPr lang="en-GB" sz="2400" b="1" dirty="0">
                <a:latin typeface="Avenir Next Demi Bold" panose="020B0503020202020204" pitchFamily="34" charset="0"/>
              </a:rPr>
              <a:t>plastic (packaging) and food waste</a:t>
            </a:r>
          </a:p>
          <a:p>
            <a:pPr algn="just">
              <a:lnSpc>
                <a:spcPct val="120000"/>
              </a:lnSpc>
            </a:pPr>
            <a:r>
              <a:rPr lang="en-GB" sz="2400" dirty="0">
                <a:latin typeface="Avenir Next" panose="020B0503020202020204" pitchFamily="34" charset="0"/>
              </a:rPr>
              <a:t>Variable interval reinforcement</a:t>
            </a:r>
          </a:p>
          <a:p>
            <a:pPr algn="just">
              <a:lnSpc>
                <a:spcPct val="120000"/>
              </a:lnSpc>
            </a:pPr>
            <a:r>
              <a:rPr lang="en-GB" sz="2400" dirty="0">
                <a:latin typeface="Avenir Next" panose="020B0503020202020204" pitchFamily="34" charset="0"/>
              </a:rPr>
              <a:t>~ 250 households in Latina (Lazio)</a:t>
            </a:r>
          </a:p>
          <a:p>
            <a:pPr algn="just">
              <a:lnSpc>
                <a:spcPct val="120000"/>
              </a:lnSpc>
            </a:pPr>
            <a:r>
              <a:rPr lang="en-GB" sz="2400" dirty="0">
                <a:latin typeface="Avenir Next" panose="020B0503020202020204" pitchFamily="34" charset="0"/>
              </a:rPr>
              <a:t>Homogenous population: flat complex, mostly families, average income </a:t>
            </a:r>
          </a:p>
          <a:p>
            <a:pPr algn="just">
              <a:lnSpc>
                <a:spcPct val="120000"/>
              </a:lnSpc>
            </a:pPr>
            <a:r>
              <a:rPr lang="en-GB" sz="2400" dirty="0">
                <a:latin typeface="Avenir Next" panose="020B0503020202020204" pitchFamily="34" charset="0"/>
              </a:rPr>
              <a:t>Measures:</a:t>
            </a:r>
          </a:p>
          <a:p>
            <a:pPr marL="914400" lvl="1" indent="-457200" algn="just">
              <a:lnSpc>
                <a:spcPct val="120000"/>
              </a:lnSpc>
              <a:buFont typeface="+mj-lt"/>
              <a:buAutoNum type="arabicPeriod"/>
            </a:pPr>
            <a:r>
              <a:rPr lang="en-GB" sz="2000" dirty="0">
                <a:latin typeface="Avenir Next" panose="020B0503020202020204" pitchFamily="34" charset="0"/>
              </a:rPr>
              <a:t># of stickers (+ type)</a:t>
            </a:r>
          </a:p>
          <a:p>
            <a:pPr marL="914400" lvl="1" indent="-457200" algn="just">
              <a:lnSpc>
                <a:spcPct val="120000"/>
              </a:lnSpc>
              <a:buFont typeface="+mj-lt"/>
              <a:buAutoNum type="arabicPeriod"/>
            </a:pPr>
            <a:r>
              <a:rPr lang="en-GB" sz="2000" dirty="0">
                <a:latin typeface="Avenir Next" panose="020B0503020202020204" pitchFamily="34" charset="0"/>
              </a:rPr>
              <a:t>Waste analysis</a:t>
            </a:r>
          </a:p>
          <a:p>
            <a:pPr lvl="1" algn="just">
              <a:lnSpc>
                <a:spcPct val="120000"/>
              </a:lnSpc>
            </a:pPr>
            <a:endParaRPr lang="en-GB" sz="2000" dirty="0">
              <a:latin typeface="Avenir Next" panose="020B0503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74967-191B-BF09-EB2F-E332CDED9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>
                <a:latin typeface="Avenir Next" panose="020B0503020202020204" pitchFamily="34" charset="0"/>
              </a:rPr>
              <a:t>11 July 2023</a:t>
            </a:r>
            <a:endParaRPr lang="en-US" dirty="0">
              <a:latin typeface="Avenir Next" panose="020B0503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519E64-B766-2D84-ACA7-0303D3B3B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latin typeface="Avenir Next" panose="020B0503020202020204" pitchFamily="34" charset="0"/>
              </a:rPr>
              <a:pPr/>
              <a:t>9</a:t>
            </a:fld>
            <a:endParaRPr lang="en-US" dirty="0">
              <a:latin typeface="Avenir Next" panose="020B0503020202020204" pitchFamily="34" charset="0"/>
            </a:endParaRPr>
          </a:p>
        </p:txBody>
      </p:sp>
      <p:pic>
        <p:nvPicPr>
          <p:cNvPr id="7" name="Content Placeholder 6" descr="A yellow face with black dots and a black line&#10;&#10;Description automatically generated">
            <a:extLst>
              <a:ext uri="{FF2B5EF4-FFF2-40B4-BE49-F238E27FC236}">
                <a16:creationId xmlns:a16="http://schemas.microsoft.com/office/drawing/2014/main" id="{0FE1F8EA-A38C-DF0F-3743-E0E6F0B83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1926" y="4305215"/>
            <a:ext cx="5911874" cy="1985276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23193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{317749A8-653B-9F41-8B4B-F8B8F679F58D}tf10001061</Template>
  <TotalTime>676</TotalTime>
  <Words>1111</Words>
  <Application>Microsoft Macintosh PowerPoint</Application>
  <PresentationFormat>Widescreen</PresentationFormat>
  <Paragraphs>157</Paragraphs>
  <Slides>21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Avenir Next</vt:lpstr>
      <vt:lpstr>Avenir Next Demi Bold</vt:lpstr>
      <vt:lpstr>Calibri</vt:lpstr>
      <vt:lpstr>Calibri Light</vt:lpstr>
      <vt:lpstr>Office Theme</vt:lpstr>
      <vt:lpstr>Nudging recycling behaviour  through feedback and social norms </vt:lpstr>
      <vt:lpstr>Outline</vt:lpstr>
      <vt:lpstr>Introduction </vt:lpstr>
      <vt:lpstr>Introduction (2) </vt:lpstr>
      <vt:lpstr>PowerPoint Presentation</vt:lpstr>
      <vt:lpstr>Methodology</vt:lpstr>
      <vt:lpstr>Needs analysis</vt:lpstr>
      <vt:lpstr>Needs analysis: insights</vt:lpstr>
      <vt:lpstr>First Intervention</vt:lpstr>
      <vt:lpstr>PowerPoint Presentation</vt:lpstr>
      <vt:lpstr>First Intervention: results</vt:lpstr>
      <vt:lpstr>PowerPoint Presentation</vt:lpstr>
      <vt:lpstr>PowerPoint Presentation</vt:lpstr>
      <vt:lpstr>First Intervention : insights</vt:lpstr>
      <vt:lpstr>Second Intervention</vt:lpstr>
      <vt:lpstr>Second Intervention</vt:lpstr>
      <vt:lpstr>Second Intervention: preliminary results</vt:lpstr>
      <vt:lpstr>PowerPoint Presentation</vt:lpstr>
      <vt:lpstr>Discussion</vt:lpstr>
      <vt:lpstr>References</vt:lpstr>
      <vt:lpstr>Thank you for the attention! Any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Nudging recycling behaviour  through feedback and social norms </dc:title>
  <dc:creator>Federica Stablum</dc:creator>
  <cp:lastModifiedBy>Federica Stablum</cp:lastModifiedBy>
  <cp:revision>27</cp:revision>
  <dcterms:created xsi:type="dcterms:W3CDTF">2023-07-05T08:31:49Z</dcterms:created>
  <dcterms:modified xsi:type="dcterms:W3CDTF">2023-07-10T21:53:51Z</dcterms:modified>
</cp:coreProperties>
</file>