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5"/>
  </p:notesMasterIdLst>
  <p:sldIdLst>
    <p:sldId id="256" r:id="rId2"/>
    <p:sldId id="276" r:id="rId3"/>
    <p:sldId id="257" r:id="rId4"/>
    <p:sldId id="258" r:id="rId5"/>
    <p:sldId id="283" r:id="rId6"/>
    <p:sldId id="284" r:id="rId7"/>
    <p:sldId id="277" r:id="rId8"/>
    <p:sldId id="259" r:id="rId9"/>
    <p:sldId id="271" r:id="rId10"/>
    <p:sldId id="281" r:id="rId11"/>
    <p:sldId id="285" r:id="rId12"/>
    <p:sldId id="278" r:id="rId13"/>
    <p:sldId id="272" r:id="rId14"/>
    <p:sldId id="273" r:id="rId15"/>
    <p:sldId id="279" r:id="rId16"/>
    <p:sldId id="274" r:id="rId17"/>
    <p:sldId id="266" r:id="rId18"/>
    <p:sldId id="280" r:id="rId19"/>
    <p:sldId id="282" r:id="rId20"/>
    <p:sldId id="268" r:id="rId21"/>
    <p:sldId id="269" r:id="rId22"/>
    <p:sldId id="286" r:id="rId23"/>
    <p:sldId id="275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D902A301-BFAC-4747-83E2-94FE7DFCC201}">
          <p14:sldIdLst>
            <p14:sldId id="256"/>
            <p14:sldId id="276"/>
            <p14:sldId id="257"/>
            <p14:sldId id="258"/>
            <p14:sldId id="283"/>
            <p14:sldId id="284"/>
            <p14:sldId id="277"/>
            <p14:sldId id="259"/>
            <p14:sldId id="271"/>
            <p14:sldId id="281"/>
            <p14:sldId id="285"/>
            <p14:sldId id="278"/>
            <p14:sldId id="272"/>
            <p14:sldId id="273"/>
            <p14:sldId id="279"/>
            <p14:sldId id="274"/>
            <p14:sldId id="266"/>
            <p14:sldId id="280"/>
            <p14:sldId id="282"/>
            <p14:sldId id="268"/>
            <p14:sldId id="269"/>
            <p14:sldId id="286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0E8B9F-AF16-5243-A520-A9D9AB7F0567}" v="6" dt="2023-07-11T07:00:32.6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8"/>
    <p:restoredTop sz="94674"/>
  </p:normalViewPr>
  <p:slideViewPr>
    <p:cSldViewPr snapToGrid="0">
      <p:cViewPr>
        <p:scale>
          <a:sx n="91" d="100"/>
          <a:sy n="91" d="100"/>
        </p:scale>
        <p:origin x="1296" y="424"/>
      </p:cViewPr>
      <p:guideLst/>
    </p:cSldViewPr>
  </p:slideViewPr>
  <p:notesTextViewPr>
    <p:cViewPr>
      <p:scale>
        <a:sx n="40" d="100"/>
        <a:sy n="4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bastian Lyons" userId="e6f99106-7d13-4663-b3ee-66ebfda980c7" providerId="ADAL" clId="{600E8B9F-AF16-5243-A520-A9D9AB7F0567}"/>
    <pc:docChg chg="custSel modSld">
      <pc:chgData name="Sebastian Lyons" userId="e6f99106-7d13-4663-b3ee-66ebfda980c7" providerId="ADAL" clId="{600E8B9F-AF16-5243-A520-A9D9AB7F0567}" dt="2023-07-11T07:19:05.605" v="1220" actId="20577"/>
      <pc:docMkLst>
        <pc:docMk/>
      </pc:docMkLst>
      <pc:sldChg chg="modNotesTx">
        <pc:chgData name="Sebastian Lyons" userId="e6f99106-7d13-4663-b3ee-66ebfda980c7" providerId="ADAL" clId="{600E8B9F-AF16-5243-A520-A9D9AB7F0567}" dt="2023-07-10T21:43:41.072" v="206" actId="20577"/>
        <pc:sldMkLst>
          <pc:docMk/>
          <pc:sldMk cId="4206083595" sldId="256"/>
        </pc:sldMkLst>
      </pc:sldChg>
      <pc:sldChg chg="modSp modNotesTx">
        <pc:chgData name="Sebastian Lyons" userId="e6f99106-7d13-4663-b3ee-66ebfda980c7" providerId="ADAL" clId="{600E8B9F-AF16-5243-A520-A9D9AB7F0567}" dt="2023-07-11T07:00:32.615" v="652" actId="20577"/>
        <pc:sldMkLst>
          <pc:docMk/>
          <pc:sldMk cId="2515214856" sldId="257"/>
        </pc:sldMkLst>
        <pc:spChg chg="mod">
          <ac:chgData name="Sebastian Lyons" userId="e6f99106-7d13-4663-b3ee-66ebfda980c7" providerId="ADAL" clId="{600E8B9F-AF16-5243-A520-A9D9AB7F0567}" dt="2023-07-11T07:00:32.615" v="652" actId="20577"/>
          <ac:spMkLst>
            <pc:docMk/>
            <pc:sldMk cId="2515214856" sldId="257"/>
            <ac:spMk id="3" creationId="{E3B2B3F3-B8F1-9811-C75A-458920B69941}"/>
          </ac:spMkLst>
        </pc:spChg>
      </pc:sldChg>
      <pc:sldChg chg="modNotesTx">
        <pc:chgData name="Sebastian Lyons" userId="e6f99106-7d13-4663-b3ee-66ebfda980c7" providerId="ADAL" clId="{600E8B9F-AF16-5243-A520-A9D9AB7F0567}" dt="2023-07-10T21:45:57.806" v="646" actId="20577"/>
        <pc:sldMkLst>
          <pc:docMk/>
          <pc:sldMk cId="1101433537" sldId="258"/>
        </pc:sldMkLst>
      </pc:sldChg>
      <pc:sldChg chg="modNotesTx">
        <pc:chgData name="Sebastian Lyons" userId="e6f99106-7d13-4663-b3ee-66ebfda980c7" providerId="ADAL" clId="{600E8B9F-AF16-5243-A520-A9D9AB7F0567}" dt="2023-07-11T07:05:50.658" v="1187" actId="20577"/>
        <pc:sldMkLst>
          <pc:docMk/>
          <pc:sldMk cId="3396677956" sldId="259"/>
        </pc:sldMkLst>
      </pc:sldChg>
      <pc:sldChg chg="modSp mod modNotesTx">
        <pc:chgData name="Sebastian Lyons" userId="e6f99106-7d13-4663-b3ee-66ebfda980c7" providerId="ADAL" clId="{600E8B9F-AF16-5243-A520-A9D9AB7F0567}" dt="2023-07-11T07:18:37.166" v="1202" actId="20577"/>
        <pc:sldMkLst>
          <pc:docMk/>
          <pc:sldMk cId="703562774" sldId="271"/>
        </pc:sldMkLst>
        <pc:spChg chg="mod">
          <ac:chgData name="Sebastian Lyons" userId="e6f99106-7d13-4663-b3ee-66ebfda980c7" providerId="ADAL" clId="{600E8B9F-AF16-5243-A520-A9D9AB7F0567}" dt="2023-07-11T07:01:48.156" v="776" actId="20577"/>
          <ac:spMkLst>
            <pc:docMk/>
            <pc:sldMk cId="703562774" sldId="271"/>
            <ac:spMk id="3" creationId="{D3FF6A52-4C8F-0200-C61F-09F20AE95AB4}"/>
          </ac:spMkLst>
        </pc:spChg>
        <pc:spChg chg="mod">
          <ac:chgData name="Sebastian Lyons" userId="e6f99106-7d13-4663-b3ee-66ebfda980c7" providerId="ADAL" clId="{600E8B9F-AF16-5243-A520-A9D9AB7F0567}" dt="2023-07-11T07:18:37.166" v="1202" actId="20577"/>
          <ac:spMkLst>
            <pc:docMk/>
            <pc:sldMk cId="703562774" sldId="271"/>
            <ac:spMk id="5" creationId="{7ADCFA34-79F3-EF41-A9BF-DA3A2E44C884}"/>
          </ac:spMkLst>
        </pc:spChg>
      </pc:sldChg>
      <pc:sldChg chg="modSp mod">
        <pc:chgData name="Sebastian Lyons" userId="e6f99106-7d13-4663-b3ee-66ebfda980c7" providerId="ADAL" clId="{600E8B9F-AF16-5243-A520-A9D9AB7F0567}" dt="2023-07-11T07:03:44.337" v="975" actId="20577"/>
        <pc:sldMkLst>
          <pc:docMk/>
          <pc:sldMk cId="1309086096" sldId="272"/>
        </pc:sldMkLst>
        <pc:spChg chg="mod">
          <ac:chgData name="Sebastian Lyons" userId="e6f99106-7d13-4663-b3ee-66ebfda980c7" providerId="ADAL" clId="{600E8B9F-AF16-5243-A520-A9D9AB7F0567}" dt="2023-07-11T07:03:44.337" v="975" actId="20577"/>
          <ac:spMkLst>
            <pc:docMk/>
            <pc:sldMk cId="1309086096" sldId="272"/>
            <ac:spMk id="3" creationId="{4C8A3637-DABB-B4A9-F275-2FDF7406A141}"/>
          </ac:spMkLst>
        </pc:spChg>
      </pc:sldChg>
      <pc:sldChg chg="modSp mod">
        <pc:chgData name="Sebastian Lyons" userId="e6f99106-7d13-4663-b3ee-66ebfda980c7" providerId="ADAL" clId="{600E8B9F-AF16-5243-A520-A9D9AB7F0567}" dt="2023-07-11T07:19:05.605" v="1220" actId="20577"/>
        <pc:sldMkLst>
          <pc:docMk/>
          <pc:sldMk cId="2682388296" sldId="273"/>
        </pc:sldMkLst>
        <pc:spChg chg="mod">
          <ac:chgData name="Sebastian Lyons" userId="e6f99106-7d13-4663-b3ee-66ebfda980c7" providerId="ADAL" clId="{600E8B9F-AF16-5243-A520-A9D9AB7F0567}" dt="2023-07-11T07:19:02.510" v="1218" actId="20577"/>
          <ac:spMkLst>
            <pc:docMk/>
            <pc:sldMk cId="2682388296" sldId="273"/>
            <ac:spMk id="3" creationId="{E27C9B78-28EF-5FD6-AF53-C7D5D853F41C}"/>
          </ac:spMkLst>
        </pc:spChg>
        <pc:spChg chg="mod">
          <ac:chgData name="Sebastian Lyons" userId="e6f99106-7d13-4663-b3ee-66ebfda980c7" providerId="ADAL" clId="{600E8B9F-AF16-5243-A520-A9D9AB7F0567}" dt="2023-07-11T07:19:05.605" v="1220" actId="20577"/>
          <ac:spMkLst>
            <pc:docMk/>
            <pc:sldMk cId="2682388296" sldId="273"/>
            <ac:spMk id="5" creationId="{387D645B-71ED-2F30-235F-34B436054ED6}"/>
          </ac:spMkLst>
        </pc:spChg>
      </pc:sldChg>
      <pc:sldChg chg="modNotesTx">
        <pc:chgData name="Sebastian Lyons" userId="e6f99106-7d13-4663-b3ee-66ebfda980c7" providerId="ADAL" clId="{600E8B9F-AF16-5243-A520-A9D9AB7F0567}" dt="2023-07-10T21:43:49.448" v="225" actId="20577"/>
        <pc:sldMkLst>
          <pc:docMk/>
          <pc:sldMk cId="703634437" sldId="276"/>
        </pc:sldMkLst>
      </pc:sldChg>
      <pc:sldChg chg="modSp mod">
        <pc:chgData name="Sebastian Lyons" userId="e6f99106-7d13-4663-b3ee-66ebfda980c7" providerId="ADAL" clId="{600E8B9F-AF16-5243-A520-A9D9AB7F0567}" dt="2023-07-11T07:18:54.728" v="1216" actId="20577"/>
        <pc:sldMkLst>
          <pc:docMk/>
          <pc:sldMk cId="3714136461" sldId="281"/>
        </pc:sldMkLst>
        <pc:spChg chg="mod">
          <ac:chgData name="Sebastian Lyons" userId="e6f99106-7d13-4663-b3ee-66ebfda980c7" providerId="ADAL" clId="{600E8B9F-AF16-5243-A520-A9D9AB7F0567}" dt="2023-07-11T07:18:47.477" v="1210" actId="27636"/>
          <ac:spMkLst>
            <pc:docMk/>
            <pc:sldMk cId="3714136461" sldId="281"/>
            <ac:spMk id="3" creationId="{D3FF6A52-4C8F-0200-C61F-09F20AE95AB4}"/>
          </ac:spMkLst>
        </pc:spChg>
        <pc:spChg chg="mod">
          <ac:chgData name="Sebastian Lyons" userId="e6f99106-7d13-4663-b3ee-66ebfda980c7" providerId="ADAL" clId="{600E8B9F-AF16-5243-A520-A9D9AB7F0567}" dt="2023-07-11T07:18:54.728" v="1216" actId="20577"/>
          <ac:spMkLst>
            <pc:docMk/>
            <pc:sldMk cId="3714136461" sldId="281"/>
            <ac:spMk id="5" creationId="{7ADCFA34-79F3-EF41-A9BF-DA3A2E44C884}"/>
          </ac:spMkLst>
        </pc:spChg>
      </pc:sldChg>
      <pc:sldChg chg="modSp mod">
        <pc:chgData name="Sebastian Lyons" userId="e6f99106-7d13-4663-b3ee-66ebfda980c7" providerId="ADAL" clId="{600E8B9F-AF16-5243-A520-A9D9AB7F0567}" dt="2023-07-11T07:04:15.210" v="991" actId="20577"/>
        <pc:sldMkLst>
          <pc:docMk/>
          <pc:sldMk cId="699242675" sldId="282"/>
        </pc:sldMkLst>
        <pc:spChg chg="mod">
          <ac:chgData name="Sebastian Lyons" userId="e6f99106-7d13-4663-b3ee-66ebfda980c7" providerId="ADAL" clId="{600E8B9F-AF16-5243-A520-A9D9AB7F0567}" dt="2023-07-11T07:04:15.210" v="991" actId="20577"/>
          <ac:spMkLst>
            <pc:docMk/>
            <pc:sldMk cId="699242675" sldId="282"/>
            <ac:spMk id="3" creationId="{99DE4EFE-B4BB-BDDF-17E2-7AEB9FB2F3B7}"/>
          </ac:spMkLst>
        </pc:spChg>
      </pc:sldChg>
      <pc:sldChg chg="modNotesTx">
        <pc:chgData name="Sebastian Lyons" userId="e6f99106-7d13-4663-b3ee-66ebfda980c7" providerId="ADAL" clId="{600E8B9F-AF16-5243-A520-A9D9AB7F0567}" dt="2023-07-11T07:05:29.734" v="1153" actId="20577"/>
        <pc:sldMkLst>
          <pc:docMk/>
          <pc:sldMk cId="1563572266" sldId="283"/>
        </pc:sldMkLst>
      </pc:sldChg>
      <pc:sldChg chg="modSp mod">
        <pc:chgData name="Sebastian Lyons" userId="e6f99106-7d13-4663-b3ee-66ebfda980c7" providerId="ADAL" clId="{600E8B9F-AF16-5243-A520-A9D9AB7F0567}" dt="2023-07-11T07:04:38.596" v="998" actId="20577"/>
        <pc:sldMkLst>
          <pc:docMk/>
          <pc:sldMk cId="1834731403" sldId="286"/>
        </pc:sldMkLst>
        <pc:spChg chg="mod">
          <ac:chgData name="Sebastian Lyons" userId="e6f99106-7d13-4663-b3ee-66ebfda980c7" providerId="ADAL" clId="{600E8B9F-AF16-5243-A520-A9D9AB7F0567}" dt="2023-07-11T07:04:38.596" v="998" actId="20577"/>
          <ac:spMkLst>
            <pc:docMk/>
            <pc:sldMk cId="1834731403" sldId="286"/>
            <ac:spMk id="3" creationId="{741CC3EA-ED0D-12A2-9737-8537DF1DAD2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9A082-A1AC-4F42-BBA8-C0A66B587A40}" type="datetimeFigureOut">
              <a:rPr lang="en-US" smtClean="0"/>
              <a:t>7/9/23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93DEB-8F15-A947-90F4-16B010BB50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984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Disclaimer: this is a working paper. It presents a framework to measure the effect of ecolabels on purchase decisions. Experimental data will be collected in the comings months.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993DEB-8F15-A947-90F4-16B010BB50A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663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Plan for this talk!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993DEB-8F15-A947-90F4-16B010BB50A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333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 Importance of food systems.</a:t>
            </a:r>
          </a:p>
          <a:p>
            <a:r>
              <a:rPr lang="en-US" dirty="0"/>
              <a:t>2. Food systems take us half way to breaking Paris Agreement.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993DEB-8F15-A947-90F4-16B010BB50A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313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Voluntary process. Provides </a:t>
            </a:r>
            <a:r>
              <a:rPr lang="en-US" dirty="0" err="1"/>
              <a:t>colour</a:t>
            </a:r>
            <a:r>
              <a:rPr lang="en-US" dirty="0"/>
              <a:t>- and written-based information. Latter, including percentage of daily recommended consumption, is not possible for ecolabels because we are yet (can we ever?) to  calculate the daily per capita sustainable EF.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993DEB-8F15-A947-90F4-16B010BB50A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830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Problems with existing approaches. Miscalculate treatment effect. Likely to have upward bias (from 1 and 3).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993DEB-8F15-A947-90F4-16B010BB50A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10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'Composed' - unprepared food products that you use to make a meal. Distinct from 'ready meals'</a:t>
            </a:r>
          </a:p>
          <a:p>
            <a:endParaRPr lang="en-US" dirty="0"/>
          </a:p>
          <a:p>
            <a:r>
              <a:rPr lang="en-US" dirty="0"/>
              <a:t>Low score = more sustainable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993DEB-8F15-A947-90F4-16B010BB50A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64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Fish is higher in this graph because it only captures kg of GHG emissions without regard to water use, biodiversity loss, or eutrophication potential.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993DEB-8F15-A947-90F4-16B010BB50A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1097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993DEB-8F15-A947-90F4-16B010BB50A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641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3CD7-7672-B444-B20E-E99D870D9236}" type="datetime1">
              <a:rPr lang="en-GB" smtClean="0"/>
              <a:t>09/07/2023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089F-822B-8742-A382-D1A023DFF5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4292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A10F5-6A6E-E548-9C3C-54B23515571D}" type="datetime1">
              <a:rPr lang="en-GB" smtClean="0"/>
              <a:t>09/07/2023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089F-822B-8742-A382-D1A023DFF5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57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3EF5-3966-D94C-9BE8-D22ABCD95699}" type="datetime1">
              <a:rPr lang="en-GB" smtClean="0"/>
              <a:t>09/07/2023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089F-822B-8742-A382-D1A023DFF5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808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18A5-90B3-924C-A0DE-CFBFA31A6DFD}" type="datetime1">
              <a:rPr lang="en-GB" smtClean="0"/>
              <a:t>09/07/2023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089F-822B-8742-A382-D1A023DFF5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76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9150-8F5B-6845-BB10-4F0DF2CA5DAD}" type="datetime1">
              <a:rPr lang="en-GB" smtClean="0"/>
              <a:t>09/07/2023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089F-822B-8742-A382-D1A023DFF5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0497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1A9F-0CB2-5C40-8077-FBDD0588A320}" type="datetime1">
              <a:rPr lang="en-GB" smtClean="0"/>
              <a:t>09/07/2023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089F-822B-8742-A382-D1A023DFF5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562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A5B6-05F7-ED47-A11E-0B985AA6EF31}" type="datetime1">
              <a:rPr lang="en-GB" smtClean="0"/>
              <a:t>09/07/2023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089F-822B-8742-A382-D1A023DFF5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915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D2C91-B2E8-B04D-B3CA-D3FF210C05B9}" type="datetime1">
              <a:rPr lang="en-GB" smtClean="0"/>
              <a:t>09/07/2023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089F-822B-8742-A382-D1A023DFF5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8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4F79-132E-A640-91EB-D41C6620B08C}" type="datetime1">
              <a:rPr lang="en-GB" smtClean="0"/>
              <a:t>09/07/2023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089F-822B-8742-A382-D1A023DFF5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06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9969-E8C1-A440-BBF4-93BE41EBEEEA}" type="datetime1">
              <a:rPr lang="en-GB" smtClean="0"/>
              <a:t>09/07/2023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089F-822B-8742-A382-D1A023DFF5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639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9C15C96-326D-4E47-8B09-06E5A4E1B9AB}" type="datetime1">
              <a:rPr lang="en-GB" smtClean="0"/>
              <a:t>09/07/2023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089F-822B-8742-A382-D1A023DFF5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9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EAEA115-AB20-EC4C-8DCA-9987C8216339}" type="datetime1">
              <a:rPr lang="en-GB" smtClean="0"/>
              <a:t>09/07/2023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CE2089F-822B-8742-A382-D1A023DFF5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97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Sebastian.lyons@new.ox.ac.uk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linkedin.com/in/Sebastian-lyons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F933F-06DF-23AA-D69C-22BE4509A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199" y="1270000"/>
            <a:ext cx="9762067" cy="2762664"/>
          </a:xfrm>
        </p:spPr>
        <p:txBody>
          <a:bodyPr>
            <a:normAutofit/>
          </a:bodyPr>
          <a:lstStyle/>
          <a:p>
            <a:r>
              <a:rPr lang="en-GB" sz="2600" dirty="0">
                <a:solidFill>
                  <a:srgbClr val="1E1E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Environmental traffic-lighting: The twin effects of </a:t>
            </a:r>
            <a:r>
              <a:rPr lang="en-GB" sz="2600" dirty="0">
                <a:solidFill>
                  <a:srgbClr val="1E1E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ecolabels on </a:t>
            </a:r>
            <a:r>
              <a:rPr lang="en-GB" sz="2600" dirty="0">
                <a:solidFill>
                  <a:srgbClr val="1E1E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between-CATEGORY and WITHIN-PRODUCT SUBSTITUTION for food purchases.</a:t>
            </a: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161D848-53EE-2BF9-77EA-90D81EBF65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875866"/>
            <a:ext cx="12191999" cy="98213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Sebastian Lyons;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College, University of Oxford.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26AEE46-1F2B-9C17-C5BE-D74992108A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8200"/>
            <a:ext cx="9398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6083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11179-55FD-167B-B715-0A27E83D2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60000"/>
            <a:ext cx="7729728" cy="1188000"/>
          </a:xfrm>
        </p:spPr>
        <p:txBody>
          <a:bodyPr/>
          <a:lstStyle/>
          <a:p>
            <a:r>
              <a:rPr lang="en-US" dirty="0"/>
              <a:t>Hard choices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F6A52-4C8F-0200-C61F-09F20AE95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4784" y="1669053"/>
            <a:ext cx="7729728" cy="4056498"/>
          </a:xfrm>
        </p:spPr>
        <p:txBody>
          <a:bodyPr>
            <a:normAutofit lnSpcReduction="10000"/>
          </a:bodyPr>
          <a:lstStyle/>
          <a:p>
            <a:r>
              <a:rPr lang="en-US" sz="2000" b="1" dirty="0">
                <a:cs typeface="Calibri" panose="020F0502020204030204" pitchFamily="34" charset="0"/>
              </a:rPr>
              <a:t>Between-category substitution </a:t>
            </a:r>
            <a:r>
              <a:rPr lang="en-US" sz="2000" dirty="0">
                <a:cs typeface="Calibri" panose="020F0502020204030204" pitchFamily="34" charset="0"/>
              </a:rPr>
              <a:t>– replacing meat, dairy, and eggs with plant-based alternatives – would have </a:t>
            </a:r>
            <a:r>
              <a:rPr lang="en-US" sz="2000" b="1" dirty="0">
                <a:cs typeface="Calibri" panose="020F0502020204030204" pitchFamily="34" charset="0"/>
              </a:rPr>
              <a:t>significant environmental benefits</a:t>
            </a:r>
            <a:r>
              <a:rPr lang="en-US" sz="2000" baseline="30000" dirty="0">
                <a:cs typeface="Calibri" panose="020F0502020204030204" pitchFamily="34" charset="0"/>
              </a:rPr>
              <a:t>12</a:t>
            </a:r>
            <a:r>
              <a:rPr lang="en-US" sz="2000" dirty="0">
                <a:cs typeface="Calibri" panose="020F0502020204030204" pitchFamily="34" charset="0"/>
              </a:rPr>
              <a:t>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cs typeface="Calibri" panose="020F0502020204030204" pitchFamily="34" charset="0"/>
              </a:rPr>
              <a:t>Evidence that ecolabels causes a shift towards more lacto-ovo and plant-based meals in a statistically significant manner exists</a:t>
            </a:r>
            <a:r>
              <a:rPr lang="en-US" sz="2000" baseline="30000" dirty="0">
                <a:cs typeface="Calibri" panose="020F0502020204030204" pitchFamily="34" charset="0"/>
              </a:rPr>
              <a:t>13</a:t>
            </a:r>
            <a:r>
              <a:rPr lang="en-US" sz="2000" dirty="0">
                <a:cs typeface="Calibri" panose="020F0502020204030204" pitchFamily="34" charset="0"/>
              </a:rPr>
              <a:t>.</a:t>
            </a:r>
          </a:p>
          <a:p>
            <a:r>
              <a:rPr lang="en-US" sz="2000" b="1" dirty="0">
                <a:cs typeface="Calibri" panose="020F0502020204030204" pitchFamily="34" charset="0"/>
              </a:rPr>
              <a:t>Taste preferences, cultural norms, or access to appropriate alternatives </a:t>
            </a:r>
            <a:r>
              <a:rPr lang="en-US" sz="2000" dirty="0">
                <a:cs typeface="Calibri" panose="020F0502020204030204" pitchFamily="34" charset="0"/>
              </a:rPr>
              <a:t>may make between-category substitution less attractive</a:t>
            </a:r>
            <a:r>
              <a:rPr lang="en-US" sz="2000" baseline="30000" dirty="0">
                <a:cs typeface="Calibri" panose="020F0502020204030204" pitchFamily="34" charset="0"/>
              </a:rPr>
              <a:t>14</a:t>
            </a:r>
            <a:r>
              <a:rPr lang="en-US" sz="2000" dirty="0">
                <a:cs typeface="Calibri" panose="020F0502020204030204" pitchFamily="34" charset="0"/>
              </a:rPr>
              <a:t>.</a:t>
            </a:r>
          </a:p>
          <a:p>
            <a:r>
              <a:rPr lang="en-US" sz="2000" b="1" dirty="0">
                <a:cs typeface="Calibri" panose="020F0502020204030204" pitchFamily="34" charset="0"/>
              </a:rPr>
              <a:t>Within-product substitution </a:t>
            </a:r>
            <a:r>
              <a:rPr lang="en-US" sz="2000" dirty="0">
                <a:cs typeface="Calibri" panose="020F0502020204030204" pitchFamily="34" charset="0"/>
              </a:rPr>
              <a:t>– replacing less sustainable versions of a product with more sustainable versions – has less significant environmental benefits but consumers are likely to </a:t>
            </a:r>
            <a:r>
              <a:rPr lang="en-US" sz="2000" b="1" dirty="0">
                <a:cs typeface="Calibri" panose="020F0502020204030204" pitchFamily="34" charset="0"/>
              </a:rPr>
              <a:t>prefer this </a:t>
            </a:r>
            <a:r>
              <a:rPr lang="en-US" sz="2000" dirty="0">
                <a:cs typeface="Calibri" panose="020F0502020204030204" pitchFamily="34" charset="0"/>
              </a:rPr>
              <a:t>to between-category substitution.</a:t>
            </a:r>
          </a:p>
          <a:p>
            <a:pPr marL="228600" lvl="1" indent="0">
              <a:buNone/>
            </a:pPr>
            <a:endParaRPr lang="en-US" sz="1800" dirty="0">
              <a:cs typeface="Calibri" panose="020F0502020204030204" pitchFamily="34" charset="0"/>
            </a:endParaRPr>
          </a:p>
          <a:p>
            <a:endParaRPr lang="en-US" dirty="0">
              <a:cs typeface="Calibri" panose="020F0502020204030204" pitchFamily="34" charset="0"/>
            </a:endParaRPr>
          </a:p>
          <a:p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4" name="Subtitle 4">
            <a:extLst>
              <a:ext uri="{FF2B5EF4-FFF2-40B4-BE49-F238E27FC236}">
                <a16:creationId xmlns:a16="http://schemas.microsoft.com/office/drawing/2014/main" id="{53449C8C-4702-1A4E-5CE1-D522C90AB518}"/>
              </a:ext>
            </a:extLst>
          </p:cNvPr>
          <p:cNvSpPr txBox="1">
            <a:spLocks/>
          </p:cNvSpPr>
          <p:nvPr/>
        </p:nvSpPr>
        <p:spPr>
          <a:xfrm>
            <a:off x="0" y="5875866"/>
            <a:ext cx="12191999" cy="982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ADCFA34-79F3-EF41-A9BF-DA3A2E44C884}"/>
              </a:ext>
            </a:extLst>
          </p:cNvPr>
          <p:cNvSpPr txBox="1">
            <a:spLocks/>
          </p:cNvSpPr>
          <p:nvPr/>
        </p:nvSpPr>
        <p:spPr>
          <a:xfrm>
            <a:off x="0" y="5875867"/>
            <a:ext cx="12191999" cy="982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 Clark et al. 2022.</a:t>
            </a:r>
          </a:p>
          <a:p>
            <a:pPr marL="0" indent="0" algn="r">
              <a:buNone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 Arrazat et al. 2023.</a:t>
            </a:r>
          </a:p>
          <a:p>
            <a:pPr marL="0" indent="0" algn="r">
              <a:buNone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 Willet et al. 2019.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18E9E33D-FDCA-028E-5EFA-8DE28E8B7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8200"/>
            <a:ext cx="9398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136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22B0A-9E7A-66BE-6F9F-AA50B4D59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bORING</a:t>
            </a:r>
            <a:r>
              <a:rPr lang="en-US" dirty="0"/>
              <a:t> STUFF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CC3EA-ED0D-12A2-9737-8537DF1DA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Where: Centre for Experimental Social Sciences (CESS), Nuffield College, University of Oxford.</a:t>
            </a:r>
          </a:p>
          <a:p>
            <a:r>
              <a:rPr lang="en-US" sz="2000" dirty="0"/>
              <a:t>When: October-December 2023.</a:t>
            </a:r>
          </a:p>
          <a:p>
            <a:r>
              <a:rPr lang="en-US" sz="2000" dirty="0"/>
              <a:t>Who: CESS database of 10,000 regular survey participants. Age range of 18-64. </a:t>
            </a:r>
          </a:p>
          <a:p>
            <a:r>
              <a:rPr lang="en-US" sz="2000" dirty="0"/>
              <a:t>Powered at 80% for a minimum detectable effect of 0.03. Requires 550 participants per arm (N = 1,100).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Averaged results from three papers measuring the effect of ecolabels on purchase decisions.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832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795B8-B0C6-6F23-3868-78B833547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FAB93-0CC9-7CEB-A750-271A401D6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3600" strike="sngStrike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>
              <a:buFont typeface="Wingdings" pitchFamily="2" charset="2"/>
              <a:buChar char="Ø"/>
            </a:pPr>
            <a:r>
              <a:rPr lang="en-US" sz="3600" strike="sngStrike" dirty="0">
                <a:solidFill>
                  <a:schemeClr val="bg1">
                    <a:lumMod val="75000"/>
                  </a:schemeClr>
                </a:solidFill>
              </a:rPr>
              <a:t>Method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</a:rPr>
              <a:t>Sequential Purchase Model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Simultaneous Purchase Model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Summary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436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6EB1E-24EF-F160-F94F-0D1E03443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76568"/>
            <a:ext cx="7729728" cy="1188720"/>
          </a:xfrm>
        </p:spPr>
        <p:txBody>
          <a:bodyPr/>
          <a:lstStyle/>
          <a:p>
            <a:r>
              <a:rPr lang="en-US" dirty="0"/>
              <a:t>Stage 1a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A3637-DABB-B4A9-F275-2FDF7406A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554916"/>
            <a:ext cx="7729728" cy="3101983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Each participant selects three items from a range of ~ 30 food products frequently used by UK households to compose a home-cooked meal. Participants will be randomly assigned one of the items they have chosen to take home.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Benefits? (1) Realistic Choice; (2) Truth Telling Compatible.</a:t>
            </a:r>
          </a:p>
          <a:p>
            <a:r>
              <a:rPr lang="en-US" sz="2400" dirty="0"/>
              <a:t>Hypothesis 1: ecolabels cause </a:t>
            </a:r>
            <a:r>
              <a:rPr lang="en-US" sz="2400" b="1" dirty="0"/>
              <a:t>between-category substitution </a:t>
            </a:r>
            <a:r>
              <a:rPr lang="en-US" sz="2400" dirty="0"/>
              <a:t>– participants move</a:t>
            </a:r>
            <a:r>
              <a:rPr lang="en-US" sz="2400" b="1" dirty="0"/>
              <a:t> </a:t>
            </a:r>
            <a:r>
              <a:rPr lang="en-US" sz="2400" dirty="0"/>
              <a:t>from less sustainable food categories to more sustainable food categories.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086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0A527-1C73-F7A0-810F-F61596895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 1b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C9B78-28EF-5FD6-AF53-C7D5D853F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/>
              <a:t>Participants are presented with an </a:t>
            </a:r>
            <a:r>
              <a:rPr lang="en-US" sz="2000" b="1" dirty="0"/>
              <a:t>above-, below-, and average EF score version </a:t>
            </a:r>
            <a:r>
              <a:rPr lang="en-US" sz="2000" dirty="0"/>
              <a:t>for each of the three items they selected. Each participant selects a version of each item, of which they are randomly assigned one to keep.</a:t>
            </a:r>
          </a:p>
          <a:p>
            <a:r>
              <a:rPr lang="en-US" sz="2000" b="1" dirty="0"/>
              <a:t>Challenge: </a:t>
            </a:r>
            <a:r>
              <a:rPr lang="en-US" sz="2000" dirty="0"/>
              <a:t>if we keep the ecolabel in its current form, there is not sufficient within-product variation in EF scores. Our solution is to present EF scores as a function of both (i) all products and (ii) the individual product. The former may lack sufficient variation, but the latter does not</a:t>
            </a:r>
            <a:r>
              <a:rPr lang="en-US" sz="2000" baseline="30000" dirty="0"/>
              <a:t>15</a:t>
            </a:r>
            <a:r>
              <a:rPr lang="en-US" sz="2000" dirty="0"/>
              <a:t>.</a:t>
            </a:r>
          </a:p>
          <a:p>
            <a:r>
              <a:rPr lang="en-US" sz="2000" dirty="0"/>
              <a:t>Hypothesis 2: ecolabels cause </a:t>
            </a:r>
            <a:r>
              <a:rPr lang="en-US" sz="2000" b="1" dirty="0"/>
              <a:t>within-product substitution </a:t>
            </a:r>
            <a:r>
              <a:rPr lang="en-US" sz="2000" dirty="0"/>
              <a:t>– participants move from less sustainable versions of products to more sustainable versions.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F0CB34A-EFAF-DDF8-0635-B418BA26EE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8200"/>
            <a:ext cx="9398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387D645B-71ED-2F30-235F-34B436054ED6}"/>
              </a:ext>
            </a:extLst>
          </p:cNvPr>
          <p:cNvSpPr txBox="1">
            <a:spLocks/>
          </p:cNvSpPr>
          <p:nvPr/>
        </p:nvSpPr>
        <p:spPr>
          <a:xfrm>
            <a:off x="1" y="5875867"/>
            <a:ext cx="12191999" cy="982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 Clark et al. 2022</a:t>
            </a:r>
            <a:r>
              <a:rPr lang="en-US" sz="1000" dirty="0"/>
              <a:t>.</a:t>
            </a:r>
            <a:endParaRPr lang="en-US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388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795B8-B0C6-6F23-3868-78B833547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FAB93-0CC9-7CEB-A750-271A401D6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3600" strike="sngStrike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>
              <a:buFont typeface="Wingdings" pitchFamily="2" charset="2"/>
              <a:buChar char="Ø"/>
            </a:pPr>
            <a:r>
              <a:rPr lang="en-US" sz="3600" strike="sngStrike" dirty="0">
                <a:solidFill>
                  <a:schemeClr val="bg1">
                    <a:lumMod val="75000"/>
                  </a:schemeClr>
                </a:solidFill>
              </a:rPr>
              <a:t>Method</a:t>
            </a:r>
          </a:p>
          <a:p>
            <a:pPr>
              <a:buFont typeface="Wingdings" pitchFamily="2" charset="2"/>
              <a:buChar char="Ø"/>
            </a:pPr>
            <a:r>
              <a:rPr lang="en-US" sz="3600" strike="sngStrike" dirty="0">
                <a:solidFill>
                  <a:schemeClr val="bg1">
                    <a:lumMod val="75000"/>
                  </a:schemeClr>
                </a:solidFill>
              </a:rPr>
              <a:t>Sequential Purchase Model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</a:rPr>
              <a:t>Simultaneous Purchase Model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Summary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762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58F61-4609-12C8-CB62-5417806AA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Do consumers make decisions like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97701-BCB3-0882-A416-E8B08A949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So far, we have proposed that consumers make </a:t>
            </a:r>
            <a:r>
              <a:rPr lang="en-US" sz="2000" b="1" dirty="0"/>
              <a:t>purchase decisions sequentially: </a:t>
            </a:r>
            <a:r>
              <a:rPr lang="en-US" sz="2000" dirty="0"/>
              <a:t>they choose which products they would like before choosing the version of each product to purchase. </a:t>
            </a:r>
          </a:p>
          <a:p>
            <a:r>
              <a:rPr lang="en-US" sz="2000" dirty="0"/>
              <a:t>This model supposes that consumers will respond to EF scores by choosing a </a:t>
            </a:r>
            <a:r>
              <a:rPr lang="en-US" sz="2000" b="1" dirty="0"/>
              <a:t>more</a:t>
            </a:r>
            <a:r>
              <a:rPr lang="en-US" sz="2000" dirty="0"/>
              <a:t> </a:t>
            </a:r>
            <a:r>
              <a:rPr lang="en-US" sz="2000" b="1" dirty="0"/>
              <a:t>sustainable meal </a:t>
            </a:r>
            <a:r>
              <a:rPr lang="en-US" sz="2000" dirty="0"/>
              <a:t>(stage 1A) before choosing</a:t>
            </a:r>
            <a:r>
              <a:rPr lang="en-US" sz="2000" b="1" dirty="0"/>
              <a:t> more sustainable components </a:t>
            </a:r>
            <a:r>
              <a:rPr lang="en-US" sz="2000" dirty="0"/>
              <a:t>with which to make that meal (stage 1B).</a:t>
            </a:r>
          </a:p>
          <a:p>
            <a:r>
              <a:rPr lang="en-US" sz="2000" dirty="0"/>
              <a:t>What would happen if consumers made purchase decisions </a:t>
            </a:r>
            <a:r>
              <a:rPr lang="en-US" sz="2000" b="1" dirty="0"/>
              <a:t>simultaneously</a:t>
            </a:r>
            <a:r>
              <a:rPr lang="en-US" sz="2000" dirty="0"/>
              <a:t>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925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6BF70-6DB7-5865-9C12-3B415AE59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339F5-2706-87FF-17F2-A6DE4A54B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Participants are presented with 90 products – 3 EF score versions of the 30 food products from stage 1A. Each participant selects 3 products, of which they are randomly assigned 1 to keep.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700" dirty="0"/>
              <a:t>Benefits? (1) Realistic choice; (2) truth-telling compatible.</a:t>
            </a:r>
          </a:p>
          <a:p>
            <a:r>
              <a:rPr lang="en-US" dirty="0"/>
              <a:t>Participants can now engage in </a:t>
            </a:r>
            <a:r>
              <a:rPr lang="en-US" b="1" dirty="0"/>
              <a:t>between-category and within-product substitution simultaneously.</a:t>
            </a:r>
            <a:r>
              <a:rPr lang="en-US" dirty="0"/>
              <a:t> The former has a more significant environmental impact but consumers are likely to view the latter as more favourable.</a:t>
            </a:r>
          </a:p>
          <a:p>
            <a:r>
              <a:rPr lang="en-US" dirty="0"/>
              <a:t>Hypothesis 3: if consumers make category and product decisions simultaneously, then </a:t>
            </a:r>
            <a:r>
              <a:rPr lang="en-US" dirty="0">
                <a:cs typeface="Calibri" panose="020F0502020204030204" pitchFamily="34" charset="0"/>
              </a:rPr>
              <a:t>taste preferences, cultural norms, or access to appropriate alternatives </a:t>
            </a:r>
            <a:r>
              <a:rPr lang="en-US" dirty="0"/>
              <a:t>will </a:t>
            </a:r>
            <a:r>
              <a:rPr lang="en-US" b="1" dirty="0"/>
              <a:t>reduce </a:t>
            </a:r>
            <a:r>
              <a:rPr lang="en-US" dirty="0"/>
              <a:t>the amount of </a:t>
            </a:r>
            <a:r>
              <a:rPr lang="en-US" b="1" dirty="0"/>
              <a:t>between-category substitution </a:t>
            </a:r>
            <a:r>
              <a:rPr lang="en-US" dirty="0"/>
              <a:t>that ecolabels induce.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529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795B8-B0C6-6F23-3868-78B833547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FAB93-0CC9-7CEB-A750-271A401D6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3600" strike="sngStrike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>
              <a:buFont typeface="Wingdings" pitchFamily="2" charset="2"/>
              <a:buChar char="Ø"/>
            </a:pPr>
            <a:r>
              <a:rPr lang="en-US" sz="3600" strike="sngStrike" dirty="0">
                <a:solidFill>
                  <a:schemeClr val="bg1">
                    <a:lumMod val="75000"/>
                  </a:schemeClr>
                </a:solidFill>
              </a:rPr>
              <a:t>Method</a:t>
            </a:r>
          </a:p>
          <a:p>
            <a:pPr>
              <a:buFont typeface="Wingdings" pitchFamily="2" charset="2"/>
              <a:buChar char="Ø"/>
            </a:pPr>
            <a:r>
              <a:rPr lang="en-US" sz="3600" strike="sngStrike" dirty="0">
                <a:solidFill>
                  <a:schemeClr val="bg1">
                    <a:lumMod val="75000"/>
                  </a:schemeClr>
                </a:solidFill>
              </a:rPr>
              <a:t>Sequential Purchase Model</a:t>
            </a:r>
          </a:p>
          <a:p>
            <a:pPr>
              <a:buFont typeface="Wingdings" pitchFamily="2" charset="2"/>
              <a:buChar char="Ø"/>
            </a:pPr>
            <a:r>
              <a:rPr lang="en-US" sz="3600" strike="sngStrike" dirty="0">
                <a:solidFill>
                  <a:schemeClr val="bg1">
                    <a:lumMod val="75000"/>
                  </a:schemeClr>
                </a:solidFill>
              </a:rPr>
              <a:t>Simultaneous Purchase Model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</a:rPr>
              <a:t>Summary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404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35DAF-E9C6-331B-EF31-330BF0044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E4EFE-B4BB-BDDF-17E2-7AEB9FB2F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Food systems have a </a:t>
            </a:r>
            <a:r>
              <a:rPr lang="en-US" b="1" dirty="0"/>
              <a:t>major impact </a:t>
            </a:r>
            <a:r>
              <a:rPr lang="en-US" dirty="0"/>
              <a:t>on our environment. Consumers claim that they want to make more sustainable decisions but cannot because they </a:t>
            </a:r>
            <a:r>
              <a:rPr lang="en-US" b="1" dirty="0"/>
              <a:t>lack the information </a:t>
            </a:r>
            <a:r>
              <a:rPr lang="en-US" dirty="0"/>
              <a:t>to do so. Front-of-pack ecolabels provide this information. </a:t>
            </a:r>
          </a:p>
          <a:p>
            <a:r>
              <a:rPr lang="en-US" dirty="0"/>
              <a:t>Ecolabels try to induce two responses in consumers: (1) </a:t>
            </a:r>
            <a:r>
              <a:rPr lang="en-US" b="1" dirty="0"/>
              <a:t>between-category</a:t>
            </a:r>
            <a:r>
              <a:rPr lang="en-US" dirty="0"/>
              <a:t> substitution and (2) </a:t>
            </a:r>
            <a:r>
              <a:rPr lang="en-US" b="1" dirty="0"/>
              <a:t>within-product</a:t>
            </a:r>
            <a:r>
              <a:rPr lang="en-US" dirty="0"/>
              <a:t> substitution. The former would have the biggest effect on environmental outcomes but is less favourable.</a:t>
            </a:r>
          </a:p>
          <a:p>
            <a:r>
              <a:rPr lang="en-US" dirty="0"/>
              <a:t>The method consumers use to make purchase decisions matters. If consumers make decisions simultaneously, then ecolabels may not improve environmental outcomes by as much as predicted in sequential decision-making models.</a:t>
            </a:r>
          </a:p>
        </p:txBody>
      </p:sp>
    </p:spTree>
    <p:extLst>
      <p:ext uri="{BB962C8B-B14F-4D97-AF65-F5344CB8AC3E}">
        <p14:creationId xmlns:p14="http://schemas.microsoft.com/office/powerpoint/2010/main" val="699242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795B8-B0C6-6F23-3868-78B833547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FAB93-0CC9-7CEB-A750-271A401D6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/>
              <a:t>Introduction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Method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Sequential Purchase Model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Simultaneous Purchase Model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Summary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6344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39F26-C3B5-0E48-14DD-330E2B4FD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DAB25-FD11-878D-F7AD-4370DDF73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indent="-400050">
              <a:buFont typeface="+mj-lt"/>
              <a:buAutoNum type="romanUcPeriod"/>
            </a:pPr>
            <a:r>
              <a:rPr lang="en-US" dirty="0"/>
              <a:t>Which model of shopping is more </a:t>
            </a:r>
            <a:r>
              <a:rPr lang="en-US" b="1" dirty="0"/>
              <a:t>realistic?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Sequential vs simultaneous decision-making.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/>
              <a:t>How well does our experimental design replicate real supermarkets?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Realistic product options, truth-telling incentives.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/>
              <a:t>Are ‘composed’ meals </a:t>
            </a:r>
            <a:r>
              <a:rPr lang="en-US" b="1" dirty="0"/>
              <a:t>representative</a:t>
            </a:r>
            <a:r>
              <a:rPr lang="en-US" dirty="0"/>
              <a:t> of shopping patterns?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Composed meals vs ready meals.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/>
              <a:t>Are there unintended financial and/or nutritional consequences to ecolabels?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Measure control vs treatment group. </a:t>
            </a:r>
          </a:p>
          <a:p>
            <a:pPr marL="400050" indent="-400050">
              <a:buFont typeface="+mj-lt"/>
              <a:buAutoNum type="roman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270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6F8F4-FDEC-3694-E81B-B4CB98133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7A885-679E-DDAD-EABD-888F3E770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collection and analysis is scheduled for Autumn 2023. Research design is likely to be updated over the coming months. Plan to publish paper in 2024.</a:t>
            </a:r>
          </a:p>
          <a:p>
            <a:r>
              <a:rPr lang="en-US" dirty="0"/>
              <a:t>Do you have any queries or suggestions?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E: </a:t>
            </a:r>
            <a:r>
              <a:rPr lang="en-US" dirty="0">
                <a:hlinkClick r:id="rId3"/>
              </a:rPr>
              <a:t>Sebastian.lyons@new.ox.ac.uk</a:t>
            </a:r>
            <a:r>
              <a:rPr lang="en-US" dirty="0"/>
              <a:t>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L: </a:t>
            </a:r>
            <a:r>
              <a:rPr lang="en-GB" b="0" i="0" dirty="0">
                <a:effectLst/>
                <a:latin typeface="-apple-system"/>
                <a:hlinkClick r:id="rId4"/>
              </a:rPr>
              <a:t>www.linkedin.com</a:t>
            </a:r>
            <a:r>
              <a:rPr lang="en-GB" b="0" i="0">
                <a:effectLst/>
                <a:latin typeface="-apple-system"/>
                <a:hlinkClick r:id="rId4"/>
              </a:rPr>
              <a:t>/in/Sebastian-lyons</a:t>
            </a:r>
            <a:r>
              <a:rPr lang="en-GB">
                <a:latin typeface="-apple-system"/>
              </a:rPr>
              <a:t>.</a:t>
            </a:r>
            <a:br>
              <a:rPr lang="en-GB"/>
            </a:br>
            <a:endParaRPr lang="en-US" dirty="0"/>
          </a:p>
        </p:txBody>
      </p:sp>
      <p:sp>
        <p:nvSpPr>
          <p:cNvPr id="4" name="Subtitle 4">
            <a:extLst>
              <a:ext uri="{FF2B5EF4-FFF2-40B4-BE49-F238E27FC236}">
                <a16:creationId xmlns:a16="http://schemas.microsoft.com/office/drawing/2014/main" id="{6B9E4E6F-93AD-3FF5-AC86-5CE22C42E253}"/>
              </a:ext>
            </a:extLst>
          </p:cNvPr>
          <p:cNvSpPr txBox="1">
            <a:spLocks/>
          </p:cNvSpPr>
          <p:nvPr/>
        </p:nvSpPr>
        <p:spPr>
          <a:xfrm>
            <a:off x="0" y="5875866"/>
            <a:ext cx="12191999" cy="982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Sebastian Lyons;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College, University of Oxford.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F0DBA55-AD8D-A5A3-28E6-7F3BCB758B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8200"/>
            <a:ext cx="9398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0615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22B0A-9E7A-66BE-6F9F-AA50B4D59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CC3EA-ED0D-12A2-9737-8537DF1DA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Experiment measures difference in means between the control and treatment group. </a:t>
            </a:r>
          </a:p>
          <a:p>
            <a:r>
              <a:rPr lang="en-US" dirty="0"/>
              <a:t>Type I error rate: 5%.</a:t>
            </a:r>
          </a:p>
          <a:p>
            <a:r>
              <a:rPr lang="en-US" dirty="0"/>
              <a:t>Power: 80%.</a:t>
            </a:r>
          </a:p>
          <a:p>
            <a:r>
              <a:rPr lang="en-US" dirty="0"/>
              <a:t>Mean under H0: 0.5.</a:t>
            </a:r>
          </a:p>
          <a:p>
            <a:r>
              <a:rPr lang="en-US" dirty="0"/>
              <a:t>Standard Deviation: 0.2.</a:t>
            </a:r>
          </a:p>
          <a:p>
            <a:r>
              <a:rPr lang="en-US" dirty="0"/>
              <a:t>MDE: 0.03.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7314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F7EA1-0A39-3E0B-E389-C2E057316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BDF91-5369-6EBD-CF7B-B8D7D1665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Arrazat et al. 2023. ‘Traffic-light front-of-pack environmental labelling across food categories triggers more environmentally friendly food choices: a randomized controlled trial in virtual reality supermarket’ in International Journal Behavioural Nutrition and </a:t>
            </a:r>
            <a:r>
              <a:rPr lang="en-US" sz="32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 Activity 20(7).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Clark et al. 2022. ‘Estimating the environmental impacts of 57,000 food products’ in </a:t>
            </a:r>
            <a:r>
              <a:rPr lang="en-US" sz="32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PNAS 119(33).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Gadema et al. 2011. ‘The use and usefulness of carbon labelling food: A policy perspective from a survey of UK supermarket shoppers’ in</a:t>
            </a:r>
            <a:r>
              <a:rPr lang="en-US" sz="32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Food Policy 36.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Grimmer, M and Miles, M. 2017. ‘With the best of intentions: a large sample test of the intention-behaviour gap in pro-environmental consumer behaviour’ in </a:t>
            </a:r>
            <a:r>
              <a:rPr lang="en-US" sz="32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International Journal of Consumer Studies 41(1).</a:t>
            </a: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Ivanovich et al. 2023. ‘Future warming from global food consumption’ in </a:t>
            </a:r>
            <a:r>
              <a:rPr lang="en-US" sz="32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Nature Climate Change 13.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Kunz et al. 2020. ‘Traffic Light Labels on Taste Expectations and Purchase Intentions’ in </a:t>
            </a:r>
            <a:r>
              <a:rPr lang="en-US" sz="32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Foods 9(2).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Lopez et al. 2006. ‘Global and regional burden of disease and risk factors, 2001: systematic analysis of population health data’ in </a:t>
            </a:r>
            <a:r>
              <a:rPr lang="en-US" sz="32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Lancet 367.</a:t>
            </a: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Osman, M and Thornton, K. 2019. ‘Traffic light labelling of meals to promote sustainable consumption and healthy eating’ in </a:t>
            </a:r>
            <a:r>
              <a:rPr lang="en-US" sz="32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Appetite 138.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Potter et al. 2021. ‘The Effects of Environmental Sustainability Labels on Selections, Purchase, and Consumption of Food and Drink Products: A Systematic Review’ </a:t>
            </a:r>
            <a:r>
              <a:rPr lang="en-US" sz="32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Environment and Behaviour 53(8).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Potter et al. 2023. ‘Effects of environmental impact and nutrition labelling on food purchasing: An experimental online supermarket study’ in </a:t>
            </a:r>
            <a:r>
              <a:rPr lang="en-US" sz="32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Appetite 180.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Sacks et al. 2009. ‘Impact of front-of-pack ‘traffic-light’ nutrition labelling on consumer food purchases in the UK in </a:t>
            </a:r>
            <a:r>
              <a:rPr lang="en-US" sz="32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Promotion International 24(44).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Whitton et al. 2011. ‘National Diet and Nutrition Survey: UK food consumption and nutrient intakes from the first year of the rolling programme and comparisons with previous surveys’ in </a:t>
            </a:r>
            <a:r>
              <a:rPr lang="en-US" sz="32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British Journal of Nutrition 106.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Willet et al. 2019. ‘Food in the Anthropocene: The EAT-Lancet Commission on healthy diets from sustainable food systems’ in Lancet 393.</a:t>
            </a:r>
          </a:p>
          <a:p>
            <a:pPr marL="0" indent="0">
              <a:buNone/>
            </a:pPr>
            <a:endParaRPr lang="en-US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>
              <a:buNone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>
              <a:buNone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r">
              <a:buNone/>
            </a:pPr>
            <a:r>
              <a:rPr lang="en-US" sz="1800" dirty="0"/>
              <a:t>.</a:t>
            </a:r>
          </a:p>
          <a:p>
            <a:pPr marL="0" indent="0" algn="r">
              <a:buNone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50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13446-D657-BA84-20C9-0FC15F9B5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437" y="360000"/>
            <a:ext cx="7731125" cy="1187450"/>
          </a:xfrm>
        </p:spPr>
        <p:txBody>
          <a:bodyPr/>
          <a:lstStyle/>
          <a:p>
            <a:r>
              <a:rPr lang="en-US" spc="0" dirty="0"/>
              <a:t>FOOD CONSUMPTION AND THE Environment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B2B3F3-B8F1-9811-C75A-458920B699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30438" y="1716062"/>
                <a:ext cx="7731125" cy="3101975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n-US" dirty="0">
                    <a:cs typeface="Calibri" panose="020F0502020204030204" pitchFamily="34" charset="0"/>
                  </a:rPr>
                  <a:t>194 signatories have committed to limiting global warming to below 2</a:t>
                </a:r>
                <a14:m>
                  <m:oMath xmlns:m="http://schemas.openxmlformats.org/officeDocument/2006/math">
                    <m:r>
                      <a:rPr lang="en-US" b="0" smtClean="0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dirty="0">
                    <a:cs typeface="Calibri" panose="020F0502020204030204" pitchFamily="34" charset="0"/>
                  </a:rPr>
                  <a:t>C.</a:t>
                </a:r>
              </a:p>
              <a:p>
                <a:pPr algn="just"/>
                <a:r>
                  <a:rPr lang="en-US" dirty="0">
                    <a:cs typeface="Calibri" panose="020F0502020204030204" pitchFamily="34" charset="0"/>
                  </a:rPr>
                  <a:t>Food systems – the production, transportation, and consumption of food – are estimated to be solely responsible for </a:t>
                </a:r>
                <a:r>
                  <a:rPr lang="en-US" b="1" dirty="0">
                    <a:cs typeface="Calibri" panose="020F0502020204030204" pitchFamily="34" charset="0"/>
                  </a:rPr>
                  <a:t>1</a:t>
                </a:r>
                <a14:m>
                  <m:oMath xmlns:m="http://schemas.openxmlformats.org/officeDocument/2006/math">
                    <m:r>
                      <a:rPr lang="en-US" b="1" smtClean="0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b="1" dirty="0">
                    <a:cs typeface="Calibri" panose="020F0502020204030204" pitchFamily="34" charset="0"/>
                  </a:rPr>
                  <a:t>C of global warming by 2100</a:t>
                </a:r>
                <a:r>
                  <a:rPr lang="en-US" baseline="30000" dirty="0">
                    <a:cs typeface="Calibri" panose="020F0502020204030204" pitchFamily="34" charset="0"/>
                  </a:rPr>
                  <a:t>1</a:t>
                </a:r>
                <a:r>
                  <a:rPr lang="en-US" dirty="0">
                    <a:cs typeface="Calibri" panose="020F0502020204030204" pitchFamily="34" charset="0"/>
                  </a:rPr>
                  <a:t>.</a:t>
                </a:r>
              </a:p>
              <a:p>
                <a:pPr algn="just"/>
                <a:r>
                  <a:rPr lang="en-US" dirty="0">
                    <a:cs typeface="Calibri" panose="020F0502020204030204" pitchFamily="34" charset="0"/>
                  </a:rPr>
                  <a:t>Surveyed individuals indicate a desire to make more sustainable consumption decisions</a:t>
                </a:r>
                <a:r>
                  <a:rPr lang="en-US" baseline="30000" dirty="0">
                    <a:cs typeface="Calibri" panose="020F0502020204030204" pitchFamily="34" charset="0"/>
                  </a:rPr>
                  <a:t>2</a:t>
                </a:r>
                <a:r>
                  <a:rPr lang="en-US" dirty="0">
                    <a:cs typeface="Calibri" panose="020F0502020204030204" pitchFamily="34" charset="0"/>
                  </a:rPr>
                  <a:t> whilst claiming that they </a:t>
                </a:r>
                <a:r>
                  <a:rPr lang="en-US" b="1" dirty="0">
                    <a:cs typeface="Calibri" panose="020F0502020204030204" pitchFamily="34" charset="0"/>
                  </a:rPr>
                  <a:t>lack the information </a:t>
                </a:r>
                <a:r>
                  <a:rPr lang="en-US" dirty="0">
                    <a:cs typeface="Calibri" panose="020F0502020204030204" pitchFamily="34" charset="0"/>
                  </a:rPr>
                  <a:t>to do so</a:t>
                </a:r>
                <a:r>
                  <a:rPr lang="en-US" baseline="30000" dirty="0">
                    <a:cs typeface="Calibri" panose="020F0502020204030204" pitchFamily="34" charset="0"/>
                  </a:rPr>
                  <a:t>3</a:t>
                </a:r>
                <a:r>
                  <a:rPr lang="en-US" dirty="0">
                    <a:cs typeface="Calibri" panose="020F0502020204030204" pitchFamily="34" charset="0"/>
                  </a:rPr>
                  <a:t>.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B2B3F3-B8F1-9811-C75A-458920B699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0438" y="1716062"/>
                <a:ext cx="7731125" cy="3101975"/>
              </a:xfrm>
              <a:blipFill>
                <a:blip r:embed="rId3"/>
                <a:stretch>
                  <a:fillRect l="-492" t="-1224" r="-6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figure 1">
            <a:extLst>
              <a:ext uri="{FF2B5EF4-FFF2-40B4-BE49-F238E27FC236}">
                <a16:creationId xmlns:a16="http://schemas.microsoft.com/office/drawing/2014/main" id="{B3EE02D0-B6BD-25E4-0F28-07ADEB031D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182" y="3503221"/>
            <a:ext cx="6067637" cy="2872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ubtitle 4">
            <a:extLst>
              <a:ext uri="{FF2B5EF4-FFF2-40B4-BE49-F238E27FC236}">
                <a16:creationId xmlns:a16="http://schemas.microsoft.com/office/drawing/2014/main" id="{9EC1232C-B1BE-4257-1AB7-46167B5C5CA0}"/>
              </a:ext>
            </a:extLst>
          </p:cNvPr>
          <p:cNvSpPr txBox="1">
            <a:spLocks/>
          </p:cNvSpPr>
          <p:nvPr/>
        </p:nvSpPr>
        <p:spPr>
          <a:xfrm>
            <a:off x="0" y="5875866"/>
            <a:ext cx="12191999" cy="982133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Ivanovich et al. 2023.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Grimmer and Miles 2017.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Osman and Thornton 2019.</a:t>
            </a:r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1D146C3F-FD07-4D29-2A51-EF5816497F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8200"/>
            <a:ext cx="9398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5214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D9FE1-DCEE-18BA-71CC-CBE0F8CA0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438" y="360000"/>
            <a:ext cx="7731125" cy="1187450"/>
          </a:xfrm>
        </p:spPr>
        <p:txBody>
          <a:bodyPr>
            <a:normAutofit/>
          </a:bodyPr>
          <a:lstStyle/>
          <a:p>
            <a:r>
              <a:rPr lang="en-US" dirty="0"/>
              <a:t>Is this story familiar?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15DFC-18C3-07E1-33A5-65B19B4F4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3113" y="1667195"/>
            <a:ext cx="7765774" cy="3101975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cs typeface="Calibri" panose="020F0502020204030204" pitchFamily="34" charset="0"/>
              </a:rPr>
              <a:t>The health costs of nutrition-related diseases such as cancer and cardiovascular disease were high and increasing in many countries at the turn of the century</a:t>
            </a:r>
            <a:r>
              <a:rPr lang="en-US" baseline="30000" dirty="0">
                <a:cs typeface="Calibri" panose="020F0502020204030204" pitchFamily="34" charset="0"/>
              </a:rPr>
              <a:t>4</a:t>
            </a:r>
            <a:r>
              <a:rPr lang="en-US" dirty="0"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en-US" dirty="0">
                <a:cs typeface="Calibri" panose="020F0502020204030204" pitchFamily="34" charset="0"/>
              </a:rPr>
              <a:t>In 2006, the UK Food Standards Agency recommended </a:t>
            </a:r>
            <a:r>
              <a:rPr lang="en-US" b="1" dirty="0">
                <a:cs typeface="Calibri" panose="020F0502020204030204" pitchFamily="34" charset="0"/>
              </a:rPr>
              <a:t>front-of-pack traffic-light labels</a:t>
            </a:r>
            <a:r>
              <a:rPr lang="en-US" dirty="0">
                <a:cs typeface="Calibri" panose="020F0502020204030204" pitchFamily="34" charset="0"/>
              </a:rPr>
              <a:t> on food products</a:t>
            </a:r>
            <a:r>
              <a:rPr lang="en-US" baseline="30000" dirty="0">
                <a:cs typeface="Calibri" panose="020F0502020204030204" pitchFamily="34" charset="0"/>
              </a:rPr>
              <a:t>5</a:t>
            </a:r>
            <a:r>
              <a:rPr lang="en-US" dirty="0">
                <a:cs typeface="Calibri" panose="020F0502020204030204" pitchFamily="34" charset="0"/>
              </a:rPr>
              <a:t>. The FSA sought to equip consumers with the </a:t>
            </a:r>
            <a:r>
              <a:rPr lang="en-US" b="1" dirty="0">
                <a:cs typeface="Calibri" panose="020F0502020204030204" pitchFamily="34" charset="0"/>
              </a:rPr>
              <a:t>information</a:t>
            </a:r>
            <a:r>
              <a:rPr lang="en-US" dirty="0">
                <a:cs typeface="Calibri" panose="020F0502020204030204" pitchFamily="34" charset="0"/>
              </a:rPr>
              <a:t> necessary to make </a:t>
            </a:r>
            <a:r>
              <a:rPr lang="en-US" b="1" dirty="0">
                <a:cs typeface="Calibri" panose="020F0502020204030204" pitchFamily="34" charset="0"/>
              </a:rPr>
              <a:t>healthier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b="1" dirty="0">
                <a:cs typeface="Calibri" panose="020F0502020204030204" pitchFamily="34" charset="0"/>
              </a:rPr>
              <a:t>purchases</a:t>
            </a:r>
            <a:r>
              <a:rPr lang="en-US" dirty="0"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en-US" dirty="0">
                <a:cs typeface="Calibri" panose="020F0502020204030204" pitchFamily="34" charset="0"/>
              </a:rPr>
              <a:t>By 2023, there is a broad consensus that these labels have reduced the incidence of nutrition-related diseases by </a:t>
            </a:r>
            <a:r>
              <a:rPr lang="en-US" b="1" dirty="0">
                <a:cs typeface="Calibri" panose="020F0502020204030204" pitchFamily="34" charset="0"/>
              </a:rPr>
              <a:t>encouraging healthier purchases</a:t>
            </a:r>
            <a:r>
              <a:rPr lang="en-US" dirty="0">
                <a:cs typeface="Calibri" panose="020F0502020204030204" pitchFamily="34" charset="0"/>
              </a:rPr>
              <a:t>, although the size of this effect is disputed.</a:t>
            </a:r>
          </a:p>
        </p:txBody>
      </p:sp>
      <p:pic>
        <p:nvPicPr>
          <p:cNvPr id="2050" name="Picture 2" descr="Food Labels | Diabetes My Way | Greater Manchester | Wigan | Tameside NHS">
            <a:extLst>
              <a:ext uri="{FF2B5EF4-FFF2-40B4-BE49-F238E27FC236}">
                <a16:creationId xmlns:a16="http://schemas.microsoft.com/office/drawing/2014/main" id="{90FB7ED6-D18A-7E4B-FA59-B6DE3FF6A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483" y="4392706"/>
            <a:ext cx="4731050" cy="2239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DBA7C8ED-ECAB-B363-129F-25408D418AA4}"/>
              </a:ext>
            </a:extLst>
          </p:cNvPr>
          <p:cNvSpPr txBox="1">
            <a:spLocks/>
          </p:cNvSpPr>
          <p:nvPr/>
        </p:nvSpPr>
        <p:spPr>
          <a:xfrm>
            <a:off x="0" y="5875866"/>
            <a:ext cx="12191999" cy="982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</a:t>
            </a:r>
            <a:r>
              <a:rPr lang="en-US" sz="1000" dirty="0"/>
              <a:t>Lopez et al. 2006.</a:t>
            </a:r>
            <a:endParaRPr lang="en-US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>
              <a:buNone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FSA 2007.</a:t>
            </a:r>
          </a:p>
          <a:p>
            <a:pPr marL="0" indent="0" algn="r">
              <a:buNone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 </a:t>
            </a:r>
            <a:r>
              <a:rPr lang="en-US" sz="1000" dirty="0"/>
              <a:t>Kunz et al. 2020.</a:t>
            </a:r>
            <a:endParaRPr lang="en-US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C3F7742-ED2F-F883-93BE-A18C1EF7C5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8200"/>
            <a:ext cx="9398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433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EE25E-CAD2-09E6-2180-6C8EEA259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literature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CF534-8649-4705-A867-536F81D51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Pre-existing literature (56 studies) on effect of ecolabels on selection, purchase, or consumption exist</a:t>
            </a:r>
            <a:r>
              <a:rPr lang="en-US" sz="2400" baseline="30000" dirty="0"/>
              <a:t>7</a:t>
            </a:r>
            <a:r>
              <a:rPr lang="en-US" sz="2400" dirty="0"/>
              <a:t>. 80% of these studies conclude that the ecolabel treatment induces more sustainable outcomes. </a:t>
            </a:r>
          </a:p>
          <a:p>
            <a:r>
              <a:rPr lang="en-US" sz="2400" dirty="0"/>
              <a:t>But…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sz="2000" dirty="0"/>
              <a:t>41 studies were hypothetical. 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sz="2000" dirty="0"/>
              <a:t>39 studies received an unclear or high risk of bias rating.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sz="2000" dirty="0"/>
              <a:t>Majority of studies forced participants to observe the treatment. </a:t>
            </a:r>
          </a:p>
          <a:p>
            <a:pPr lvl="1"/>
            <a:endParaRPr lang="en-US" dirty="0"/>
          </a:p>
        </p:txBody>
      </p:sp>
      <p:sp>
        <p:nvSpPr>
          <p:cNvPr id="4" name="Subtitle 4">
            <a:extLst>
              <a:ext uri="{FF2B5EF4-FFF2-40B4-BE49-F238E27FC236}">
                <a16:creationId xmlns:a16="http://schemas.microsoft.com/office/drawing/2014/main" id="{C2B9468E-AE7D-E66E-B030-B2A299C1F9B5}"/>
              </a:ext>
            </a:extLst>
          </p:cNvPr>
          <p:cNvSpPr txBox="1">
            <a:spLocks/>
          </p:cNvSpPr>
          <p:nvPr/>
        </p:nvSpPr>
        <p:spPr>
          <a:xfrm>
            <a:off x="0" y="5875866"/>
            <a:ext cx="12191999" cy="982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en-US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>
              <a:buNone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Potter et al. 2021.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60C9408-DA8C-8007-0689-6A9BDB978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8200"/>
            <a:ext cx="9398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572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E880B-CC52-DF2D-0376-AA3442BB5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 of this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3B334-D68B-5FFC-2D40-2E5B48C0F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Truth-telling compatible: participants receive product they select.</a:t>
            </a:r>
          </a:p>
          <a:p>
            <a:r>
              <a:rPr lang="en-US" sz="2800" dirty="0"/>
              <a:t>Distinguishes within-product substitution from between-group substitution.</a:t>
            </a:r>
          </a:p>
          <a:p>
            <a:r>
              <a:rPr lang="en-US" sz="2800" dirty="0"/>
              <a:t>Designs a new ecolabel which is a function of both (i) all products and (ii) the individual product.</a:t>
            </a:r>
          </a:p>
        </p:txBody>
      </p:sp>
    </p:spTree>
    <p:extLst>
      <p:ext uri="{BB962C8B-B14F-4D97-AF65-F5344CB8AC3E}">
        <p14:creationId xmlns:p14="http://schemas.microsoft.com/office/powerpoint/2010/main" val="154561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795B8-B0C6-6F23-3868-78B833547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FAB93-0CC9-7CEB-A750-271A401D6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3600" strike="sngStrike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</a:rPr>
              <a:t>Method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Sequential Purchase Model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Simultaneous Purchase Model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Summary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532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2681B-E50D-6EC3-ECB9-254534F38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60000"/>
            <a:ext cx="7729728" cy="1188000"/>
          </a:xfrm>
        </p:spPr>
        <p:txBody>
          <a:bodyPr/>
          <a:lstStyle/>
          <a:p>
            <a:r>
              <a:rPr lang="en-US" dirty="0"/>
              <a:t>Environmental TRAFFIC 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D1B97-4196-DD0D-ED56-6C767A8A4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633208"/>
            <a:ext cx="7729728" cy="3101983"/>
          </a:xfrm>
        </p:spPr>
        <p:txBody>
          <a:bodyPr>
            <a:normAutofit/>
          </a:bodyPr>
          <a:lstStyle/>
          <a:p>
            <a:r>
              <a:rPr lang="en-US" sz="2400" dirty="0"/>
              <a:t>Aim: measure the effect of front-of-pack environmental traffic lights on food purchases for ‘composed’ meals. </a:t>
            </a:r>
          </a:p>
          <a:p>
            <a:r>
              <a:rPr lang="en-US" sz="2400" dirty="0"/>
              <a:t>Traffic lights: each product’s environmental footprint (EF) score is a mean of its percentile rank for 4 key indicators: GHG emissions, water use, biodiversity loss, and eutrophication potential</a:t>
            </a:r>
            <a:r>
              <a:rPr lang="en-US" sz="2400" baseline="30000" dirty="0"/>
              <a:t>8</a:t>
            </a:r>
            <a:r>
              <a:rPr lang="en-US" sz="2400" dirty="0"/>
              <a:t>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b="1" cap="none" dirty="0">
                <a:solidFill>
                  <a:schemeClr val="tx1"/>
                </a:solidFill>
              </a:rPr>
              <a:t>A = 1-20, B = 21-40, C = 41-60, D = 61-80, E = 81-100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  <a:endParaRPr lang="en-US" sz="2000" b="1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D2F0D4D9-307B-DBA8-F12C-962410D6A9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8200"/>
            <a:ext cx="9398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4">
            <a:extLst>
              <a:ext uri="{FF2B5EF4-FFF2-40B4-BE49-F238E27FC236}">
                <a16:creationId xmlns:a16="http://schemas.microsoft.com/office/drawing/2014/main" id="{365FB6BD-270D-8096-2A67-8B032C8F1C06}"/>
              </a:ext>
            </a:extLst>
          </p:cNvPr>
          <p:cNvSpPr txBox="1">
            <a:spLocks/>
          </p:cNvSpPr>
          <p:nvPr/>
        </p:nvSpPr>
        <p:spPr>
          <a:xfrm>
            <a:off x="0" y="5875866"/>
            <a:ext cx="12191999" cy="982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B6E3D7-E8D9-45E7-964A-916618DA77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369" y="4485721"/>
            <a:ext cx="1628114" cy="1628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995F88D-39CA-85A3-4085-F2060CBF10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988" y="4473027"/>
            <a:ext cx="1659373" cy="16593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23E5E42-8BD1-59C3-D3D2-9F8E4A2C42E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341" y="4512836"/>
            <a:ext cx="1620130" cy="16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B367455-2BF4-B20A-B2D6-04A2EC04C57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8110" y="4518815"/>
            <a:ext cx="1620728" cy="162072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ubtitle 4">
            <a:extLst>
              <a:ext uri="{FF2B5EF4-FFF2-40B4-BE49-F238E27FC236}">
                <a16:creationId xmlns:a16="http://schemas.microsoft.com/office/drawing/2014/main" id="{63DA9674-0B09-B6AE-A679-A3812837837D}"/>
              </a:ext>
            </a:extLst>
          </p:cNvPr>
          <p:cNvSpPr txBox="1">
            <a:spLocks/>
          </p:cNvSpPr>
          <p:nvPr/>
        </p:nvSpPr>
        <p:spPr>
          <a:xfrm>
            <a:off x="1" y="5875867"/>
            <a:ext cx="12191999" cy="982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 Clark et al. 2022</a:t>
            </a:r>
            <a:r>
              <a:rPr lang="en-US" sz="1000" dirty="0"/>
              <a:t>.</a:t>
            </a:r>
            <a:endParaRPr lang="en-US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AC900E4-37CB-366C-AE20-56468E38B49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1179" y="4519200"/>
            <a:ext cx="1674042" cy="16740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6677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11179-55FD-167B-B715-0A27E83D2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60000"/>
            <a:ext cx="7729728" cy="1188000"/>
          </a:xfrm>
        </p:spPr>
        <p:txBody>
          <a:bodyPr/>
          <a:lstStyle/>
          <a:p>
            <a:r>
              <a:rPr lang="en-US" dirty="0"/>
              <a:t>FOOD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F6A52-4C8F-0200-C61F-09F20AE95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4784" y="1669053"/>
            <a:ext cx="7729728" cy="3101983"/>
          </a:xfrm>
        </p:spPr>
        <p:txBody>
          <a:bodyPr>
            <a:normAutofit/>
          </a:bodyPr>
          <a:lstStyle/>
          <a:p>
            <a:r>
              <a:rPr lang="en-US" dirty="0">
                <a:cs typeface="Calibri" panose="020F0502020204030204" pitchFamily="34" charset="0"/>
              </a:rPr>
              <a:t>Five categories: (1) beef and lamb, (2) poultry and pork, (3) fish, (4) lacto-ovo,     (5) plant-based.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1" dirty="0">
                <a:cs typeface="Calibri" panose="020F0502020204030204" pitchFamily="34" charset="0"/>
              </a:rPr>
              <a:t>Between-category variation: </a:t>
            </a:r>
            <a:r>
              <a:rPr lang="en-US" dirty="0">
                <a:cs typeface="Calibri" panose="020F0502020204030204" pitchFamily="34" charset="0"/>
              </a:rPr>
              <a:t>5 &gt; 3 &gt; 1 in EF scores</a:t>
            </a:r>
            <a:r>
              <a:rPr lang="en-US" baseline="30000" dirty="0">
                <a:cs typeface="Calibri" panose="020F0502020204030204" pitchFamily="34" charset="0"/>
              </a:rPr>
              <a:t>9</a:t>
            </a:r>
            <a:r>
              <a:rPr lang="en-US" dirty="0">
                <a:cs typeface="Calibri" panose="020F0502020204030204" pitchFamily="34" charset="0"/>
              </a:rPr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1" dirty="0">
                <a:cs typeface="Calibri" panose="020F0502020204030204" pitchFamily="34" charset="0"/>
              </a:rPr>
              <a:t>Within-product variation: </a:t>
            </a:r>
            <a:r>
              <a:rPr lang="en-US" dirty="0">
                <a:cs typeface="Calibri" panose="020F0502020204030204" pitchFamily="34" charset="0"/>
              </a:rPr>
              <a:t>different versions of the same product have different EF scores</a:t>
            </a:r>
            <a:r>
              <a:rPr lang="en-US" baseline="30000" dirty="0">
                <a:cs typeface="Calibri" panose="020F0502020204030204" pitchFamily="34" charset="0"/>
              </a:rPr>
              <a:t>10</a:t>
            </a:r>
            <a:r>
              <a:rPr lang="en-US" dirty="0">
                <a:cs typeface="Calibri" panose="020F0502020204030204" pitchFamily="34" charset="0"/>
              </a:rPr>
              <a:t>. </a:t>
            </a:r>
          </a:p>
          <a:p>
            <a:pPr marL="228600" lvl="1" indent="0">
              <a:buNone/>
            </a:pPr>
            <a:endParaRPr lang="en-US" sz="1800" dirty="0">
              <a:cs typeface="Calibri" panose="020F0502020204030204" pitchFamily="34" charset="0"/>
            </a:endParaRPr>
          </a:p>
          <a:p>
            <a:endParaRPr lang="en-US" dirty="0">
              <a:cs typeface="Calibri" panose="020F0502020204030204" pitchFamily="34" charset="0"/>
            </a:endParaRPr>
          </a:p>
          <a:p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4" name="Subtitle 4">
            <a:extLst>
              <a:ext uri="{FF2B5EF4-FFF2-40B4-BE49-F238E27FC236}">
                <a16:creationId xmlns:a16="http://schemas.microsoft.com/office/drawing/2014/main" id="{53449C8C-4702-1A4E-5CE1-D522C90AB518}"/>
              </a:ext>
            </a:extLst>
          </p:cNvPr>
          <p:cNvSpPr txBox="1">
            <a:spLocks/>
          </p:cNvSpPr>
          <p:nvPr/>
        </p:nvSpPr>
        <p:spPr>
          <a:xfrm>
            <a:off x="0" y="5875866"/>
            <a:ext cx="12191999" cy="982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9BDDD76-5111-502F-B9A1-152FA00D4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202" y="3367022"/>
            <a:ext cx="6115597" cy="306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7ADCFA34-79F3-EF41-A9BF-DA3A2E44C884}"/>
              </a:ext>
            </a:extLst>
          </p:cNvPr>
          <p:cNvSpPr txBox="1">
            <a:spLocks/>
          </p:cNvSpPr>
          <p:nvPr/>
        </p:nvSpPr>
        <p:spPr>
          <a:xfrm>
            <a:off x="0" y="5875867"/>
            <a:ext cx="12191999" cy="982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 Arrazat et al. 2023</a:t>
            </a:r>
            <a:r>
              <a:rPr lang="en-US" sz="1000" dirty="0"/>
              <a:t>.</a:t>
            </a:r>
          </a:p>
          <a:p>
            <a:pPr marL="0" indent="0" algn="r">
              <a:buNone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Arrazat et al. 2023.</a:t>
            </a:r>
          </a:p>
          <a:p>
            <a:pPr marL="0" indent="0" algn="r">
              <a:buNone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 IPCC 2022.</a:t>
            </a:r>
            <a:endParaRPr lang="en-US" sz="1000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18E9E33D-FDCA-028E-5EFA-8DE28E8B7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8200"/>
            <a:ext cx="9398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56277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{C27BCADA-FDBE-1043-B5C2-71EC946CA812}tf10001120</Template>
  <TotalTime>4775</TotalTime>
  <Words>2014</Words>
  <Application>Microsoft Macintosh PowerPoint</Application>
  <PresentationFormat>Widescreen</PresentationFormat>
  <Paragraphs>189</Paragraphs>
  <Slides>23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-apple-system</vt:lpstr>
      <vt:lpstr>Arial</vt:lpstr>
      <vt:lpstr>Calibri</vt:lpstr>
      <vt:lpstr>Cambria Math</vt:lpstr>
      <vt:lpstr>Courier New</vt:lpstr>
      <vt:lpstr>Gill Sans MT</vt:lpstr>
      <vt:lpstr>Wingdings</vt:lpstr>
      <vt:lpstr>Parcel</vt:lpstr>
      <vt:lpstr>Environmental traffic-lighting: The twin effects of ecolabels on between-CATEGORY and WITHIN-PRODUCT SUBSTITUTION for food purchases.</vt:lpstr>
      <vt:lpstr>Contents</vt:lpstr>
      <vt:lpstr>FOOD CONSUMPTION AND THE Environment</vt:lpstr>
      <vt:lpstr>Is this story familiar?</vt:lpstr>
      <vt:lpstr>Existing literature</vt:lpstr>
      <vt:lpstr>Contributions of this paper</vt:lpstr>
      <vt:lpstr>Contents</vt:lpstr>
      <vt:lpstr>Environmental TRAFFIC LIGHTS</vt:lpstr>
      <vt:lpstr>FOOD CATEGORIES</vt:lpstr>
      <vt:lpstr>Hard choices</vt:lpstr>
      <vt:lpstr>bORING STUFF …</vt:lpstr>
      <vt:lpstr>Contents</vt:lpstr>
      <vt:lpstr>Stage 1a</vt:lpstr>
      <vt:lpstr>Stage 1b</vt:lpstr>
      <vt:lpstr>Contents</vt:lpstr>
      <vt:lpstr>Do consumers make decisions like this?</vt:lpstr>
      <vt:lpstr>Stage 2</vt:lpstr>
      <vt:lpstr>Contents</vt:lpstr>
      <vt:lpstr>KEY POINTS</vt:lpstr>
      <vt:lpstr>Challenges</vt:lpstr>
      <vt:lpstr>THANK YOU!</vt:lpstr>
      <vt:lpstr>pOWER ANALYSIS</vt:lpstr>
      <vt:lpstr>Reference 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traffic-lighting: Estimating the EFFECTS OF between-group and WITHIN-PRODUCT SUBSTITUTION on FOOD CONSUMPTION DECISIONS.</dc:title>
  <dc:creator>Sebastian Lyons</dc:creator>
  <cp:lastModifiedBy>Sebastian Lyons</cp:lastModifiedBy>
  <cp:revision>3</cp:revision>
  <dcterms:created xsi:type="dcterms:W3CDTF">2023-06-28T16:16:26Z</dcterms:created>
  <dcterms:modified xsi:type="dcterms:W3CDTF">2023-07-11T07:19:16Z</dcterms:modified>
</cp:coreProperties>
</file>