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HzvPDiCOQO73JSr9chsl7u0bd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u="none">
                <a:solidFill>
                  <a:schemeClr val="dk1"/>
                </a:solidFill>
                <a:latin typeface="Calibri"/>
                <a:ea typeface="Calibri"/>
                <a:cs typeface="Calibri"/>
                <a:sym typeface="Calibri"/>
              </a:rPr>
              <a:t>Good Afternoon</a:t>
            </a:r>
            <a:endParaRPr/>
          </a:p>
          <a:p>
            <a:pPr indent="0" lvl="0" marL="0" rtl="0" algn="l">
              <a:spcBef>
                <a:spcPts val="0"/>
              </a:spcBef>
              <a:spcAft>
                <a:spcPts val="0"/>
              </a:spcAft>
              <a:buNone/>
            </a:pPr>
            <a:r>
              <a:t/>
            </a:r>
            <a:endParaRPr b="0" sz="1200" u="none">
              <a:solidFill>
                <a:schemeClr val="dk1"/>
              </a:solidFill>
              <a:latin typeface="Calibri"/>
              <a:ea typeface="Calibri"/>
              <a:cs typeface="Calibri"/>
              <a:sym typeface="Calibri"/>
            </a:endParaRPr>
          </a:p>
          <a:p>
            <a:pPr indent="0" lvl="0" marL="0" rtl="0" algn="l">
              <a:spcBef>
                <a:spcPts val="0"/>
              </a:spcBef>
              <a:spcAft>
                <a:spcPts val="0"/>
              </a:spcAft>
              <a:buNone/>
            </a:pPr>
            <a:r>
              <a:rPr b="0" lang="en-US" sz="1200" u="none">
                <a:solidFill>
                  <a:schemeClr val="dk1"/>
                </a:solidFill>
                <a:latin typeface="Calibri"/>
                <a:ea typeface="Calibri"/>
                <a:cs typeface="Calibri"/>
                <a:sym typeface="Calibri"/>
              </a:rPr>
              <a:t>I want to start saying thanks the organization and all of you here.</a:t>
            </a:r>
            <a:endParaRPr/>
          </a:p>
          <a:p>
            <a:pPr indent="0" lvl="0" marL="0" rtl="0" algn="l">
              <a:spcBef>
                <a:spcPts val="0"/>
              </a:spcBef>
              <a:spcAft>
                <a:spcPts val="0"/>
              </a:spcAft>
              <a:buNone/>
            </a:pPr>
            <a:r>
              <a:t/>
            </a:r>
            <a:endParaRPr b="0" sz="1200" u="none">
              <a:solidFill>
                <a:schemeClr val="dk1"/>
              </a:solidFill>
              <a:latin typeface="Calibri"/>
              <a:ea typeface="Calibri"/>
              <a:cs typeface="Calibri"/>
              <a:sym typeface="Calibri"/>
            </a:endParaRPr>
          </a:p>
          <a:p>
            <a:pPr indent="0" lvl="0" marL="0" rtl="0" algn="l">
              <a:spcBef>
                <a:spcPts val="0"/>
              </a:spcBef>
              <a:spcAft>
                <a:spcPts val="0"/>
              </a:spcAft>
              <a:buNone/>
            </a:pPr>
            <a:r>
              <a:rPr b="0" lang="en-US" sz="1200" u="none">
                <a:solidFill>
                  <a:schemeClr val="dk1"/>
                </a:solidFill>
                <a:latin typeface="Calibri"/>
                <a:ea typeface="Calibri"/>
                <a:cs typeface="Calibri"/>
                <a:sym typeface="Calibri"/>
              </a:rPr>
              <a:t>I am Andre Coelho from Rio de Janeiro, Brazil. I live in the Washington DC metropolitan area, where I am doing my Ph.D. in Urban Leadership and Entrepreneurship, with a concentration in Urban Sustainability and Resilience, at the University of the District of Columbia.  </a:t>
            </a:r>
            <a:endParaRPr/>
          </a:p>
          <a:p>
            <a:pPr indent="0" lvl="0" marL="0" rtl="0" algn="l">
              <a:spcBef>
                <a:spcPts val="0"/>
              </a:spcBef>
              <a:spcAft>
                <a:spcPts val="0"/>
              </a:spcAft>
              <a:buNone/>
            </a:pPr>
            <a:r>
              <a:t/>
            </a:r>
            <a:endParaRPr b="0" sz="1200" u="none">
              <a:solidFill>
                <a:schemeClr val="dk1"/>
              </a:solidFill>
              <a:latin typeface="Calibri"/>
              <a:ea typeface="Calibri"/>
              <a:cs typeface="Calibri"/>
              <a:sym typeface="Calibri"/>
            </a:endParaRPr>
          </a:p>
          <a:p>
            <a:pPr indent="0" lvl="0" marL="0" rtl="0" algn="l">
              <a:spcBef>
                <a:spcPts val="0"/>
              </a:spcBef>
              <a:spcAft>
                <a:spcPts val="0"/>
              </a:spcAft>
              <a:buNone/>
            </a:pPr>
            <a:r>
              <a:rPr b="0" lang="en-US" sz="1200" u="none">
                <a:solidFill>
                  <a:schemeClr val="dk1"/>
                </a:solidFill>
                <a:latin typeface="Calibri"/>
                <a:ea typeface="Calibri"/>
                <a:cs typeface="Calibri"/>
                <a:sym typeface="Calibri"/>
              </a:rPr>
              <a:t>My advisor is Dr. Sabine O'Hara, whom some of you may know from the Ecological Economics scholar community.</a:t>
            </a:r>
            <a:endParaRPr/>
          </a:p>
          <a:p>
            <a:pPr indent="0" lvl="0" marL="0" rtl="0" algn="l">
              <a:spcBef>
                <a:spcPts val="0"/>
              </a:spcBef>
              <a:spcAft>
                <a:spcPts val="0"/>
              </a:spcAft>
              <a:buNone/>
            </a:pPr>
            <a:r>
              <a:t/>
            </a:r>
            <a:endParaRPr b="0" sz="1200" u="none">
              <a:solidFill>
                <a:schemeClr val="dk1"/>
              </a:solidFill>
              <a:latin typeface="Calibri"/>
              <a:ea typeface="Calibri"/>
              <a:cs typeface="Calibri"/>
              <a:sym typeface="Calibri"/>
            </a:endParaRPr>
          </a:p>
          <a:p>
            <a:pPr indent="0" lvl="0" marL="0" rtl="0" algn="l">
              <a:spcBef>
                <a:spcPts val="0"/>
              </a:spcBef>
              <a:spcAft>
                <a:spcPts val="0"/>
              </a:spcAft>
              <a:buNone/>
            </a:pPr>
            <a:r>
              <a:rPr b="0" lang="en-US" sz="1200" u="none">
                <a:solidFill>
                  <a:schemeClr val="dk1"/>
                </a:solidFill>
                <a:latin typeface="Calibri"/>
                <a:ea typeface="Calibri"/>
                <a:cs typeface="Calibri"/>
                <a:sym typeface="Calibri"/>
              </a:rPr>
              <a:t>By the way, I am not an economist. I am and sustainability scientist joining the ecological economics field looking at the interdisciplinarity of sustainable development. </a:t>
            </a:r>
            <a:endParaRPr/>
          </a:p>
          <a:p>
            <a:pPr indent="0" lvl="0" marL="0" rtl="0" algn="l">
              <a:spcBef>
                <a:spcPts val="0"/>
              </a:spcBef>
              <a:spcAft>
                <a:spcPts val="0"/>
              </a:spcAft>
              <a:buNone/>
            </a:pPr>
            <a:r>
              <a:t/>
            </a:r>
            <a:endParaRPr b="0" sz="1200" u="none">
              <a:solidFill>
                <a:schemeClr val="dk1"/>
              </a:solidFill>
              <a:latin typeface="Calibri"/>
              <a:ea typeface="Calibri"/>
              <a:cs typeface="Calibri"/>
              <a:sym typeface="Calibri"/>
            </a:endParaRPr>
          </a:p>
          <a:p>
            <a:pPr indent="0" lvl="0" marL="0" rtl="0" algn="l">
              <a:spcBef>
                <a:spcPts val="0"/>
              </a:spcBef>
              <a:spcAft>
                <a:spcPts val="0"/>
              </a:spcAft>
              <a:buNone/>
            </a:pPr>
            <a:r>
              <a:rPr b="0" lang="en-US" sz="1200" u="none">
                <a:solidFill>
                  <a:schemeClr val="dk1"/>
                </a:solidFill>
                <a:latin typeface="Calibri"/>
                <a:ea typeface="Calibri"/>
                <a:cs typeface="Calibri"/>
                <a:sym typeface="Calibri"/>
              </a:rPr>
              <a:t>Today I will present my recent work on using input-output analysis to support the implementation of sustainable technologies and public policy using a case study of the water-food-energy nexus industries in the DC metropolitan area. </a:t>
            </a:r>
            <a:endParaRPr/>
          </a:p>
        </p:txBody>
      </p:sp>
      <p:sp>
        <p:nvSpPr>
          <p:cNvPr id="180" name="Google Shape;1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But also support regional investments such as the development of the food industry, aligned to local food production, and small food and drink places, schools for professional education, that help the community thrive creating positive socioeconomic results with lower environmental impacts and supporting a long-term transition.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food Hubs Model, for example, proposes a diversification on the food industry based on local development and create a market for health and nutritious food on low-income neighborhood. </a:t>
            </a:r>
            <a:endParaRPr/>
          </a:p>
          <a:p>
            <a:pPr indent="0" lvl="0" marL="0" rtl="0" algn="l">
              <a:spcBef>
                <a:spcPts val="0"/>
              </a:spcBef>
              <a:spcAft>
                <a:spcPts val="0"/>
              </a:spcAft>
              <a:buNone/>
            </a:pPr>
            <a:r>
              <a:t/>
            </a:r>
            <a:endParaRPr/>
          </a:p>
        </p:txBody>
      </p:sp>
      <p:sp>
        <p:nvSpPr>
          <p:cNvPr id="280" name="Google Shape;28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Establishing urban sustainability is crucial for the future of our society. Metropolitan areas such as the DC Metro will multiply and grow together with the global population increase.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Further studies are necessary, and the I-O model expands the possibilities for replication of this framework because this method is already used worldwide, facilitating access to the data and training.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proposed framework provides accountability for the three foundation elements of sustainable development, helping stakeholders understand and make decisions when planning long-term goals on the local WEF nexus development.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Now I can get some questions, and I appreciate any comments to help me stretch this work to the next level. </a:t>
            </a:r>
            <a:endParaRPr/>
          </a:p>
          <a:p>
            <a:pPr indent="0" lvl="0" marL="0" rtl="0" algn="l">
              <a:spcBef>
                <a:spcPts val="0"/>
              </a:spcBef>
              <a:spcAft>
                <a:spcPts val="0"/>
              </a:spcAft>
              <a:buNone/>
            </a:pPr>
            <a:r>
              <a:t/>
            </a:r>
            <a:endParaRPr/>
          </a:p>
        </p:txBody>
      </p:sp>
      <p:sp>
        <p:nvSpPr>
          <p:cNvPr id="291" name="Google Shape;29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a:t>
            </a:r>
            <a:endParaRPr/>
          </a:p>
        </p:txBody>
      </p:sp>
      <p:sp>
        <p:nvSpPr>
          <p:cNvPr id="298" name="Google Shape;2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input-output analysis, or just I-O analysis, is a methodology created by Nobel laureate Professor Wassily Leontief in the 40s. The fundamental purpose of the I-O model is to analyze the interdependence of different sectors of the economy.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structural analysis provides a comprehensive and articulate base combining the power of robust quantitative analyses grounded in economic and social observation.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9" name="Google Shape;1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Governments, businesses, and academic institutions widely use this method to analyze economic changes in, for example, output, employment, and GDP, which makes the I-O a well-known trusted method.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Recently, with the fundamental need to better account for the environmental impacts of economic decisions, the Environmentally-Extended-Input-Output analysis was created to assess the ecological effects of economic activities related to the use of resources and the release of pollutants.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Plus, the cost  and complexity of a Life Cycle Assessment analysis is high, which lead most business to do not have an assessment of its impacts if it is not a requirement. There are some studies comparing the outcomes of EEIO and LCA showing similar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all our analyses, we used 2019 data (with 2021 dollar value) on the IMPLAN modeling system, considered a market leader model for this application in the United States. </a:t>
            </a:r>
            <a:endParaRPr/>
          </a:p>
        </p:txBody>
      </p:sp>
      <p:sp>
        <p:nvSpPr>
          <p:cNvPr id="198" name="Google Shape;1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new development model is necessary to shift our predatory relationship with the natural environment. Sustainable development has become one of the main approaches to create a balanced and integrated relationship between socioeconomic progress aligned to environmental protection, limiting the impacts on the planet.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water-energy-food nexus, or WEF nexus, is an approach created to take advantage of synergies and reduce trade-offs between its elements once their production, process, and distribution are highly interconnected. WEF nexus plays a central role in implementing sustainable development goals (SDG) due to the intersection of water management, food availability, and energy production.</a:t>
            </a:r>
            <a:endParaRPr/>
          </a:p>
        </p:txBody>
      </p:sp>
      <p:sp>
        <p:nvSpPr>
          <p:cNvPr id="218" name="Google Shape;2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Washington DC Metropolitan area is located in the East-Cost of the United States and comprises 25 counties divided between the states of Maryland, Virginia, and West Virginia, and the District of Columbia, the US national capital. The region has over 6 million inhabitants occupying around 17,000 square km of land. </a:t>
            </a:r>
            <a:endParaRPr/>
          </a:p>
        </p:txBody>
      </p:sp>
      <p:sp>
        <p:nvSpPr>
          <p:cNvPr id="229" name="Google Shape;2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divided the WEF nexus industry into seven categories, one for the water element, four for the energy element, and three food categories, corresponding with 87 of the 546 IMPLAN industries (table 1), based on the North American Industry Classification System (NAICS) codes.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u="none"/>
          </a:p>
        </p:txBody>
      </p:sp>
      <p:sp>
        <p:nvSpPr>
          <p:cNvPr id="240" name="Google Shape;2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 result, we see the WEF Nexus industries substantially contributing to the regional economy. For example, 9% of the employment and 5% of GDP come from these industries. The food sale industry is highly relevant to the local economy and drives the total contribution. Consequently, whatever impacts these business experiences, such as the COVID pandemic, creates several socioeconomic consequences.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tend to look at sustainability at the macro level most of the time. Many indicator are only available in a country level, but a lot of the decision related to sustainability are made in local or regional level. This method permits us to aggregate and disaggregate the data in different geographical and industrial groups. Using these information, you can model and compare the results of public policies between two cities for example. </a:t>
            </a:r>
            <a:endParaRPr/>
          </a:p>
          <a:p>
            <a:pPr indent="0" lvl="0" marL="0" rtl="0" algn="l">
              <a:spcBef>
                <a:spcPts val="0"/>
              </a:spcBef>
              <a:spcAft>
                <a:spcPts val="0"/>
              </a:spcAft>
              <a:buNone/>
            </a:pPr>
            <a:r>
              <a:t/>
            </a:r>
            <a:endParaRPr/>
          </a:p>
        </p:txBody>
      </p:sp>
      <p:sp>
        <p:nvSpPr>
          <p:cNvPr id="251" name="Google Shape;2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Once we extend our analysis to the environmental impacts, the 4% to 9% economic contribution becomes more than 90% in four of the seven environmental accounts. For example, among all the WEF Nexus industries, energy has little contributions to direct local socioeconomic, but accounts for 75% of greenhouse gases emissions, 98% of toxic chemical releases, and 93% of water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important to mention that these results do not account for the upstream or downstream impacts. In other words, the emissions of each specific industry operation are independently accounted disregarding the emission generated to produce its inputs or the emissions associated with the consumption of the products by households. So, these values are underestimated, which is a limitation of the model.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US" u="none"/>
              <a:t>Again, this framework focus on create a fast and cost-effective way for the stakeholders to analyze projects based on reliable data to be able to question proposals made using only economic indicator. </a:t>
            </a:r>
            <a:endParaRPr b="0" u="none"/>
          </a:p>
        </p:txBody>
      </p:sp>
      <p:sp>
        <p:nvSpPr>
          <p:cNvPr id="260" name="Google Shape;2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Identifying the most significant contributors to the regional environmental footprint is the first step toward solutions to reduce these indicators.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results uncover some of the impacts of a critical group of industries that can help decision-makers to, for example, support the clean energy transition from fossil fuels to renewable energy to reduce the WEF nexus's contribution to environmental impacts. </a:t>
            </a:r>
            <a:endParaRPr/>
          </a:p>
        </p:txBody>
      </p:sp>
      <p:sp>
        <p:nvSpPr>
          <p:cNvPr id="269" name="Google Shape;26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4"/>
          <p:cNvGrpSpPr/>
          <p:nvPr/>
        </p:nvGrpSpPr>
        <p:grpSpPr>
          <a:xfrm>
            <a:off x="0" y="-8467"/>
            <a:ext cx="12192000" cy="6866467"/>
            <a:chOff x="0" y="-8467"/>
            <a:chExt cx="12192000" cy="6866467"/>
          </a:xfrm>
        </p:grpSpPr>
        <p:cxnSp>
          <p:nvCxnSpPr>
            <p:cNvPr id="28" name="Google Shape;28;p1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4"/>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4"/>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4"/>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25"/>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5"/>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2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26"/>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2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7"/>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7"/>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8"/>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28"/>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2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29"/>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0"/>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1"/>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1"/>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0" name="Shape 160"/>
        <p:cNvGrpSpPr/>
        <p:nvPr/>
      </p:nvGrpSpPr>
      <p:grpSpPr>
        <a:xfrm>
          <a:off x="0" y="0"/>
          <a:ext cx="0" cy="0"/>
          <a:chOff x="0" y="0"/>
          <a:chExt cx="0" cy="0"/>
        </a:xfrm>
      </p:grpSpPr>
      <p:grpSp>
        <p:nvGrpSpPr>
          <p:cNvPr id="161" name="Google Shape;161;p17"/>
          <p:cNvGrpSpPr/>
          <p:nvPr/>
        </p:nvGrpSpPr>
        <p:grpSpPr>
          <a:xfrm>
            <a:off x="0" y="-8467"/>
            <a:ext cx="12192000" cy="6866467"/>
            <a:chOff x="0" y="-8467"/>
            <a:chExt cx="12192000" cy="6866467"/>
          </a:xfrm>
        </p:grpSpPr>
        <p:cxnSp>
          <p:nvCxnSpPr>
            <p:cNvPr id="162" name="Google Shape;162;p17"/>
            <p:cNvCxnSpPr/>
            <p:nvPr/>
          </p:nvCxnSpPr>
          <p:spPr>
            <a:xfrm>
              <a:off x="9371012" y="0"/>
              <a:ext cx="1219200" cy="6858000"/>
            </a:xfrm>
            <a:prstGeom prst="straightConnector1">
              <a:avLst/>
            </a:prstGeom>
            <a:noFill/>
            <a:ln cap="flat" cmpd="sng" w="9525">
              <a:solidFill>
                <a:schemeClr val="dk1"/>
              </a:solidFill>
              <a:prstDash val="solid"/>
              <a:round/>
              <a:headEnd len="sm" w="sm" type="none"/>
              <a:tailEnd len="sm" w="sm" type="none"/>
            </a:ln>
          </p:spPr>
        </p:cxnSp>
        <p:cxnSp>
          <p:nvCxnSpPr>
            <p:cNvPr id="163" name="Google Shape;163;p17"/>
            <p:cNvCxnSpPr/>
            <p:nvPr/>
          </p:nvCxnSpPr>
          <p:spPr>
            <a:xfrm flipH="1">
              <a:off x="7425267" y="3681413"/>
              <a:ext cx="4763558" cy="3176587"/>
            </a:xfrm>
            <a:prstGeom prst="straightConnector1">
              <a:avLst/>
            </a:prstGeom>
            <a:noFill/>
            <a:ln cap="flat" cmpd="sng" w="9525">
              <a:solidFill>
                <a:schemeClr val="dk1"/>
              </a:solidFill>
              <a:prstDash val="solid"/>
              <a:round/>
              <a:headEnd len="sm" w="sm" type="none"/>
              <a:tailEnd len="sm" w="sm" type="none"/>
            </a:ln>
          </p:spPr>
        </p:cxnSp>
        <p:sp>
          <p:nvSpPr>
            <p:cNvPr id="164" name="Google Shape;164;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65" name="Google Shape;165;p1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66" name="Google Shape;166;p1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68" name="Google Shape;168;p1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69" name="Google Shape;169;p1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70" name="Google Shape;170;p1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17"/>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17"/>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FEFEFE"/>
                </a:solidFill>
              </a:defRPr>
            </a:lvl1pPr>
            <a:lvl2pPr lvl="1" algn="ctr">
              <a:spcBef>
                <a:spcPts val="1000"/>
              </a:spcBef>
              <a:spcAft>
                <a:spcPts val="0"/>
              </a:spcAft>
              <a:buSzPts val="1280"/>
              <a:buNone/>
              <a:defRPr>
                <a:solidFill>
                  <a:schemeClr val="lt1"/>
                </a:solidFill>
              </a:defRPr>
            </a:lvl2pPr>
            <a:lvl3pPr lvl="2" algn="ctr">
              <a:spcBef>
                <a:spcPts val="1000"/>
              </a:spcBef>
              <a:spcAft>
                <a:spcPts val="0"/>
              </a:spcAft>
              <a:buSzPts val="1120"/>
              <a:buNone/>
              <a:defRPr>
                <a:solidFill>
                  <a:schemeClr val="lt1"/>
                </a:solidFill>
              </a:defRPr>
            </a:lvl3pPr>
            <a:lvl4pPr lvl="3" algn="ctr">
              <a:spcBef>
                <a:spcPts val="1000"/>
              </a:spcBef>
              <a:spcAft>
                <a:spcPts val="0"/>
              </a:spcAft>
              <a:buSzPts val="960"/>
              <a:buNone/>
              <a:defRPr>
                <a:solidFill>
                  <a:schemeClr val="lt1"/>
                </a:solidFill>
              </a:defRPr>
            </a:lvl4pPr>
            <a:lvl5pPr lvl="4" algn="ctr">
              <a:spcBef>
                <a:spcPts val="1000"/>
              </a:spcBef>
              <a:spcAft>
                <a:spcPts val="0"/>
              </a:spcAft>
              <a:buSzPts val="960"/>
              <a:buNone/>
              <a:defRPr>
                <a:solidFill>
                  <a:schemeClr val="lt1"/>
                </a:solidFill>
              </a:defRPr>
            </a:lvl5pPr>
            <a:lvl6pPr lvl="5" algn="ctr">
              <a:spcBef>
                <a:spcPts val="1000"/>
              </a:spcBef>
              <a:spcAft>
                <a:spcPts val="0"/>
              </a:spcAft>
              <a:buSzPts val="960"/>
              <a:buNone/>
              <a:defRPr>
                <a:solidFill>
                  <a:schemeClr val="lt1"/>
                </a:solidFill>
              </a:defRPr>
            </a:lvl6pPr>
            <a:lvl7pPr lvl="6" algn="ctr">
              <a:spcBef>
                <a:spcPts val="1000"/>
              </a:spcBef>
              <a:spcAft>
                <a:spcPts val="0"/>
              </a:spcAft>
              <a:buSzPts val="960"/>
              <a:buNone/>
              <a:defRPr>
                <a:solidFill>
                  <a:schemeClr val="lt1"/>
                </a:solidFill>
              </a:defRPr>
            </a:lvl7pPr>
            <a:lvl8pPr lvl="7" algn="ctr">
              <a:spcBef>
                <a:spcPts val="1000"/>
              </a:spcBef>
              <a:spcAft>
                <a:spcPts val="0"/>
              </a:spcAft>
              <a:buSzPts val="960"/>
              <a:buNone/>
              <a:defRPr>
                <a:solidFill>
                  <a:schemeClr val="lt1"/>
                </a:solidFill>
              </a:defRPr>
            </a:lvl8pPr>
            <a:lvl9pPr lvl="8" algn="ctr">
              <a:spcBef>
                <a:spcPts val="1000"/>
              </a:spcBef>
              <a:spcAft>
                <a:spcPts val="0"/>
              </a:spcAft>
              <a:buSzPts val="960"/>
              <a:buNone/>
              <a:defRPr>
                <a:solidFill>
                  <a:schemeClr val="lt1"/>
                </a:solidFill>
              </a:defRPr>
            </a:lvl9pPr>
          </a:lstStyle>
          <a:p/>
        </p:txBody>
      </p:sp>
      <p:sp>
        <p:nvSpPr>
          <p:cNvPr id="174" name="Google Shape;174;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0" name="Google Shape;50;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9"/>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6" name="Google Shape;5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20"/>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3" name="Google Shape;63;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1"/>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9" name="Google Shape;69;p21"/>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0" name="Google Shape;70;p21"/>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1" name="Google Shape;71;p21"/>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2" name="Google Shape;72;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23"/>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23"/>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24"/>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4"/>
          <p:cNvSpPr/>
          <p:nvPr>
            <p:ph idx="2" type="pic"/>
          </p:nvPr>
        </p:nvSpPr>
        <p:spPr>
          <a:xfrm>
            <a:off x="677334" y="609600"/>
            <a:ext cx="8596668" cy="3845718"/>
          </a:xfrm>
          <a:prstGeom prst="rect">
            <a:avLst/>
          </a:prstGeom>
          <a:noFill/>
          <a:ln>
            <a:noFill/>
          </a:ln>
        </p:spPr>
      </p:sp>
      <p:sp>
        <p:nvSpPr>
          <p:cNvPr id="90" name="Google Shape;90;p24"/>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3"/>
          <p:cNvGrpSpPr/>
          <p:nvPr/>
        </p:nvGrpSpPr>
        <p:grpSpPr>
          <a:xfrm>
            <a:off x="0" y="-8467"/>
            <a:ext cx="12192000" cy="6866467"/>
            <a:chOff x="0" y="-8467"/>
            <a:chExt cx="12192000" cy="6866467"/>
          </a:xfrm>
        </p:grpSpPr>
        <p:cxnSp>
          <p:nvCxnSpPr>
            <p:cNvPr id="11" name="Google Shape;11;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grpSp>
        <p:nvGrpSpPr>
          <p:cNvPr id="144" name="Google Shape;144;p16"/>
          <p:cNvGrpSpPr/>
          <p:nvPr/>
        </p:nvGrpSpPr>
        <p:grpSpPr>
          <a:xfrm>
            <a:off x="0" y="-8467"/>
            <a:ext cx="12192000" cy="6866467"/>
            <a:chOff x="0" y="-8467"/>
            <a:chExt cx="12192000" cy="6866467"/>
          </a:xfrm>
        </p:grpSpPr>
        <p:cxnSp>
          <p:nvCxnSpPr>
            <p:cNvPr id="145" name="Google Shape;145;p16"/>
            <p:cNvCxnSpPr/>
            <p:nvPr/>
          </p:nvCxnSpPr>
          <p:spPr>
            <a:xfrm>
              <a:off x="9371012" y="0"/>
              <a:ext cx="1219200" cy="6858000"/>
            </a:xfrm>
            <a:prstGeom prst="straightConnector1">
              <a:avLst/>
            </a:prstGeom>
            <a:noFill/>
            <a:ln cap="flat" cmpd="sng" w="9525">
              <a:solidFill>
                <a:schemeClr val="dk1"/>
              </a:solidFill>
              <a:prstDash val="solid"/>
              <a:round/>
              <a:headEnd len="sm" w="sm" type="none"/>
              <a:tailEnd len="sm" w="sm" type="none"/>
            </a:ln>
          </p:spPr>
        </p:cxnSp>
        <p:cxnSp>
          <p:nvCxnSpPr>
            <p:cNvPr id="146" name="Google Shape;146;p16"/>
            <p:cNvCxnSpPr/>
            <p:nvPr/>
          </p:nvCxnSpPr>
          <p:spPr>
            <a:xfrm flipH="1">
              <a:off x="7425267" y="3681413"/>
              <a:ext cx="4763558" cy="3176587"/>
            </a:xfrm>
            <a:prstGeom prst="straightConnector1">
              <a:avLst/>
            </a:prstGeom>
            <a:noFill/>
            <a:ln cap="flat" cmpd="sng" w="9525">
              <a:solidFill>
                <a:schemeClr val="dk1"/>
              </a:solidFill>
              <a:prstDash val="solid"/>
              <a:round/>
              <a:headEnd len="sm" w="sm" type="none"/>
              <a:tailEnd len="sm" w="sm" type="none"/>
            </a:ln>
          </p:spPr>
        </p:cxnSp>
        <p:sp>
          <p:nvSpPr>
            <p:cNvPr id="147" name="Google Shape;147;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8" name="Google Shape;148;p1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49" name="Google Shape;149;p1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51" name="Google Shape;151;p1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52" name="Google Shape;152;p1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3" name="Google Shape;153;p1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6" name="Google Shape;156;p1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9pPr>
          </a:lstStyle>
          <a:p/>
        </p:txBody>
      </p:sp>
      <p:sp>
        <p:nvSpPr>
          <p:cNvPr id="157" name="Google Shape;157;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58" name="Google Shape;158;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59" name="Google Shape;159;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900" u="none">
                <a:solidFill>
                  <a:schemeClr val="accent1"/>
                </a:solidFill>
                <a:latin typeface="Trebuchet MS"/>
                <a:ea typeface="Trebuchet MS"/>
                <a:cs typeface="Trebuchet MS"/>
                <a:sym typeface="Trebuchet MS"/>
              </a:defRPr>
            </a:lvl1pPr>
            <a:lvl2pPr indent="0" lvl="1" marL="0" marR="0" rtl="0" algn="r">
              <a:spcBef>
                <a:spcPts val="0"/>
              </a:spcBef>
              <a:buNone/>
              <a:defRPr b="0" sz="900" u="none">
                <a:solidFill>
                  <a:schemeClr val="accent1"/>
                </a:solidFill>
                <a:latin typeface="Trebuchet MS"/>
                <a:ea typeface="Trebuchet MS"/>
                <a:cs typeface="Trebuchet MS"/>
                <a:sym typeface="Trebuchet MS"/>
              </a:defRPr>
            </a:lvl2pPr>
            <a:lvl3pPr indent="0" lvl="2" marL="0" marR="0" rtl="0" algn="r">
              <a:spcBef>
                <a:spcPts val="0"/>
              </a:spcBef>
              <a:buNone/>
              <a:defRPr b="0" sz="900" u="none">
                <a:solidFill>
                  <a:schemeClr val="accent1"/>
                </a:solidFill>
                <a:latin typeface="Trebuchet MS"/>
                <a:ea typeface="Trebuchet MS"/>
                <a:cs typeface="Trebuchet MS"/>
                <a:sym typeface="Trebuchet MS"/>
              </a:defRPr>
            </a:lvl3pPr>
            <a:lvl4pPr indent="0" lvl="3" marL="0" marR="0" rtl="0" algn="r">
              <a:spcBef>
                <a:spcPts val="0"/>
              </a:spcBef>
              <a:buNone/>
              <a:defRPr b="0" sz="900" u="none">
                <a:solidFill>
                  <a:schemeClr val="accent1"/>
                </a:solidFill>
                <a:latin typeface="Trebuchet MS"/>
                <a:ea typeface="Trebuchet MS"/>
                <a:cs typeface="Trebuchet MS"/>
                <a:sym typeface="Trebuchet MS"/>
              </a:defRPr>
            </a:lvl4pPr>
            <a:lvl5pPr indent="0" lvl="4" marL="0" marR="0" rtl="0" algn="r">
              <a:spcBef>
                <a:spcPts val="0"/>
              </a:spcBef>
              <a:buNone/>
              <a:defRPr b="0" sz="900" u="none">
                <a:solidFill>
                  <a:schemeClr val="accent1"/>
                </a:solidFill>
                <a:latin typeface="Trebuchet MS"/>
                <a:ea typeface="Trebuchet MS"/>
                <a:cs typeface="Trebuchet MS"/>
                <a:sym typeface="Trebuchet MS"/>
              </a:defRPr>
            </a:lvl5pPr>
            <a:lvl6pPr indent="0" lvl="5" marL="0" marR="0" rtl="0" algn="r">
              <a:spcBef>
                <a:spcPts val="0"/>
              </a:spcBef>
              <a:buNone/>
              <a:defRPr b="0" sz="900" u="none">
                <a:solidFill>
                  <a:schemeClr val="accent1"/>
                </a:solidFill>
                <a:latin typeface="Trebuchet MS"/>
                <a:ea typeface="Trebuchet MS"/>
                <a:cs typeface="Trebuchet MS"/>
                <a:sym typeface="Trebuchet MS"/>
              </a:defRPr>
            </a:lvl6pPr>
            <a:lvl7pPr indent="0" lvl="6" marL="0" marR="0" rtl="0" algn="r">
              <a:spcBef>
                <a:spcPts val="0"/>
              </a:spcBef>
              <a:buNone/>
              <a:defRPr b="0" sz="900" u="none">
                <a:solidFill>
                  <a:schemeClr val="accent1"/>
                </a:solidFill>
                <a:latin typeface="Trebuchet MS"/>
                <a:ea typeface="Trebuchet MS"/>
                <a:cs typeface="Trebuchet MS"/>
                <a:sym typeface="Trebuchet MS"/>
              </a:defRPr>
            </a:lvl7pPr>
            <a:lvl8pPr indent="0" lvl="7" marL="0" marR="0" rtl="0" algn="r">
              <a:spcBef>
                <a:spcPts val="0"/>
              </a:spcBef>
              <a:buNone/>
              <a:defRPr b="0" sz="900" u="none">
                <a:solidFill>
                  <a:schemeClr val="accent1"/>
                </a:solidFill>
                <a:latin typeface="Trebuchet MS"/>
                <a:ea typeface="Trebuchet MS"/>
                <a:cs typeface="Trebuchet MS"/>
                <a:sym typeface="Trebuchet MS"/>
              </a:defRPr>
            </a:lvl8pPr>
            <a:lvl9pPr indent="0" lvl="8" marL="0" marR="0" rtl="0" algn="r">
              <a:spcBef>
                <a:spcPts val="0"/>
              </a:spcBef>
              <a:buNone/>
              <a:defRPr b="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32.png"/><Relationship Id="rId5" Type="http://schemas.openxmlformats.org/officeDocument/2006/relationships/image" Target="../media/image34.jpg"/><Relationship Id="rId6" Type="http://schemas.openxmlformats.org/officeDocument/2006/relationships/image" Target="../media/image43.jpg"/><Relationship Id="rId7"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5.png"/><Relationship Id="rId13" Type="http://schemas.openxmlformats.org/officeDocument/2006/relationships/image" Target="../media/image33.png"/><Relationship Id="rId12"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5.pn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3.jpg"/><Relationship Id="rId5" Type="http://schemas.openxmlformats.org/officeDocument/2006/relationships/image" Target="../media/image37.jpg"/><Relationship Id="rId6"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7.jp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22.jpg"/><Relationship Id="rId5" Type="http://schemas.openxmlformats.org/officeDocument/2006/relationships/image" Target="../media/image40.jpg"/><Relationship Id="rId6" Type="http://schemas.openxmlformats.org/officeDocument/2006/relationships/image" Target="../media/image3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45.png"/><Relationship Id="rId5" Type="http://schemas.openxmlformats.org/officeDocument/2006/relationships/image" Target="../media/image28.jp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36.jpg"/><Relationship Id="rId5" Type="http://schemas.openxmlformats.org/officeDocument/2006/relationships/image" Target="../media/image44.jpg"/><Relationship Id="rId6"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1"/>
          <p:cNvSpPr txBox="1"/>
          <p:nvPr>
            <p:ph type="ctrTitle"/>
          </p:nvPr>
        </p:nvSpPr>
        <p:spPr>
          <a:xfrm>
            <a:off x="834001" y="991082"/>
            <a:ext cx="5370974" cy="3581063"/>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accent1"/>
              </a:buClr>
              <a:buSzPts val="3600"/>
              <a:buFont typeface="Trebuchet MS"/>
              <a:buNone/>
            </a:pPr>
            <a:r>
              <a:rPr b="1" lang="en-US" sz="3600"/>
              <a:t>Assessing Water-Energy-Food Nexus Industries </a:t>
            </a:r>
            <a:br>
              <a:rPr b="1" lang="en-US" sz="3600"/>
            </a:br>
            <a:r>
              <a:rPr b="1" lang="en-US" sz="3600"/>
              <a:t>Socioec</a:t>
            </a:r>
            <a:r>
              <a:rPr b="1" lang="en-US" sz="3600"/>
              <a:t>ono</a:t>
            </a:r>
            <a:r>
              <a:rPr b="1" lang="en-US" sz="3600"/>
              <a:t>mic and Environmental Impacts </a:t>
            </a:r>
            <a:br>
              <a:rPr b="1" lang="en-US" sz="3600"/>
            </a:br>
            <a:r>
              <a:rPr b="1" lang="en-US" sz="3600"/>
              <a:t>Using Input-Output Analysis</a:t>
            </a:r>
            <a:endParaRPr sz="3600"/>
          </a:p>
        </p:txBody>
      </p:sp>
      <p:sp>
        <p:nvSpPr>
          <p:cNvPr id="183" name="Google Shape;183;p1"/>
          <p:cNvSpPr txBox="1"/>
          <p:nvPr>
            <p:ph idx="1" type="subTitle"/>
          </p:nvPr>
        </p:nvSpPr>
        <p:spPr>
          <a:xfrm>
            <a:off x="104776" y="5224707"/>
            <a:ext cx="6829424" cy="146304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b="1" lang="en-US" sz="2400">
                <a:solidFill>
                  <a:schemeClr val="dk1"/>
                </a:solidFill>
              </a:rPr>
              <a:t>Andre Luis de Souza Coelho</a:t>
            </a:r>
            <a:endParaRPr/>
          </a:p>
          <a:p>
            <a:pPr indent="0" lvl="0" marL="0" rtl="0" algn="r">
              <a:spcBef>
                <a:spcPts val="1000"/>
              </a:spcBef>
              <a:spcAft>
                <a:spcPts val="0"/>
              </a:spcAft>
              <a:buSzPts val="1280"/>
              <a:buNone/>
            </a:pPr>
            <a:r>
              <a:rPr b="1" lang="en-US" sz="1600">
                <a:solidFill>
                  <a:schemeClr val="dk1"/>
                </a:solidFill>
              </a:rPr>
              <a:t>MSc. Sustainable Development Practice </a:t>
            </a:r>
            <a:endParaRPr/>
          </a:p>
          <a:p>
            <a:pPr indent="0" lvl="0" marL="0" rtl="0" algn="r">
              <a:spcBef>
                <a:spcPts val="1000"/>
              </a:spcBef>
              <a:spcAft>
                <a:spcPts val="0"/>
              </a:spcAft>
              <a:buSzPts val="1280"/>
              <a:buNone/>
            </a:pPr>
            <a:r>
              <a:rPr b="1" lang="en-US" sz="1600">
                <a:solidFill>
                  <a:schemeClr val="dk1"/>
                </a:solidFill>
              </a:rPr>
              <a:t>Ph.D. Student Urban Leadership &amp; Entrepreneurship (CAUSES/UDC)</a:t>
            </a:r>
            <a:endParaRPr/>
          </a:p>
        </p:txBody>
      </p:sp>
      <p:pic>
        <p:nvPicPr>
          <p:cNvPr descr="Home | Nexus - The Water, Energy &amp; Food Security Resource Platform" id="184" name="Google Shape;184;p1"/>
          <p:cNvPicPr preferRelativeResize="0"/>
          <p:nvPr/>
        </p:nvPicPr>
        <p:blipFill rotWithShape="1">
          <a:blip r:embed="rId3">
            <a:alphaModFix/>
          </a:blip>
          <a:srcRect b="0" l="2062" r="16821" t="0"/>
          <a:stretch/>
        </p:blipFill>
        <p:spPr>
          <a:xfrm>
            <a:off x="6615118" y="975"/>
            <a:ext cx="5576882" cy="6858000"/>
          </a:xfrm>
          <a:prstGeom prst="rect">
            <a:avLst/>
          </a:prstGeom>
          <a:noFill/>
          <a:ln>
            <a:noFill/>
          </a:ln>
        </p:spPr>
      </p:pic>
      <p:sp>
        <p:nvSpPr>
          <p:cNvPr id="185" name="Google Shape;185;p1"/>
          <p:cNvSpPr txBox="1"/>
          <p:nvPr/>
        </p:nvSpPr>
        <p:spPr>
          <a:xfrm>
            <a:off x="8829675" y="6549248"/>
            <a:ext cx="34671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Trebuchet MS"/>
                <a:ea typeface="Trebuchet MS"/>
                <a:cs typeface="Trebuchet MS"/>
                <a:sym typeface="Trebuchet MS"/>
              </a:rPr>
              <a:t>source: https://www.water-energy-food.org/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pic>
        <p:nvPicPr>
          <p:cNvPr descr="Urban Food Hubs | College of Agriculture, Sustainability &amp; Environmental  Sciences" id="282" name="Google Shape;282;p10"/>
          <p:cNvPicPr preferRelativeResize="0"/>
          <p:nvPr/>
        </p:nvPicPr>
        <p:blipFill rotWithShape="1">
          <a:blip r:embed="rId3">
            <a:alphaModFix/>
          </a:blip>
          <a:srcRect b="0" l="0" r="0" t="0"/>
          <a:stretch/>
        </p:blipFill>
        <p:spPr>
          <a:xfrm>
            <a:off x="3817811" y="3845006"/>
            <a:ext cx="4556378" cy="2551572"/>
          </a:xfrm>
          <a:prstGeom prst="rect">
            <a:avLst/>
          </a:prstGeom>
          <a:noFill/>
          <a:ln>
            <a:noFill/>
          </a:ln>
        </p:spPr>
      </p:pic>
      <p:pic>
        <p:nvPicPr>
          <p:cNvPr descr="Van Ness Urban Food Hub" id="283" name="Google Shape;283;p10"/>
          <p:cNvPicPr preferRelativeResize="0"/>
          <p:nvPr/>
        </p:nvPicPr>
        <p:blipFill rotWithShape="1">
          <a:blip r:embed="rId4">
            <a:alphaModFix/>
          </a:blip>
          <a:srcRect b="0" l="0" r="0" t="0"/>
          <a:stretch/>
        </p:blipFill>
        <p:spPr>
          <a:xfrm>
            <a:off x="7436458" y="624312"/>
            <a:ext cx="3399150" cy="2262863"/>
          </a:xfrm>
          <a:prstGeom prst="rect">
            <a:avLst/>
          </a:prstGeom>
          <a:noFill/>
          <a:ln>
            <a:noFill/>
          </a:ln>
        </p:spPr>
      </p:pic>
      <p:pic>
        <p:nvPicPr>
          <p:cNvPr descr="President Mason in front of new Food Truck" id="284" name="Google Shape;284;p10"/>
          <p:cNvPicPr preferRelativeResize="0"/>
          <p:nvPr/>
        </p:nvPicPr>
        <p:blipFill rotWithShape="1">
          <a:blip r:embed="rId5">
            <a:alphaModFix/>
          </a:blip>
          <a:srcRect b="0" l="0" r="0" t="0"/>
          <a:stretch/>
        </p:blipFill>
        <p:spPr>
          <a:xfrm>
            <a:off x="664469" y="4315866"/>
            <a:ext cx="2592202" cy="1947475"/>
          </a:xfrm>
          <a:prstGeom prst="rect">
            <a:avLst/>
          </a:prstGeom>
          <a:noFill/>
          <a:ln>
            <a:noFill/>
          </a:ln>
        </p:spPr>
      </p:pic>
      <p:pic>
        <p:nvPicPr>
          <p:cNvPr descr="27668032583_ca2bc5d7de_k" id="285" name="Google Shape;285;p10"/>
          <p:cNvPicPr preferRelativeResize="0"/>
          <p:nvPr/>
        </p:nvPicPr>
        <p:blipFill rotWithShape="1">
          <a:blip r:embed="rId6">
            <a:alphaModFix/>
          </a:blip>
          <a:srcRect b="7857" l="0" r="0" t="11054"/>
          <a:stretch/>
        </p:blipFill>
        <p:spPr>
          <a:xfrm>
            <a:off x="971836" y="640057"/>
            <a:ext cx="3678932" cy="2237376"/>
          </a:xfrm>
          <a:prstGeom prst="rect">
            <a:avLst/>
          </a:prstGeom>
          <a:noFill/>
          <a:ln>
            <a:noFill/>
          </a:ln>
        </p:spPr>
      </p:pic>
      <p:pic>
        <p:nvPicPr>
          <p:cNvPr id="286" name="Google Shape;286;p10"/>
          <p:cNvPicPr preferRelativeResize="0"/>
          <p:nvPr/>
        </p:nvPicPr>
        <p:blipFill rotWithShape="1">
          <a:blip r:embed="rId7">
            <a:alphaModFix/>
          </a:blip>
          <a:srcRect b="0" l="0" r="0" t="0"/>
          <a:stretch/>
        </p:blipFill>
        <p:spPr>
          <a:xfrm>
            <a:off x="8942105" y="4315866"/>
            <a:ext cx="2538386" cy="1903790"/>
          </a:xfrm>
          <a:prstGeom prst="rect">
            <a:avLst/>
          </a:prstGeom>
          <a:noFill/>
          <a:ln>
            <a:noFill/>
          </a:ln>
        </p:spPr>
      </p:pic>
      <p:sp>
        <p:nvSpPr>
          <p:cNvPr id="287" name="Google Shape;287;p10"/>
          <p:cNvSpPr txBox="1"/>
          <p:nvPr/>
        </p:nvSpPr>
        <p:spPr>
          <a:xfrm>
            <a:off x="8639175" y="6550223"/>
            <a:ext cx="35528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https://www.udc.edu/causes/urban-food-hubs/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pic>
        <p:nvPicPr>
          <p:cNvPr descr="A Praça Mauá, com o Museu do Amanhã ao fundo / Foto: Byron Prujansky - Museu do Amanhã" id="293" name="Google Shape;293;p11"/>
          <p:cNvPicPr preferRelativeResize="0"/>
          <p:nvPr/>
        </p:nvPicPr>
        <p:blipFill rotWithShape="1">
          <a:blip r:embed="rId3">
            <a:alphaModFix/>
          </a:blip>
          <a:srcRect b="5186" l="0" r="0" t="4813"/>
          <a:stretch/>
        </p:blipFill>
        <p:spPr>
          <a:xfrm>
            <a:off x="20" y="10"/>
            <a:ext cx="12191980" cy="6857990"/>
          </a:xfrm>
          <a:prstGeom prst="rect">
            <a:avLst/>
          </a:prstGeom>
          <a:noFill/>
          <a:ln>
            <a:noFill/>
          </a:ln>
        </p:spPr>
      </p:pic>
      <p:sp>
        <p:nvSpPr>
          <p:cNvPr id="294" name="Google Shape;294;p11"/>
          <p:cNvSpPr txBox="1"/>
          <p:nvPr/>
        </p:nvSpPr>
        <p:spPr>
          <a:xfrm>
            <a:off x="7334230" y="6581001"/>
            <a:ext cx="4857750"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source: https://museudoamanha.org.br/pt-br/do-maua-ve-se-o-rio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9" name="Shape 299"/>
        <p:cNvGrpSpPr/>
        <p:nvPr/>
      </p:nvGrpSpPr>
      <p:grpSpPr>
        <a:xfrm>
          <a:off x="0" y="0"/>
          <a:ext cx="0" cy="0"/>
          <a:chOff x="0" y="0"/>
          <a:chExt cx="0" cy="0"/>
        </a:xfrm>
      </p:grpSpPr>
      <p:pic>
        <p:nvPicPr>
          <p:cNvPr descr="A person smiling for a picture&#10;&#10;Description automatically generated" id="300" name="Google Shape;300;p12"/>
          <p:cNvPicPr preferRelativeResize="0"/>
          <p:nvPr/>
        </p:nvPicPr>
        <p:blipFill rotWithShape="1">
          <a:blip r:embed="rId3">
            <a:alphaModFix amt="35000"/>
          </a:blip>
          <a:srcRect b="27242" l="0" r="-1" t="16492"/>
          <a:stretch/>
        </p:blipFill>
        <p:spPr>
          <a:xfrm>
            <a:off x="20" y="-1"/>
            <a:ext cx="12188932" cy="6858000"/>
          </a:xfrm>
          <a:prstGeom prst="rect">
            <a:avLst/>
          </a:prstGeom>
          <a:noFill/>
          <a:ln>
            <a:noFill/>
          </a:ln>
        </p:spPr>
      </p:pic>
      <p:sp>
        <p:nvSpPr>
          <p:cNvPr id="301" name="Google Shape;301;p12"/>
          <p:cNvSpPr txBox="1"/>
          <p:nvPr>
            <p:ph type="ctrTitle"/>
          </p:nvPr>
        </p:nvSpPr>
        <p:spPr>
          <a:xfrm>
            <a:off x="643467" y="643467"/>
            <a:ext cx="6519333" cy="5571066"/>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7200"/>
              <a:buFont typeface="Trebuchet MS"/>
              <a:buNone/>
            </a:pPr>
            <a:r>
              <a:rPr lang="en-US" sz="7200">
                <a:solidFill>
                  <a:schemeClr val="lt1"/>
                </a:solidFill>
              </a:rPr>
              <a:t>Thank You!</a:t>
            </a:r>
            <a:br>
              <a:rPr lang="en-US" sz="3600">
                <a:solidFill>
                  <a:schemeClr val="lt1"/>
                </a:solidFill>
              </a:rPr>
            </a:br>
            <a:r>
              <a:rPr lang="en-US" sz="3600" cap="none">
                <a:solidFill>
                  <a:schemeClr val="lt1"/>
                </a:solidFill>
                <a:latin typeface="Trebuchet MS"/>
                <a:ea typeface="Trebuchet MS"/>
                <a:cs typeface="Trebuchet MS"/>
                <a:sym typeface="Trebuchet MS"/>
              </a:rPr>
              <a:t>andre.desouzacoelho@udc.edu</a:t>
            </a:r>
            <a:endParaRPr sz="3600">
              <a:solidFill>
                <a:schemeClr val="lt1"/>
              </a:solidFill>
              <a:latin typeface="Trebuchet MS"/>
              <a:ea typeface="Trebuchet MS"/>
              <a:cs typeface="Trebuchet MS"/>
              <a:sym typeface="Trebuchet MS"/>
            </a:endParaRPr>
          </a:p>
        </p:txBody>
      </p:sp>
      <p:sp>
        <p:nvSpPr>
          <p:cNvPr id="302" name="Google Shape;302;p12"/>
          <p:cNvSpPr txBox="1"/>
          <p:nvPr>
            <p:ph idx="1" type="subTitle"/>
          </p:nvPr>
        </p:nvSpPr>
        <p:spPr>
          <a:xfrm>
            <a:off x="7351777" y="4667249"/>
            <a:ext cx="4648198" cy="1623483"/>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lang="en-US" sz="2400">
                <a:solidFill>
                  <a:schemeClr val="lt1"/>
                </a:solidFill>
              </a:rPr>
              <a:t>Andre Luis de Souza Coelho</a:t>
            </a:r>
            <a:endParaRPr/>
          </a:p>
          <a:p>
            <a:pPr indent="0" lvl="0" marL="0" rtl="0" algn="r">
              <a:spcBef>
                <a:spcPts val="1000"/>
              </a:spcBef>
              <a:spcAft>
                <a:spcPts val="0"/>
              </a:spcAft>
              <a:buSzPts val="1440"/>
              <a:buNone/>
            </a:pPr>
            <a:r>
              <a:rPr lang="en-US">
                <a:solidFill>
                  <a:schemeClr val="lt1"/>
                </a:solidFill>
              </a:rPr>
              <a:t>MSc. Sustainable Development Practice </a:t>
            </a:r>
            <a:endParaRPr/>
          </a:p>
          <a:p>
            <a:pPr indent="0" lvl="0" marL="0" rtl="0" algn="r">
              <a:spcBef>
                <a:spcPts val="1000"/>
              </a:spcBef>
              <a:spcAft>
                <a:spcPts val="0"/>
              </a:spcAft>
              <a:buSzPts val="1440"/>
              <a:buNone/>
            </a:pPr>
            <a:r>
              <a:rPr lang="en-US">
                <a:solidFill>
                  <a:schemeClr val="lt1"/>
                </a:solidFill>
              </a:rPr>
              <a:t>Ph.D. Student Urban Leadership &amp; Entrepreneurship (CAUSES/UDC)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
          <p:cNvSpPr txBox="1"/>
          <p:nvPr/>
        </p:nvSpPr>
        <p:spPr>
          <a:xfrm>
            <a:off x="3705226" y="6540865"/>
            <a:ext cx="869204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source: https://www.ubs.com/microsites/nobel-perspectives/en/laureates/wassily-leontief.html - https://implan.com/</a:t>
            </a:r>
            <a:endParaRPr sz="1600">
              <a:solidFill>
                <a:schemeClr val="dk1"/>
              </a:solidFill>
              <a:latin typeface="Trebuchet MS"/>
              <a:ea typeface="Trebuchet MS"/>
              <a:cs typeface="Trebuchet MS"/>
              <a:sym typeface="Trebuchet MS"/>
            </a:endParaRPr>
          </a:p>
        </p:txBody>
      </p:sp>
      <p:sp>
        <p:nvSpPr>
          <p:cNvPr id="192" name="Google Shape;192;p2"/>
          <p:cNvSpPr txBox="1"/>
          <p:nvPr/>
        </p:nvSpPr>
        <p:spPr>
          <a:xfrm>
            <a:off x="390525" y="4354282"/>
            <a:ext cx="459104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1C1C1C"/>
                </a:solidFill>
                <a:latin typeface="Trebuchet MS"/>
                <a:ea typeface="Trebuchet MS"/>
                <a:cs typeface="Trebuchet MS"/>
                <a:sym typeface="Trebuchet MS"/>
              </a:rPr>
              <a:t>Before the age of computers, Leontief started mapping the flow of goods and services between different economic sectors, which proved to be crucial in learning more about how economies interconnect through global supply chains. Today, his models are still vital to our understanding of the economy.</a:t>
            </a:r>
            <a:endParaRPr b="1" sz="2000">
              <a:solidFill>
                <a:schemeClr val="dk1"/>
              </a:solidFill>
              <a:latin typeface="Trebuchet MS"/>
              <a:ea typeface="Trebuchet MS"/>
              <a:cs typeface="Trebuchet MS"/>
              <a:sym typeface="Trebuchet MS"/>
            </a:endParaRPr>
          </a:p>
        </p:txBody>
      </p:sp>
      <p:pic>
        <p:nvPicPr>
          <p:cNvPr descr="Wassily W. Leontief" id="193" name="Google Shape;193;p2"/>
          <p:cNvPicPr preferRelativeResize="0"/>
          <p:nvPr/>
        </p:nvPicPr>
        <p:blipFill rotWithShape="1">
          <a:blip r:embed="rId3">
            <a:alphaModFix/>
          </a:blip>
          <a:srcRect b="0" l="0" r="0" t="0"/>
          <a:stretch/>
        </p:blipFill>
        <p:spPr>
          <a:xfrm>
            <a:off x="800101" y="523662"/>
            <a:ext cx="3526689" cy="3526689"/>
          </a:xfrm>
          <a:prstGeom prst="rect">
            <a:avLst/>
          </a:prstGeom>
          <a:noFill/>
          <a:ln>
            <a:noFill/>
          </a:ln>
        </p:spPr>
      </p:pic>
      <p:pic>
        <p:nvPicPr>
          <p:cNvPr id="194" name="Google Shape;194;p2"/>
          <p:cNvPicPr preferRelativeResize="0"/>
          <p:nvPr/>
        </p:nvPicPr>
        <p:blipFill rotWithShape="1">
          <a:blip r:embed="rId4">
            <a:alphaModFix/>
          </a:blip>
          <a:srcRect b="0" l="0" r="0" t="0"/>
          <a:stretch/>
        </p:blipFill>
        <p:spPr>
          <a:xfrm>
            <a:off x="5181594" y="523662"/>
            <a:ext cx="6210305" cy="5324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pic>
        <p:nvPicPr>
          <p:cNvPr descr="Economic Impact Analysis for Planning | IMPLAN" id="200" name="Google Shape;200;p3"/>
          <p:cNvPicPr preferRelativeResize="0"/>
          <p:nvPr/>
        </p:nvPicPr>
        <p:blipFill rotWithShape="1">
          <a:blip r:embed="rId3">
            <a:alphaModFix/>
          </a:blip>
          <a:srcRect b="0" l="0" r="0" t="0"/>
          <a:stretch/>
        </p:blipFill>
        <p:spPr>
          <a:xfrm>
            <a:off x="775167" y="2252114"/>
            <a:ext cx="3229493" cy="1485567"/>
          </a:xfrm>
          <a:prstGeom prst="rect">
            <a:avLst/>
          </a:prstGeom>
          <a:noFill/>
          <a:ln>
            <a:noFill/>
          </a:ln>
        </p:spPr>
      </p:pic>
      <p:pic>
        <p:nvPicPr>
          <p:cNvPr id="201" name="Google Shape;201;p3"/>
          <p:cNvPicPr preferRelativeResize="0"/>
          <p:nvPr/>
        </p:nvPicPr>
        <p:blipFill rotWithShape="1">
          <a:blip r:embed="rId4">
            <a:alphaModFix/>
          </a:blip>
          <a:srcRect b="0" l="0" r="0" t="0"/>
          <a:stretch/>
        </p:blipFill>
        <p:spPr>
          <a:xfrm>
            <a:off x="2506534" y="4685940"/>
            <a:ext cx="1425556" cy="599638"/>
          </a:xfrm>
          <a:prstGeom prst="rect">
            <a:avLst/>
          </a:prstGeom>
          <a:noFill/>
          <a:ln>
            <a:noFill/>
          </a:ln>
        </p:spPr>
      </p:pic>
      <p:pic>
        <p:nvPicPr>
          <p:cNvPr id="202" name="Google Shape;202;p3"/>
          <p:cNvPicPr preferRelativeResize="0"/>
          <p:nvPr/>
        </p:nvPicPr>
        <p:blipFill rotWithShape="1">
          <a:blip r:embed="rId5">
            <a:alphaModFix/>
          </a:blip>
          <a:srcRect b="0" l="0" r="0" t="0"/>
          <a:stretch/>
        </p:blipFill>
        <p:spPr>
          <a:xfrm>
            <a:off x="2066660" y="3908380"/>
            <a:ext cx="1865430" cy="419004"/>
          </a:xfrm>
          <a:prstGeom prst="rect">
            <a:avLst/>
          </a:prstGeom>
          <a:noFill/>
          <a:ln>
            <a:noFill/>
          </a:ln>
        </p:spPr>
      </p:pic>
      <p:pic>
        <p:nvPicPr>
          <p:cNvPr id="203" name="Google Shape;203;p3"/>
          <p:cNvPicPr preferRelativeResize="0"/>
          <p:nvPr/>
        </p:nvPicPr>
        <p:blipFill rotWithShape="1">
          <a:blip r:embed="rId6">
            <a:alphaModFix/>
          </a:blip>
          <a:srcRect b="0" l="0" r="0" t="0"/>
          <a:stretch/>
        </p:blipFill>
        <p:spPr>
          <a:xfrm>
            <a:off x="2310670" y="1420918"/>
            <a:ext cx="1632896" cy="674703"/>
          </a:xfrm>
          <a:prstGeom prst="rect">
            <a:avLst/>
          </a:prstGeom>
          <a:noFill/>
          <a:ln>
            <a:noFill/>
          </a:ln>
        </p:spPr>
      </p:pic>
      <p:pic>
        <p:nvPicPr>
          <p:cNvPr descr="ExioBase Logo 600" id="204" name="Google Shape;204;p3"/>
          <p:cNvPicPr preferRelativeResize="0"/>
          <p:nvPr/>
        </p:nvPicPr>
        <p:blipFill rotWithShape="1">
          <a:blip r:embed="rId7">
            <a:alphaModFix/>
          </a:blip>
          <a:srcRect b="0" l="0" r="0" t="0"/>
          <a:stretch/>
        </p:blipFill>
        <p:spPr>
          <a:xfrm>
            <a:off x="800451" y="5588406"/>
            <a:ext cx="3020438" cy="538643"/>
          </a:xfrm>
          <a:prstGeom prst="rect">
            <a:avLst/>
          </a:prstGeom>
          <a:noFill/>
          <a:ln>
            <a:noFill/>
          </a:ln>
        </p:spPr>
      </p:pic>
      <p:pic>
        <p:nvPicPr>
          <p:cNvPr descr="World Input-Output Database | WIOD | Groningen Growth and Development  Centre | University of Groningen" id="205" name="Google Shape;205;p3"/>
          <p:cNvPicPr preferRelativeResize="0"/>
          <p:nvPr/>
        </p:nvPicPr>
        <p:blipFill rotWithShape="1">
          <a:blip r:embed="rId8">
            <a:alphaModFix/>
          </a:blip>
          <a:srcRect b="0" l="0" r="0" t="0"/>
          <a:stretch/>
        </p:blipFill>
        <p:spPr>
          <a:xfrm>
            <a:off x="1034703" y="4485240"/>
            <a:ext cx="994819" cy="964974"/>
          </a:xfrm>
          <a:prstGeom prst="rect">
            <a:avLst/>
          </a:prstGeom>
          <a:noFill/>
          <a:ln>
            <a:noFill/>
          </a:ln>
        </p:spPr>
      </p:pic>
      <p:pic>
        <p:nvPicPr>
          <p:cNvPr id="206" name="Google Shape;206;p3"/>
          <p:cNvPicPr preferRelativeResize="0"/>
          <p:nvPr/>
        </p:nvPicPr>
        <p:blipFill rotWithShape="1">
          <a:blip r:embed="rId9">
            <a:alphaModFix/>
          </a:blip>
          <a:srcRect b="0" l="0" r="0" t="0"/>
          <a:stretch/>
        </p:blipFill>
        <p:spPr>
          <a:xfrm>
            <a:off x="674501" y="1550480"/>
            <a:ext cx="1483112" cy="496364"/>
          </a:xfrm>
          <a:prstGeom prst="rect">
            <a:avLst/>
          </a:prstGeom>
          <a:noFill/>
          <a:ln>
            <a:noFill/>
          </a:ln>
        </p:spPr>
      </p:pic>
      <p:pic>
        <p:nvPicPr>
          <p:cNvPr id="207" name="Google Shape;207;p3"/>
          <p:cNvPicPr preferRelativeResize="0"/>
          <p:nvPr/>
        </p:nvPicPr>
        <p:blipFill rotWithShape="1">
          <a:blip r:embed="rId10">
            <a:alphaModFix/>
          </a:blip>
          <a:srcRect b="0" l="0" r="0" t="0"/>
          <a:stretch/>
        </p:blipFill>
        <p:spPr>
          <a:xfrm>
            <a:off x="775168" y="3877229"/>
            <a:ext cx="1302764" cy="538643"/>
          </a:xfrm>
          <a:prstGeom prst="rect">
            <a:avLst/>
          </a:prstGeom>
          <a:noFill/>
          <a:ln>
            <a:noFill/>
          </a:ln>
        </p:spPr>
      </p:pic>
      <p:pic>
        <p:nvPicPr>
          <p:cNvPr id="208" name="Google Shape;208;p3"/>
          <p:cNvPicPr preferRelativeResize="0"/>
          <p:nvPr/>
        </p:nvPicPr>
        <p:blipFill rotWithShape="1">
          <a:blip r:embed="rId11">
            <a:alphaModFix/>
          </a:blip>
          <a:srcRect b="0" l="0" r="0" t="0"/>
          <a:stretch/>
        </p:blipFill>
        <p:spPr>
          <a:xfrm>
            <a:off x="775168" y="678015"/>
            <a:ext cx="3170450" cy="618385"/>
          </a:xfrm>
          <a:prstGeom prst="rect">
            <a:avLst/>
          </a:prstGeom>
          <a:noFill/>
          <a:ln>
            <a:noFill/>
          </a:ln>
        </p:spPr>
      </p:pic>
      <p:pic>
        <p:nvPicPr>
          <p:cNvPr descr="illustration of circles and arrows " id="209" name="Google Shape;209;p3"/>
          <p:cNvPicPr preferRelativeResize="0"/>
          <p:nvPr/>
        </p:nvPicPr>
        <p:blipFill rotWithShape="1">
          <a:blip r:embed="rId12">
            <a:alphaModFix/>
          </a:blip>
          <a:srcRect b="0" l="0" r="0" t="0"/>
          <a:stretch/>
        </p:blipFill>
        <p:spPr>
          <a:xfrm>
            <a:off x="4924663" y="827640"/>
            <a:ext cx="6096000" cy="3657600"/>
          </a:xfrm>
          <a:prstGeom prst="rect">
            <a:avLst/>
          </a:prstGeom>
          <a:noFill/>
          <a:ln>
            <a:noFill/>
          </a:ln>
        </p:spPr>
      </p:pic>
      <p:sp>
        <p:nvSpPr>
          <p:cNvPr descr="United States Environmental Protection Agency" id="210" name="Google Shape;210;p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211" name="Google Shape;211;p3"/>
          <p:cNvPicPr preferRelativeResize="0"/>
          <p:nvPr/>
        </p:nvPicPr>
        <p:blipFill rotWithShape="1">
          <a:blip r:embed="rId13">
            <a:alphaModFix/>
          </a:blip>
          <a:srcRect b="0" l="0" r="0" t="0"/>
          <a:stretch/>
        </p:blipFill>
        <p:spPr>
          <a:xfrm>
            <a:off x="5381625" y="2762969"/>
            <a:ext cx="1428750" cy="1428750"/>
          </a:xfrm>
          <a:prstGeom prst="rect">
            <a:avLst/>
          </a:prstGeom>
          <a:noFill/>
          <a:ln>
            <a:noFill/>
          </a:ln>
        </p:spPr>
      </p:pic>
      <p:sp>
        <p:nvSpPr>
          <p:cNvPr id="212" name="Google Shape;212;p3"/>
          <p:cNvSpPr txBox="1"/>
          <p:nvPr/>
        </p:nvSpPr>
        <p:spPr>
          <a:xfrm>
            <a:off x="4713062" y="4580663"/>
            <a:ext cx="710746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B1B1B"/>
                </a:solidFill>
                <a:latin typeface="Trebuchet MS"/>
                <a:ea typeface="Trebuchet MS"/>
                <a:cs typeface="Trebuchet MS"/>
                <a:sym typeface="Trebuchet MS"/>
              </a:rPr>
              <a:t>US Environmentally-Extended Input-Output (USEEIO) is a family of models designed to bridge the gap between traditional economic calculations, sustainability, and environmental decision-making. It provides a robust resource for estimating the potential impacts—environmental and economic—associated with the production or consumption of goods and services.</a:t>
            </a:r>
            <a:endParaRPr/>
          </a:p>
        </p:txBody>
      </p:sp>
      <p:cxnSp>
        <p:nvCxnSpPr>
          <p:cNvPr id="213" name="Google Shape;213;p3"/>
          <p:cNvCxnSpPr/>
          <p:nvPr/>
        </p:nvCxnSpPr>
        <p:spPr>
          <a:xfrm>
            <a:off x="4448175" y="827640"/>
            <a:ext cx="0" cy="5299409"/>
          </a:xfrm>
          <a:prstGeom prst="straightConnector1">
            <a:avLst/>
          </a:prstGeom>
          <a:noFill/>
          <a:ln cap="flat" cmpd="sng" w="57150">
            <a:solidFill>
              <a:srgbClr val="00B050"/>
            </a:solidFill>
            <a:prstDash val="solid"/>
            <a:round/>
            <a:headEnd len="sm" w="sm" type="none"/>
            <a:tailEnd len="sm" w="sm" type="none"/>
          </a:ln>
        </p:spPr>
      </p:cxnSp>
      <p:sp>
        <p:nvSpPr>
          <p:cNvPr id="214" name="Google Shape;214;p3"/>
          <p:cNvSpPr txBox="1"/>
          <p:nvPr/>
        </p:nvSpPr>
        <p:spPr>
          <a:xfrm>
            <a:off x="4876805" y="6491972"/>
            <a:ext cx="731519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source: https://www.epa.gov/land-research/us-environmentally-extended-input-output-useeio-models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pic>
        <p:nvPicPr>
          <p:cNvPr descr="Sustainable Development Goal 2 - Wikipedia" id="220" name="Google Shape;220;p4"/>
          <p:cNvPicPr preferRelativeResize="0"/>
          <p:nvPr/>
        </p:nvPicPr>
        <p:blipFill rotWithShape="1">
          <a:blip r:embed="rId3">
            <a:alphaModFix/>
          </a:blip>
          <a:srcRect b="0" l="0" r="0" t="0"/>
          <a:stretch/>
        </p:blipFill>
        <p:spPr>
          <a:xfrm>
            <a:off x="482066" y="1657254"/>
            <a:ext cx="3517119" cy="3517119"/>
          </a:xfrm>
          <a:prstGeom prst="rect">
            <a:avLst/>
          </a:prstGeom>
          <a:noFill/>
          <a:ln>
            <a:noFill/>
          </a:ln>
        </p:spPr>
      </p:pic>
      <p:pic>
        <p:nvPicPr>
          <p:cNvPr descr="SDG 7 - SDG Policy Initiative, UCSD" id="221" name="Google Shape;221;p4"/>
          <p:cNvPicPr preferRelativeResize="0"/>
          <p:nvPr/>
        </p:nvPicPr>
        <p:blipFill rotWithShape="1">
          <a:blip r:embed="rId4">
            <a:alphaModFix/>
          </a:blip>
          <a:srcRect b="0" l="0" r="0" t="0"/>
          <a:stretch/>
        </p:blipFill>
        <p:spPr>
          <a:xfrm>
            <a:off x="4310676" y="1657254"/>
            <a:ext cx="3537345" cy="3537345"/>
          </a:xfrm>
          <a:prstGeom prst="rect">
            <a:avLst/>
          </a:prstGeom>
          <a:noFill/>
          <a:ln>
            <a:noFill/>
          </a:ln>
        </p:spPr>
      </p:pic>
      <p:pic>
        <p:nvPicPr>
          <p:cNvPr descr="Goal 6 | Department of Economic and Social Affairs" id="222" name="Google Shape;222;p4"/>
          <p:cNvPicPr preferRelativeResize="0"/>
          <p:nvPr/>
        </p:nvPicPr>
        <p:blipFill rotWithShape="1">
          <a:blip r:embed="rId5">
            <a:alphaModFix/>
          </a:blip>
          <a:srcRect b="0" l="0" r="0" t="0"/>
          <a:stretch/>
        </p:blipFill>
        <p:spPr>
          <a:xfrm>
            <a:off x="8162336" y="1667368"/>
            <a:ext cx="3517120" cy="3517120"/>
          </a:xfrm>
          <a:prstGeom prst="rect">
            <a:avLst/>
          </a:prstGeom>
          <a:noFill/>
          <a:ln>
            <a:noFill/>
          </a:ln>
        </p:spPr>
      </p:pic>
      <p:pic>
        <p:nvPicPr>
          <p:cNvPr descr="IUPUI School SDG Reports: SDG-Programs-Publications-and-Curriculums: SDG  Faculty Profiles: Center and Unit SDG Reports: Sustainable Development Goals  &amp; IUPUI: Global Learning: Office of International Affairs: Indiana  University-Purdue University ..." id="223" name="Google Shape;223;p4"/>
          <p:cNvPicPr preferRelativeResize="0"/>
          <p:nvPr/>
        </p:nvPicPr>
        <p:blipFill rotWithShape="1">
          <a:blip r:embed="rId6">
            <a:alphaModFix/>
          </a:blip>
          <a:srcRect b="87324" l="0" r="0" t="0"/>
          <a:stretch/>
        </p:blipFill>
        <p:spPr>
          <a:xfrm>
            <a:off x="482065" y="582154"/>
            <a:ext cx="11197391" cy="661499"/>
          </a:xfrm>
          <a:prstGeom prst="rect">
            <a:avLst/>
          </a:prstGeom>
          <a:noFill/>
          <a:ln>
            <a:noFill/>
          </a:ln>
        </p:spPr>
      </p:pic>
      <p:pic>
        <p:nvPicPr>
          <p:cNvPr descr="IUPUI School SDG Reports: SDG-Programs-Publications-and-Curriculums: SDG  Faculty Profiles: Center and Unit SDG Reports: Sustainable Development Goals  &amp; IUPUI: Global Learning: Office of International Affairs: Indiana  University-Purdue University ..." id="224" name="Google Shape;224;p4"/>
          <p:cNvPicPr preferRelativeResize="0"/>
          <p:nvPr/>
        </p:nvPicPr>
        <p:blipFill rotWithShape="1">
          <a:blip r:embed="rId6">
            <a:alphaModFix/>
          </a:blip>
          <a:srcRect b="0" l="0" r="0" t="85804"/>
          <a:stretch/>
        </p:blipFill>
        <p:spPr>
          <a:xfrm>
            <a:off x="482065" y="5489883"/>
            <a:ext cx="11197390" cy="740835"/>
          </a:xfrm>
          <a:prstGeom prst="rect">
            <a:avLst/>
          </a:prstGeom>
          <a:noFill/>
          <a:ln>
            <a:noFill/>
          </a:ln>
        </p:spPr>
      </p:pic>
      <p:sp>
        <p:nvSpPr>
          <p:cNvPr id="225" name="Google Shape;225;p4"/>
          <p:cNvSpPr txBox="1"/>
          <p:nvPr/>
        </p:nvSpPr>
        <p:spPr>
          <a:xfrm>
            <a:off x="9663113" y="6526002"/>
            <a:ext cx="2595562" cy="2846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source: https://sdgs.un.org/goals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5"/>
          <p:cNvPicPr preferRelativeResize="0"/>
          <p:nvPr/>
        </p:nvPicPr>
        <p:blipFill rotWithShape="1">
          <a:blip r:embed="rId3">
            <a:alphaModFix/>
          </a:blip>
          <a:srcRect b="-1" l="36827" r="0" t="-29"/>
          <a:stretch/>
        </p:blipFill>
        <p:spPr>
          <a:xfrm>
            <a:off x="581025" y="176784"/>
            <a:ext cx="5562599" cy="3710975"/>
          </a:xfrm>
          <a:prstGeom prst="rect">
            <a:avLst/>
          </a:prstGeom>
          <a:noFill/>
          <a:ln>
            <a:noFill/>
          </a:ln>
        </p:spPr>
      </p:pic>
      <p:sp>
        <p:nvSpPr>
          <p:cNvPr id="232" name="Google Shape;232;p5"/>
          <p:cNvSpPr txBox="1"/>
          <p:nvPr/>
        </p:nvSpPr>
        <p:spPr>
          <a:xfrm>
            <a:off x="7486649" y="6475972"/>
            <a:ext cx="47069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source: https://www.britannica.com/ - https://www.census.gov</a:t>
            </a:r>
            <a:endParaRPr sz="1200">
              <a:solidFill>
                <a:schemeClr val="dk1"/>
              </a:solidFill>
              <a:latin typeface="Trebuchet MS"/>
              <a:ea typeface="Trebuchet MS"/>
              <a:cs typeface="Trebuchet MS"/>
              <a:sym typeface="Trebuchet MS"/>
            </a:endParaRPr>
          </a:p>
        </p:txBody>
      </p:sp>
      <p:pic>
        <p:nvPicPr>
          <p:cNvPr id="233" name="Google Shape;233;p5"/>
          <p:cNvPicPr preferRelativeResize="0"/>
          <p:nvPr/>
        </p:nvPicPr>
        <p:blipFill rotWithShape="1">
          <a:blip r:embed="rId4">
            <a:alphaModFix/>
          </a:blip>
          <a:srcRect b="0" l="0" r="0" t="0"/>
          <a:stretch/>
        </p:blipFill>
        <p:spPr>
          <a:xfrm>
            <a:off x="6667769" y="176785"/>
            <a:ext cx="5252337" cy="3564824"/>
          </a:xfrm>
          <a:prstGeom prst="rect">
            <a:avLst/>
          </a:prstGeom>
          <a:noFill/>
          <a:ln>
            <a:noFill/>
          </a:ln>
        </p:spPr>
      </p:pic>
      <p:pic>
        <p:nvPicPr>
          <p:cNvPr descr="Arlington | county, Virginia, United States | Britannica" id="234" name="Google Shape;234;p5"/>
          <p:cNvPicPr preferRelativeResize="0"/>
          <p:nvPr/>
        </p:nvPicPr>
        <p:blipFill rotWithShape="1">
          <a:blip r:embed="rId5">
            <a:alphaModFix/>
          </a:blip>
          <a:srcRect b="0" l="0" r="0" t="0"/>
          <a:stretch/>
        </p:blipFill>
        <p:spPr>
          <a:xfrm>
            <a:off x="8376900" y="4072358"/>
            <a:ext cx="3543206" cy="2236506"/>
          </a:xfrm>
          <a:prstGeom prst="rect">
            <a:avLst/>
          </a:prstGeom>
          <a:noFill/>
          <a:ln>
            <a:noFill/>
          </a:ln>
        </p:spPr>
      </p:pic>
      <p:pic>
        <p:nvPicPr>
          <p:cNvPr id="235" name="Google Shape;235;p5"/>
          <p:cNvPicPr preferRelativeResize="0"/>
          <p:nvPr/>
        </p:nvPicPr>
        <p:blipFill rotWithShape="1">
          <a:blip r:embed="rId6">
            <a:alphaModFix/>
          </a:blip>
          <a:srcRect b="0" l="0" r="0" t="0"/>
          <a:stretch/>
        </p:blipFill>
        <p:spPr>
          <a:xfrm>
            <a:off x="4534678" y="4072358"/>
            <a:ext cx="3452153" cy="2254808"/>
          </a:xfrm>
          <a:prstGeom prst="rect">
            <a:avLst/>
          </a:prstGeom>
          <a:noFill/>
          <a:ln>
            <a:noFill/>
          </a:ln>
        </p:spPr>
      </p:pic>
      <p:sp>
        <p:nvSpPr>
          <p:cNvPr id="236" name="Google Shape;236;p5"/>
          <p:cNvSpPr txBox="1"/>
          <p:nvPr/>
        </p:nvSpPr>
        <p:spPr>
          <a:xfrm>
            <a:off x="515129" y="3802573"/>
            <a:ext cx="4104497" cy="30017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Average age - 37.9 years</a:t>
            </a:r>
            <a:endParaRPr b="1" sz="1600">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Female - 51%</a:t>
            </a:r>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White - 43%  </a:t>
            </a:r>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Black - 24% </a:t>
            </a:r>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Hispanic/Latinx - 17% </a:t>
            </a:r>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Asian -11%</a:t>
            </a:r>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Per capita income - US$ 55,165.00 </a:t>
            </a:r>
            <a:endParaRPr/>
          </a:p>
          <a:p>
            <a:pPr indent="-285750" lvl="0" marL="285750" marR="0" rtl="0" algn="l">
              <a:lnSpc>
                <a:spcPct val="150000"/>
              </a:lnSpc>
              <a:spcBef>
                <a:spcPts val="0"/>
              </a:spcBef>
              <a:spcAft>
                <a:spcPts val="0"/>
              </a:spcAft>
              <a:buClr>
                <a:schemeClr val="dk1"/>
              </a:buClr>
              <a:buSzPts val="1600"/>
              <a:buFont typeface="Noto Sans Symbols"/>
              <a:buChar char="❑"/>
            </a:pPr>
            <a:r>
              <a:rPr b="1" lang="en-US" sz="1600">
                <a:solidFill>
                  <a:schemeClr val="dk1"/>
                </a:solidFill>
                <a:latin typeface="Trebuchet MS"/>
                <a:ea typeface="Trebuchet MS"/>
                <a:cs typeface="Trebuchet MS"/>
                <a:sym typeface="Trebuchet MS"/>
              </a:rPr>
              <a:t>People below the poverty line - 8.7%</a:t>
            </a:r>
            <a:endParaRPr b="1"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6"/>
          <p:cNvPicPr preferRelativeResize="0"/>
          <p:nvPr/>
        </p:nvPicPr>
        <p:blipFill rotWithShape="1">
          <a:blip r:embed="rId3">
            <a:alphaModFix/>
          </a:blip>
          <a:srcRect b="0" l="0" r="0" t="0"/>
          <a:stretch/>
        </p:blipFill>
        <p:spPr>
          <a:xfrm>
            <a:off x="4067175" y="1418335"/>
            <a:ext cx="7676624" cy="35851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NAICS &amp; SIC Identification Tools | NAICS Association" id="243" name="Google Shape;243;p6"/>
          <p:cNvPicPr preferRelativeResize="0"/>
          <p:nvPr/>
        </p:nvPicPr>
        <p:blipFill rotWithShape="1">
          <a:blip r:embed="rId4">
            <a:alphaModFix/>
          </a:blip>
          <a:srcRect b="0" l="0" r="0" t="0"/>
          <a:stretch/>
        </p:blipFill>
        <p:spPr>
          <a:xfrm>
            <a:off x="924453" y="647701"/>
            <a:ext cx="2364466" cy="957843"/>
          </a:xfrm>
          <a:prstGeom prst="rect">
            <a:avLst/>
          </a:prstGeom>
          <a:noFill/>
          <a:ln>
            <a:noFill/>
          </a:ln>
        </p:spPr>
      </p:pic>
      <p:sp>
        <p:nvSpPr>
          <p:cNvPr id="244" name="Google Shape;244;p6"/>
          <p:cNvSpPr txBox="1"/>
          <p:nvPr/>
        </p:nvSpPr>
        <p:spPr>
          <a:xfrm>
            <a:off x="181501" y="3210898"/>
            <a:ext cx="847899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1-19 Agriculture</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20-38 Mining, Minerals, and Oil</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39-49 Utilities</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50-62 Construction</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63-391 Manufacturing</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392-413 Wholesale and Retail</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414-421 Transport Related</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422-525 Services</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526-534 Government Enterprises</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535-538 Commodity-Only Sectors</a:t>
            </a:r>
            <a:endParaRPr/>
          </a:p>
          <a:p>
            <a:pPr indent="0" lvl="0" marL="0" marR="0" rtl="0" algn="l">
              <a:spcBef>
                <a:spcPts val="0"/>
              </a:spcBef>
              <a:spcAft>
                <a:spcPts val="0"/>
              </a:spcAft>
              <a:buNone/>
            </a:pPr>
            <a:r>
              <a:rPr b="1" i="0" lang="en-US" sz="1800">
                <a:solidFill>
                  <a:schemeClr val="dk1"/>
                </a:solidFill>
                <a:latin typeface="Trebuchet MS"/>
                <a:ea typeface="Trebuchet MS"/>
                <a:cs typeface="Trebuchet MS"/>
                <a:sym typeface="Trebuchet MS"/>
              </a:rPr>
              <a:t>539-546 captures payroll and employment for different types of government</a:t>
            </a:r>
            <a:endParaRPr/>
          </a:p>
        </p:txBody>
      </p:sp>
      <p:pic>
        <p:nvPicPr>
          <p:cNvPr descr="Economic Impact Analysis for Planning | IMPLAN" id="245" name="Google Shape;245;p6"/>
          <p:cNvPicPr preferRelativeResize="0"/>
          <p:nvPr/>
        </p:nvPicPr>
        <p:blipFill rotWithShape="1">
          <a:blip r:embed="rId5">
            <a:alphaModFix/>
          </a:blip>
          <a:srcRect b="0" l="0" r="0" t="0"/>
          <a:stretch/>
        </p:blipFill>
        <p:spPr>
          <a:xfrm>
            <a:off x="1035961" y="1958372"/>
            <a:ext cx="2364466" cy="1087654"/>
          </a:xfrm>
          <a:prstGeom prst="rect">
            <a:avLst/>
          </a:prstGeom>
          <a:noFill/>
          <a:ln>
            <a:noFill/>
          </a:ln>
        </p:spPr>
      </p:pic>
      <p:sp>
        <p:nvSpPr>
          <p:cNvPr id="246" name="Google Shape;246;p6"/>
          <p:cNvSpPr/>
          <p:nvPr/>
        </p:nvSpPr>
        <p:spPr>
          <a:xfrm>
            <a:off x="181501" y="1039719"/>
            <a:ext cx="730633" cy="1693955"/>
          </a:xfrm>
          <a:prstGeom prst="curvedRightArrow">
            <a:avLst>
              <a:gd fmla="val 25000" name="adj1"/>
              <a:gd fmla="val 50000" name="adj2"/>
              <a:gd fmla="val 25000" name="adj3"/>
            </a:avLst>
          </a:prstGeom>
          <a:solidFill>
            <a:srgbClr val="9DB7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47" name="Google Shape;247;p6"/>
          <p:cNvSpPr txBox="1"/>
          <p:nvPr/>
        </p:nvSpPr>
        <p:spPr>
          <a:xfrm>
            <a:off x="3549633" y="6515091"/>
            <a:ext cx="874671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https://support.implan.com/hc/en-us/articles/115009674428-IMPLAN-Industries-NAICS-Correspondences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7"/>
          <p:cNvPicPr preferRelativeResize="0"/>
          <p:nvPr/>
        </p:nvPicPr>
        <p:blipFill rotWithShape="1">
          <a:blip r:embed="rId3">
            <a:alphaModFix/>
          </a:blip>
          <a:srcRect b="0" l="0" r="0" t="0"/>
          <a:stretch/>
        </p:blipFill>
        <p:spPr>
          <a:xfrm>
            <a:off x="238125" y="316933"/>
            <a:ext cx="9429750" cy="622413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Engineer Icon Vector Art, Icons, and Graphics for Free Download" id="254" name="Google Shape;254;p7"/>
          <p:cNvPicPr preferRelativeResize="0"/>
          <p:nvPr/>
        </p:nvPicPr>
        <p:blipFill rotWithShape="1">
          <a:blip r:embed="rId4">
            <a:alphaModFix/>
          </a:blip>
          <a:srcRect b="0" l="0" r="0" t="0"/>
          <a:stretch/>
        </p:blipFill>
        <p:spPr>
          <a:xfrm>
            <a:off x="10115549" y="2476500"/>
            <a:ext cx="1685925" cy="1685925"/>
          </a:xfrm>
          <a:prstGeom prst="rect">
            <a:avLst/>
          </a:prstGeom>
          <a:noFill/>
          <a:ln>
            <a:noFill/>
          </a:ln>
        </p:spPr>
      </p:pic>
      <p:pic>
        <p:nvPicPr>
          <p:cNvPr descr="World budget simple icon. Internet financial trade sign. Global economy  symbol. Classic flat style. Quality design element. Simple budget icon.  Vector Stock Vector | Adobe Stock" id="255" name="Google Shape;255;p7"/>
          <p:cNvPicPr preferRelativeResize="0"/>
          <p:nvPr/>
        </p:nvPicPr>
        <p:blipFill rotWithShape="1">
          <a:blip r:embed="rId5">
            <a:alphaModFix/>
          </a:blip>
          <a:srcRect b="21112" l="23595" r="17303" t="22222"/>
          <a:stretch/>
        </p:blipFill>
        <p:spPr>
          <a:xfrm>
            <a:off x="10147931" y="4713608"/>
            <a:ext cx="1805943" cy="1400808"/>
          </a:xfrm>
          <a:prstGeom prst="rect">
            <a:avLst/>
          </a:prstGeom>
          <a:noFill/>
          <a:ln>
            <a:noFill/>
          </a:ln>
        </p:spPr>
      </p:pic>
      <p:pic>
        <p:nvPicPr>
          <p:cNvPr descr="Vector Image Of A Flat Isolated Icon Dollar Sign Currency Exchange Dollar  United States Dollar Sign Stock Illustration - Download Image Now - iStock" id="256" name="Google Shape;256;p7"/>
          <p:cNvPicPr preferRelativeResize="0"/>
          <p:nvPr/>
        </p:nvPicPr>
        <p:blipFill rotWithShape="1">
          <a:blip r:embed="rId6">
            <a:alphaModFix/>
          </a:blip>
          <a:srcRect b="18463" l="27778" r="27286" t="18955"/>
          <a:stretch/>
        </p:blipFill>
        <p:spPr>
          <a:xfrm>
            <a:off x="10518169" y="743585"/>
            <a:ext cx="902306" cy="1256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8"/>
          <p:cNvPicPr preferRelativeResize="0"/>
          <p:nvPr/>
        </p:nvPicPr>
        <p:blipFill rotWithShape="1">
          <a:blip r:embed="rId3">
            <a:alphaModFix/>
          </a:blip>
          <a:srcRect b="0" l="0" r="0" t="0"/>
          <a:stretch/>
        </p:blipFill>
        <p:spPr>
          <a:xfrm>
            <a:off x="2224087" y="321414"/>
            <a:ext cx="9515475" cy="621517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Free Earth Black And White, Download Free Earth Black And White png images,  Free ClipArts on Clipart Library" id="263" name="Google Shape;263;p8"/>
          <p:cNvPicPr preferRelativeResize="0"/>
          <p:nvPr/>
        </p:nvPicPr>
        <p:blipFill rotWithShape="1">
          <a:blip r:embed="rId4">
            <a:alphaModFix/>
          </a:blip>
          <a:srcRect b="0" l="0" r="0" t="0"/>
          <a:stretch/>
        </p:blipFill>
        <p:spPr>
          <a:xfrm>
            <a:off x="452438" y="2538412"/>
            <a:ext cx="1550771" cy="1581150"/>
          </a:xfrm>
          <a:prstGeom prst="rect">
            <a:avLst/>
          </a:prstGeom>
          <a:noFill/>
          <a:ln>
            <a:noFill/>
          </a:ln>
        </p:spPr>
      </p:pic>
      <p:pic>
        <p:nvPicPr>
          <p:cNvPr descr="Air Symbol Images - Free Download on Freepik" id="264" name="Google Shape;264;p8"/>
          <p:cNvPicPr preferRelativeResize="0"/>
          <p:nvPr/>
        </p:nvPicPr>
        <p:blipFill rotWithShape="1">
          <a:blip r:embed="rId5">
            <a:alphaModFix/>
          </a:blip>
          <a:srcRect b="18199" l="12460" r="15494" t="19540"/>
          <a:stretch/>
        </p:blipFill>
        <p:spPr>
          <a:xfrm>
            <a:off x="197492" y="657226"/>
            <a:ext cx="1876922" cy="1352549"/>
          </a:xfrm>
          <a:prstGeom prst="rect">
            <a:avLst/>
          </a:prstGeom>
          <a:noFill/>
          <a:ln>
            <a:noFill/>
          </a:ln>
        </p:spPr>
      </p:pic>
      <p:pic>
        <p:nvPicPr>
          <p:cNvPr id="265" name="Google Shape;265;p8"/>
          <p:cNvPicPr preferRelativeResize="0"/>
          <p:nvPr/>
        </p:nvPicPr>
        <p:blipFill rotWithShape="1">
          <a:blip r:embed="rId6">
            <a:alphaModFix/>
          </a:blip>
          <a:srcRect b="0" l="0" r="0" t="0"/>
          <a:stretch/>
        </p:blipFill>
        <p:spPr>
          <a:xfrm>
            <a:off x="360567" y="4648199"/>
            <a:ext cx="1550771" cy="16569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Smart energy distribution and consumption | Vaisala" id="271" name="Google Shape;271;p9"/>
          <p:cNvPicPr preferRelativeResize="0"/>
          <p:nvPr/>
        </p:nvPicPr>
        <p:blipFill rotWithShape="1">
          <a:blip r:embed="rId3">
            <a:alphaModFix/>
          </a:blip>
          <a:srcRect b="0" l="0" r="10990" t="0"/>
          <a:stretch/>
        </p:blipFill>
        <p:spPr>
          <a:xfrm>
            <a:off x="666749" y="3524250"/>
            <a:ext cx="4296085" cy="3218709"/>
          </a:xfrm>
          <a:prstGeom prst="rect">
            <a:avLst/>
          </a:prstGeom>
          <a:noFill/>
          <a:ln>
            <a:noFill/>
          </a:ln>
        </p:spPr>
      </p:pic>
      <p:pic>
        <p:nvPicPr>
          <p:cNvPr descr="Fossil Fuels: The Good, the Bad, and the Dirty" id="272" name="Google Shape;272;p9"/>
          <p:cNvPicPr preferRelativeResize="0"/>
          <p:nvPr/>
        </p:nvPicPr>
        <p:blipFill rotWithShape="1">
          <a:blip r:embed="rId4">
            <a:alphaModFix/>
          </a:blip>
          <a:srcRect b="0" l="0" r="10990" t="0"/>
          <a:stretch/>
        </p:blipFill>
        <p:spPr>
          <a:xfrm>
            <a:off x="666750" y="98884"/>
            <a:ext cx="4296085" cy="3218710"/>
          </a:xfrm>
          <a:prstGeom prst="rect">
            <a:avLst/>
          </a:prstGeom>
          <a:noFill/>
          <a:ln>
            <a:noFill/>
          </a:ln>
        </p:spPr>
      </p:pic>
      <p:sp>
        <p:nvSpPr>
          <p:cNvPr id="273" name="Google Shape;273;p9"/>
          <p:cNvSpPr/>
          <p:nvPr/>
        </p:nvSpPr>
        <p:spPr>
          <a:xfrm>
            <a:off x="5324475" y="1209675"/>
            <a:ext cx="1543050" cy="1047750"/>
          </a:xfrm>
          <a:prstGeom prst="rightArrow">
            <a:avLst>
              <a:gd fmla="val 50000" name="adj1"/>
              <a:gd fmla="val 50000" name="adj2"/>
            </a:avLst>
          </a:prstGeom>
          <a:solidFill>
            <a:schemeClr val="accent2"/>
          </a:solidFill>
          <a:ln cap="rnd" cmpd="sng" w="19050">
            <a:solidFill>
              <a:srgbClr val="2343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4" name="Google Shape;274;p9"/>
          <p:cNvSpPr/>
          <p:nvPr/>
        </p:nvSpPr>
        <p:spPr>
          <a:xfrm>
            <a:off x="5324475" y="4280042"/>
            <a:ext cx="1543050" cy="1047750"/>
          </a:xfrm>
          <a:prstGeom prst="rightArrow">
            <a:avLst>
              <a:gd fmla="val 50000" name="adj1"/>
              <a:gd fmla="val 50000" name="adj2"/>
            </a:avLst>
          </a:prstGeom>
          <a:solidFill>
            <a:schemeClr val="accent2"/>
          </a:solidFill>
          <a:ln cap="rnd" cmpd="sng" w="19050">
            <a:solidFill>
              <a:srgbClr val="2343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Which US states generate the most wind power? There's a clear winner |  World Economic Forum" id="275" name="Google Shape;275;p9"/>
          <p:cNvPicPr preferRelativeResize="0"/>
          <p:nvPr/>
        </p:nvPicPr>
        <p:blipFill rotWithShape="1">
          <a:blip r:embed="rId5">
            <a:alphaModFix/>
          </a:blip>
          <a:srcRect b="0" l="0" r="0" t="0"/>
          <a:stretch/>
        </p:blipFill>
        <p:spPr>
          <a:xfrm>
            <a:off x="7229165" y="115039"/>
            <a:ext cx="4296085" cy="3218710"/>
          </a:xfrm>
          <a:prstGeom prst="rect">
            <a:avLst/>
          </a:prstGeom>
          <a:noFill/>
          <a:ln>
            <a:noFill/>
          </a:ln>
        </p:spPr>
      </p:pic>
      <p:pic>
        <p:nvPicPr>
          <p:cNvPr descr="Five takeaways from Connecticut's new residential solar program changes |  Energy News Network" id="276" name="Google Shape;276;p9"/>
          <p:cNvPicPr preferRelativeResize="0"/>
          <p:nvPr/>
        </p:nvPicPr>
        <p:blipFill rotWithShape="1">
          <a:blip r:embed="rId6">
            <a:alphaModFix/>
          </a:blip>
          <a:srcRect b="0" l="0" r="11018" t="0"/>
          <a:stretch/>
        </p:blipFill>
        <p:spPr>
          <a:xfrm>
            <a:off x="7229165" y="3524249"/>
            <a:ext cx="4296085" cy="32187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2021-12-06T04:11:08Z</dcterms:created>
  <dc:creator>André Coelho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