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72" r:id="rId5"/>
    <p:sldId id="302" r:id="rId6"/>
    <p:sldId id="276" r:id="rId7"/>
    <p:sldId id="310" r:id="rId8"/>
    <p:sldId id="292" r:id="rId9"/>
    <p:sldId id="287" r:id="rId10"/>
    <p:sldId id="305" r:id="rId11"/>
    <p:sldId id="311" r:id="rId12"/>
    <p:sldId id="301" r:id="rId13"/>
    <p:sldId id="312" r:id="rId14"/>
    <p:sldId id="294" r:id="rId15"/>
    <p:sldId id="306" r:id="rId16"/>
    <p:sldId id="303" r:id="rId17"/>
    <p:sldId id="304" r:id="rId18"/>
    <p:sldId id="307" r:id="rId19"/>
    <p:sldId id="309" r:id="rId20"/>
    <p:sldId id="275" r:id="rId21"/>
    <p:sldId id="284" r:id="rId22"/>
    <p:sldId id="267" r:id="rId23"/>
    <p:sldId id="317" r:id="rId24"/>
    <p:sldId id="295" r:id="rId25"/>
    <p:sldId id="289" r:id="rId26"/>
    <p:sldId id="270" r:id="rId27"/>
    <p:sldId id="316" r:id="rId28"/>
    <p:sldId id="314" r:id="rId29"/>
    <p:sldId id="315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63" autoAdjust="0"/>
    <p:restoredTop sz="53894" autoAdjust="0"/>
  </p:normalViewPr>
  <p:slideViewPr>
    <p:cSldViewPr snapToGrid="0">
      <p:cViewPr varScale="1">
        <p:scale>
          <a:sx n="48" d="100"/>
          <a:sy n="48" d="100"/>
        </p:scale>
        <p:origin x="222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tefanUMA\Dropbox\Research\Original%20work\Other%20potential%20projects\Behavioral%20ecological%20economics\scopus%20EE%20behavior%20abstract%20titl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r>
              <a:rPr lang="en-GB" sz="1800" dirty="0">
                <a:latin typeface="Garamond" panose="02020404030301010803" pitchFamily="18" charset="0"/>
              </a:rPr>
              <a:t>Number of </a:t>
            </a:r>
            <a:r>
              <a:rPr lang="en-GB" sz="1800" dirty="0" err="1">
                <a:latin typeface="Garamond" panose="02020404030301010803" pitchFamily="18" charset="0"/>
              </a:rPr>
              <a:t>behavioral</a:t>
            </a:r>
            <a:r>
              <a:rPr lang="en-GB" sz="1800" dirty="0">
                <a:latin typeface="Garamond" panose="02020404030301010803" pitchFamily="18" charset="0"/>
              </a:rPr>
              <a:t> studies in </a:t>
            </a:r>
            <a:r>
              <a:rPr lang="en-GB" sz="1800" baseline="0" dirty="0">
                <a:latin typeface="Garamond" panose="02020404030301010803" pitchFamily="18" charset="0"/>
              </a:rPr>
              <a:t>journal of </a:t>
            </a:r>
            <a:r>
              <a:rPr lang="en-GB" sz="1800" i="1" baseline="0" dirty="0">
                <a:latin typeface="Garamond" panose="02020404030301010803" pitchFamily="18" charset="0"/>
              </a:rPr>
              <a:t>EE </a:t>
            </a:r>
            <a:endParaRPr lang="en-GB" sz="1800" i="1" dirty="0">
              <a:latin typeface="Garamond" panose="02020404030301010803" pitchFamily="18" charset="0"/>
            </a:endParaRPr>
          </a:p>
        </c:rich>
      </c:tx>
      <c:layout>
        <c:manualLayout>
          <c:xMode val="edge"/>
          <c:yMode val="edge"/>
          <c:x val="0.14867620110014312"/>
          <c:y val="3.978016700137934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figures!$D$1:$AJ$1</c:f>
              <c:numCache>
                <c:formatCode>General</c:formatCode>
                <c:ptCount val="33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</c:numCache>
            </c:numRef>
          </c:cat>
          <c:val>
            <c:numRef>
              <c:f>figures!$D$2:$AJ$2</c:f>
              <c:numCache>
                <c:formatCode>General</c:formatCode>
                <c:ptCount val="33"/>
                <c:pt idx="0">
                  <c:v>1</c:v>
                </c:pt>
                <c:pt idx="1">
                  <c:v>2</c:v>
                </c:pt>
                <c:pt idx="2">
                  <c:v>1</c:v>
                </c:pt>
                <c:pt idx="3">
                  <c:v>2</c:v>
                </c:pt>
                <c:pt idx="4">
                  <c:v>6</c:v>
                </c:pt>
                <c:pt idx="5">
                  <c:v>6</c:v>
                </c:pt>
                <c:pt idx="6">
                  <c:v>2</c:v>
                </c:pt>
                <c:pt idx="7">
                  <c:v>4</c:v>
                </c:pt>
                <c:pt idx="8">
                  <c:v>6</c:v>
                </c:pt>
                <c:pt idx="9">
                  <c:v>7</c:v>
                </c:pt>
                <c:pt idx="10">
                  <c:v>15</c:v>
                </c:pt>
                <c:pt idx="11">
                  <c:v>11</c:v>
                </c:pt>
                <c:pt idx="12">
                  <c:v>11</c:v>
                </c:pt>
                <c:pt idx="13">
                  <c:v>9</c:v>
                </c:pt>
                <c:pt idx="14">
                  <c:v>8</c:v>
                </c:pt>
                <c:pt idx="15">
                  <c:v>8</c:v>
                </c:pt>
                <c:pt idx="16">
                  <c:v>12</c:v>
                </c:pt>
                <c:pt idx="17">
                  <c:v>20</c:v>
                </c:pt>
                <c:pt idx="18">
                  <c:v>28</c:v>
                </c:pt>
                <c:pt idx="19">
                  <c:v>21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30</c:v>
                </c:pt>
                <c:pt idx="24">
                  <c:v>27</c:v>
                </c:pt>
                <c:pt idx="25">
                  <c:v>32</c:v>
                </c:pt>
                <c:pt idx="26">
                  <c:v>18</c:v>
                </c:pt>
                <c:pt idx="27">
                  <c:v>35</c:v>
                </c:pt>
                <c:pt idx="28">
                  <c:v>41</c:v>
                </c:pt>
                <c:pt idx="29">
                  <c:v>44</c:v>
                </c:pt>
                <c:pt idx="30">
                  <c:v>27</c:v>
                </c:pt>
                <c:pt idx="31">
                  <c:v>32</c:v>
                </c:pt>
                <c:pt idx="32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74-4D01-A412-2224C0081C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30037743"/>
        <c:axId val="730048559"/>
      </c:barChart>
      <c:catAx>
        <c:axId val="7300377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0048559"/>
        <c:crosses val="autoZero"/>
        <c:auto val="1"/>
        <c:lblAlgn val="ctr"/>
        <c:lblOffset val="100"/>
        <c:noMultiLvlLbl val="0"/>
      </c:catAx>
      <c:valAx>
        <c:axId val="7300485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00377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E5D964-212D-4F41-873C-BA3C656DB7EA}" type="datetimeFigureOut">
              <a:rPr lang="en-GB" smtClean="0"/>
              <a:t>10/07/2023</a:t>
            </a:fld>
            <a:endParaRPr lang="en-GB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AFCC0F-2B2F-4916-9D0E-5C51B7DABCAC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8191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AFCC0F-2B2F-4916-9D0E-5C51B7DABCA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30619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AFCC0F-2B2F-4916-9D0E-5C51B7DABCAC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5750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AFCC0F-2B2F-4916-9D0E-5C51B7DABCAC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37782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AFCC0F-2B2F-4916-9D0E-5C51B7DABCAC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25487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AFCC0F-2B2F-4916-9D0E-5C51B7DABCAC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94662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AFCC0F-2B2F-4916-9D0E-5C51B7DABCAC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08852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+mj-lt"/>
              <a:buNone/>
            </a:pPr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AFCC0F-2B2F-4916-9D0E-5C51B7DABCAC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89358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AFCC0F-2B2F-4916-9D0E-5C51B7DABCAC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66543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AFCC0F-2B2F-4916-9D0E-5C51B7DABCAC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93181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AFCC0F-2B2F-4916-9D0E-5C51B7DABCAC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8087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GB" dirty="0"/>
          </a:p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AFCC0F-2B2F-4916-9D0E-5C51B7DABCA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57833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AFCC0F-2B2F-4916-9D0E-5C51B7DABCA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1270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AFCC0F-2B2F-4916-9D0E-5C51B7DABCA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43727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AFCC0F-2B2F-4916-9D0E-5C51B7DABCA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10165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AFCC0F-2B2F-4916-9D0E-5C51B7DABCA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80609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AFCC0F-2B2F-4916-9D0E-5C51B7DABCA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2723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AFCC0F-2B2F-4916-9D0E-5C51B7DABCA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77836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AFCC0F-2B2F-4916-9D0E-5C51B7DABCAC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0708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51578D-8B20-4244-9542-0D0CEA04F3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C97FB77-3FFF-4570-8016-80F0C75098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EB8B7D1-B8DE-4793-B125-6A8A08542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4DD77-C8FA-4D0A-9460-36D533E48B7B}" type="datetime1">
              <a:rPr lang="en-GB" smtClean="0"/>
              <a:t>10/07/2023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90EB6E3-1FF8-404B-8C40-A772F654E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99E884-EB3D-4504-B867-4B5D85FD7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1325D-5137-4B93-A163-A2D6749510DB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5514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97975B-B45A-4DD2-853E-4CBBF5C77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>
            <a:lvl1pPr>
              <a:defRPr>
                <a:solidFill>
                  <a:srgbClr val="C00000"/>
                </a:solidFill>
                <a:latin typeface="Garamond" panose="02020404030301010803" pitchFamily="18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CAD8EA3-9871-4C39-B223-A5EB29F663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6">
                  <a:lumMod val="75000"/>
                </a:schemeClr>
              </a:buClr>
              <a:defRPr>
                <a:latin typeface="Garamond" panose="02020404030301010803" pitchFamily="18" charset="0"/>
                <a:ea typeface="Verdana" panose="020B0604030504040204" pitchFamily="34" charset="0"/>
              </a:defRPr>
            </a:lvl1pPr>
            <a:lvl2pPr>
              <a:buClr>
                <a:schemeClr val="accent6">
                  <a:lumMod val="75000"/>
                </a:schemeClr>
              </a:buClr>
              <a:defRPr>
                <a:latin typeface="Garamond" panose="02020404030301010803" pitchFamily="18" charset="0"/>
                <a:ea typeface="Verdana" panose="020B0604030504040204" pitchFamily="34" charset="0"/>
              </a:defRPr>
            </a:lvl2pPr>
            <a:lvl3pPr>
              <a:buClr>
                <a:schemeClr val="accent6">
                  <a:lumMod val="75000"/>
                </a:schemeClr>
              </a:buClr>
              <a:defRPr>
                <a:latin typeface="Garamond" panose="02020404030301010803" pitchFamily="18" charset="0"/>
                <a:ea typeface="Verdana" panose="020B0604030504040204" pitchFamily="34" charset="0"/>
              </a:defRPr>
            </a:lvl3pPr>
            <a:lvl4pPr>
              <a:buClr>
                <a:schemeClr val="accent6">
                  <a:lumMod val="75000"/>
                </a:schemeClr>
              </a:buClr>
              <a:defRPr>
                <a:latin typeface="Garamond" panose="02020404030301010803" pitchFamily="18" charset="0"/>
                <a:ea typeface="Verdana" panose="020B0604030504040204" pitchFamily="34" charset="0"/>
              </a:defRPr>
            </a:lvl4pPr>
            <a:lvl5pPr>
              <a:buClr>
                <a:schemeClr val="accent6">
                  <a:lumMod val="75000"/>
                </a:schemeClr>
              </a:buClr>
              <a:defRPr>
                <a:latin typeface="Garamond" panose="02020404030301010803" pitchFamily="18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en-US" noProof="0" dirty="0" err="1"/>
              <a:t>Haga</a:t>
            </a:r>
            <a:r>
              <a:rPr lang="en-US" noProof="0" dirty="0"/>
              <a:t> </a:t>
            </a:r>
            <a:r>
              <a:rPr lang="en-US" noProof="0" dirty="0" err="1"/>
              <a:t>clic</a:t>
            </a:r>
            <a:r>
              <a:rPr lang="en-US" noProof="0" dirty="0"/>
              <a:t> para </a:t>
            </a:r>
            <a:r>
              <a:rPr lang="en-US" noProof="0" dirty="0" err="1"/>
              <a:t>modificar</a:t>
            </a:r>
            <a:r>
              <a:rPr lang="en-US" noProof="0" dirty="0"/>
              <a:t> los </a:t>
            </a:r>
            <a:r>
              <a:rPr lang="en-US" noProof="0" dirty="0" err="1"/>
              <a:t>estilos</a:t>
            </a:r>
            <a:r>
              <a:rPr lang="en-US" noProof="0" dirty="0"/>
              <a:t> de </a:t>
            </a:r>
            <a:r>
              <a:rPr lang="en-US" noProof="0" dirty="0" err="1"/>
              <a:t>texto</a:t>
            </a:r>
            <a:r>
              <a:rPr lang="en-US" noProof="0" dirty="0"/>
              <a:t> del </a:t>
            </a:r>
            <a:r>
              <a:rPr lang="en-US" noProof="0" dirty="0" err="1"/>
              <a:t>patrón</a:t>
            </a:r>
            <a:endParaRPr lang="en-US" noProof="0" dirty="0"/>
          </a:p>
          <a:p>
            <a:pPr lvl="1"/>
            <a:r>
              <a:rPr lang="en-US" noProof="0" dirty="0"/>
              <a:t>Segundo </a:t>
            </a:r>
            <a:r>
              <a:rPr lang="en-US" noProof="0" dirty="0" err="1"/>
              <a:t>nivel</a:t>
            </a:r>
            <a:endParaRPr lang="en-US" noProof="0" dirty="0"/>
          </a:p>
          <a:p>
            <a:pPr lvl="2"/>
            <a:r>
              <a:rPr lang="en-US" noProof="0" dirty="0" err="1"/>
              <a:t>Tercer</a:t>
            </a:r>
            <a:r>
              <a:rPr lang="en-US" noProof="0" dirty="0"/>
              <a:t> </a:t>
            </a:r>
            <a:r>
              <a:rPr lang="en-US" noProof="0" dirty="0" err="1"/>
              <a:t>nivel</a:t>
            </a:r>
            <a:endParaRPr lang="en-US" noProof="0" dirty="0"/>
          </a:p>
          <a:p>
            <a:pPr lvl="3"/>
            <a:r>
              <a:rPr lang="en-US" noProof="0" dirty="0"/>
              <a:t>Cuarto </a:t>
            </a:r>
            <a:r>
              <a:rPr lang="en-US" noProof="0" dirty="0" err="1"/>
              <a:t>nivel</a:t>
            </a:r>
            <a:endParaRPr lang="en-US" noProof="0" dirty="0"/>
          </a:p>
          <a:p>
            <a:pPr lvl="4"/>
            <a:r>
              <a:rPr lang="en-US" noProof="0" dirty="0"/>
              <a:t>Quinto </a:t>
            </a:r>
            <a:r>
              <a:rPr lang="en-US" noProof="0" dirty="0" err="1"/>
              <a:t>nivel</a:t>
            </a:r>
            <a:endParaRPr lang="en-US" noProof="0" dirty="0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338C3E7-4349-4DCE-BBF7-C5181810C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387B6-376F-4EC9-A3A7-7F93561A8559}" type="datetime1">
              <a:rPr lang="en-GB" smtClean="0"/>
              <a:t>10/07/2023</a:t>
            </a:fld>
            <a:endParaRPr lang="en-GB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FE3F5DF-7E88-49E8-B5C9-090135F76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4CE9D00-D5A7-45B6-8882-C41338020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1325D-5137-4B93-A163-A2D6749510DB}" type="slidenum">
              <a:rPr lang="en-GB" smtClean="0"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7137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FE04C27-A0F7-426B-A527-6F63B7E90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C035E21-88C4-4656-BBE5-893B806775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2631117-5564-480C-8924-808635BC5E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5953C-1C2D-410C-9B82-E20917BEFFF1}" type="datetime1">
              <a:rPr lang="en-GB" smtClean="0"/>
              <a:t>10/07/2023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324AE5C-AC66-41D9-A71C-AC01FA53BE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5978735-C254-4AA5-9384-6257573034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A1325D-5137-4B93-A163-A2D6749510DB}" type="slidenum">
              <a:rPr lang="en-GB" smtClean="0"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9719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aramond" panose="020204040303010108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0BFFEA-DC69-42F6-8B1B-FBADA9EC1C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2" y="1045244"/>
            <a:ext cx="10219765" cy="2387600"/>
          </a:xfrm>
        </p:spPr>
        <p:txBody>
          <a:bodyPr>
            <a:normAutofit/>
          </a:bodyPr>
          <a:lstStyle/>
          <a:p>
            <a:r>
              <a:rPr lang="en-GB" sz="5400" dirty="0" err="1">
                <a:solidFill>
                  <a:srgbClr val="C00000"/>
                </a:solidFill>
              </a:rPr>
              <a:t>Behavioral</a:t>
            </a:r>
            <a:r>
              <a:rPr lang="en-GB" sz="5400" dirty="0">
                <a:solidFill>
                  <a:srgbClr val="C00000"/>
                </a:solidFill>
              </a:rPr>
              <a:t> ecological economics: review and research priorities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C68D66C-0DDB-4A64-94DA-BBED164F4E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4352" y="3496022"/>
            <a:ext cx="11468558" cy="3255962"/>
          </a:xfrm>
        </p:spPr>
        <p:txBody>
          <a:bodyPr>
            <a:normAutofit fontScale="92500" lnSpcReduction="20000"/>
          </a:bodyPr>
          <a:lstStyle/>
          <a:p>
            <a:endParaRPr lang="en-GB" dirty="0"/>
          </a:p>
          <a:p>
            <a:endParaRPr lang="en-GB" dirty="0"/>
          </a:p>
          <a:p>
            <a:r>
              <a:rPr lang="en-GB" sz="2900" b="1" dirty="0"/>
              <a:t>Stefan Drews</a:t>
            </a:r>
          </a:p>
          <a:p>
            <a:endParaRPr lang="en-GB" sz="2900" b="1" dirty="0"/>
          </a:p>
          <a:p>
            <a:r>
              <a:rPr lang="en-GB" sz="2900" b="1" i="1" dirty="0"/>
              <a:t>University of Málaga (Spain)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Workshop on ‘Behavioural ecological economics’ (University of Florence, July 10-11, 2023) 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63A95E45-4A8C-485F-8DD5-74429AB6A030}"/>
              </a:ext>
            </a:extLst>
          </p:cNvPr>
          <p:cNvCxnSpPr/>
          <p:nvPr/>
        </p:nvCxnSpPr>
        <p:spPr>
          <a:xfrm>
            <a:off x="1043942" y="3920490"/>
            <a:ext cx="10134598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37970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540FCC-A251-4611-9361-D736548DB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</a:t>
            </a:r>
            <a:r>
              <a:rPr lang="en-GB" dirty="0" err="1"/>
              <a:t>udges</a:t>
            </a:r>
            <a:r>
              <a:rPr lang="en-GB" dirty="0"/>
              <a:t>: </a:t>
            </a:r>
            <a:r>
              <a:rPr lang="en-GB" dirty="0" err="1"/>
              <a:t>skepticism</a:t>
            </a:r>
            <a:r>
              <a:rPr lang="en-GB" dirty="0"/>
              <a:t> (1/2)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C8E5127-4AF6-499E-8C8B-E75B47635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238" y="1277558"/>
            <a:ext cx="11905561" cy="535443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sz="2300" b="1" dirty="0"/>
              <a:t>1. </a:t>
            </a:r>
            <a:r>
              <a:rPr lang="en-GB" sz="2300" dirty="0"/>
              <a:t>Recent </a:t>
            </a:r>
            <a:r>
              <a:rPr lang="en-GB" sz="2300" b="1" dirty="0"/>
              <a:t>second-order meta-analysis </a:t>
            </a:r>
            <a:r>
              <a:rPr lang="en-GB" sz="2300" dirty="0"/>
              <a:t>finds effect sizes of 2-12%, with </a:t>
            </a:r>
            <a:r>
              <a:rPr lang="en-GB" sz="2300" b="1" dirty="0"/>
              <a:t>high-quality evidence</a:t>
            </a:r>
            <a:r>
              <a:rPr lang="en-GB" sz="2300" dirty="0"/>
              <a:t> pointing to </a:t>
            </a:r>
            <a:r>
              <a:rPr lang="en-GB" sz="2300" b="1" dirty="0"/>
              <a:t>2%</a:t>
            </a:r>
            <a:r>
              <a:rPr lang="en-GB" sz="2300" dirty="0"/>
              <a:t> </a:t>
            </a:r>
            <a:r>
              <a:rPr lang="en-GB" sz="1800" dirty="0"/>
              <a:t>(Bergquist et al., 2023*; see also Drews and van den Bergh, 2022*)</a:t>
            </a:r>
          </a:p>
          <a:p>
            <a:pPr lvl="1"/>
            <a:r>
              <a:rPr lang="en-GB" sz="2000" dirty="0" err="1"/>
              <a:t>Favorable</a:t>
            </a:r>
            <a:r>
              <a:rPr lang="en-GB" sz="2000" dirty="0"/>
              <a:t> meta-analysis of nudging in various (non-climate) domains </a:t>
            </a:r>
            <a:r>
              <a:rPr lang="en-GB" sz="1800" dirty="0"/>
              <a:t>(Mertens et al., 2022)</a:t>
            </a:r>
            <a:r>
              <a:rPr lang="en-GB" sz="2000" dirty="0"/>
              <a:t>, but critical responses:</a:t>
            </a:r>
          </a:p>
          <a:p>
            <a:pPr lvl="2"/>
            <a:r>
              <a:rPr lang="en-GB" sz="2200" dirty="0"/>
              <a:t>“No evidence for nudging after adjusting for publication bias”</a:t>
            </a:r>
            <a:r>
              <a:rPr lang="en-GB" sz="1800" dirty="0"/>
              <a:t> (Maier et al., 2022)</a:t>
            </a:r>
          </a:p>
          <a:p>
            <a:pPr lvl="2"/>
            <a:r>
              <a:rPr lang="en-GB" sz="2200" dirty="0"/>
              <a:t>“No reason to expect large and consistent effects of nudge interventions” </a:t>
            </a:r>
            <a:r>
              <a:rPr lang="en-GB" sz="1800" dirty="0"/>
              <a:t>(</a:t>
            </a:r>
            <a:r>
              <a:rPr lang="en-GB" sz="1800" dirty="0" err="1"/>
              <a:t>Szaszi</a:t>
            </a:r>
            <a:r>
              <a:rPr lang="en-GB" sz="1800" dirty="0"/>
              <a:t> et al., 2022)</a:t>
            </a:r>
          </a:p>
          <a:p>
            <a:pPr marL="0" indent="0">
              <a:buNone/>
            </a:pPr>
            <a:endParaRPr lang="en-GB" sz="2200" b="1" dirty="0"/>
          </a:p>
          <a:p>
            <a:pPr marL="0" indent="0">
              <a:buNone/>
            </a:pPr>
            <a:r>
              <a:rPr lang="en-GB" sz="2300" b="1" dirty="0"/>
              <a:t>2. Context-dependence </a:t>
            </a:r>
            <a:r>
              <a:rPr lang="en-GB" sz="2300" dirty="0"/>
              <a:t>of results and nearly complete </a:t>
            </a:r>
            <a:r>
              <a:rPr lang="en-GB" sz="2300" b="1" dirty="0"/>
              <a:t>absence of research in regions where majority of world population lives </a:t>
            </a:r>
            <a:r>
              <a:rPr lang="en-GB" sz="1800" dirty="0"/>
              <a:t>(Drews and van den Bergh, forthcoming*)</a:t>
            </a:r>
          </a:p>
          <a:p>
            <a:pPr marL="0" indent="0">
              <a:buNone/>
            </a:pPr>
            <a:endParaRPr lang="en-GB" sz="2200" b="1" dirty="0"/>
          </a:p>
          <a:p>
            <a:pPr marL="0" indent="0">
              <a:buNone/>
            </a:pPr>
            <a:r>
              <a:rPr lang="en-GB" sz="2300" b="1" dirty="0"/>
              <a:t>3. Scalability problems, distraction from more effective solutions </a:t>
            </a:r>
            <a:r>
              <a:rPr lang="en-GB" sz="1800" dirty="0"/>
              <a:t>(</a:t>
            </a:r>
            <a:r>
              <a:rPr lang="en-GB" sz="1800" dirty="0" err="1"/>
              <a:t>Chater</a:t>
            </a:r>
            <a:r>
              <a:rPr lang="en-GB" sz="1800" dirty="0"/>
              <a:t> and Loewenstein, 2022*)</a:t>
            </a:r>
            <a:endParaRPr lang="en-GB" sz="1800" b="1" dirty="0"/>
          </a:p>
          <a:p>
            <a:pPr marL="0" indent="0">
              <a:buNone/>
            </a:pPr>
            <a:endParaRPr lang="en-GB" sz="2200" b="1" dirty="0"/>
          </a:p>
          <a:p>
            <a:pPr marL="0" indent="0">
              <a:buNone/>
            </a:pPr>
            <a:r>
              <a:rPr lang="en-GB" sz="2300" b="1" dirty="0"/>
              <a:t>4.</a:t>
            </a:r>
            <a:r>
              <a:rPr lang="en-GB" sz="2300" b="1" i="1" dirty="0"/>
              <a:t> </a:t>
            </a:r>
            <a:r>
              <a:rPr lang="en-GB" sz="2300" b="1" dirty="0"/>
              <a:t>Editorial:</a:t>
            </a:r>
            <a:r>
              <a:rPr lang="en-GB" sz="2300" b="1" i="1" dirty="0"/>
              <a:t> Ecological economics – The next 30 years </a:t>
            </a:r>
            <a:r>
              <a:rPr lang="en-GB" sz="1800" dirty="0"/>
              <a:t>(Farley and Kish, 2021)</a:t>
            </a:r>
            <a:endParaRPr lang="en-GB" sz="1800" b="1" dirty="0"/>
          </a:p>
          <a:p>
            <a:pPr marL="0" indent="0">
              <a:buNone/>
            </a:pPr>
            <a:r>
              <a:rPr lang="en-GB" sz="2300" dirty="0"/>
              <a:t>“NCE and our STEM (Science, Technology, Engineering and Math)-obsessed society focus on technological change and </a:t>
            </a:r>
            <a:r>
              <a:rPr lang="en-GB" sz="2300" b="1" i="1" dirty="0"/>
              <a:t>simple </a:t>
            </a:r>
            <a:r>
              <a:rPr lang="en-GB" sz="2300" b="1" i="1" dirty="0" err="1"/>
              <a:t>behavioral</a:t>
            </a:r>
            <a:r>
              <a:rPr lang="en-GB" sz="2300" b="1" i="1" dirty="0"/>
              <a:t> nudges</a:t>
            </a:r>
            <a:r>
              <a:rPr lang="en-GB" sz="2300" i="1" dirty="0"/>
              <a:t> </a:t>
            </a:r>
            <a:r>
              <a:rPr lang="en-GB" sz="2300" dirty="0"/>
              <a:t>to solve our problems (…), but there are no purely technical solutions to social dilemmas. Achieving the goals of EE will require cooperation at unprecedented scales.” [emphasis added] </a:t>
            </a:r>
          </a:p>
          <a:p>
            <a:pPr marL="0" indent="0">
              <a:buNone/>
            </a:pPr>
            <a:endParaRPr lang="en-GB" sz="2200" dirty="0"/>
          </a:p>
        </p:txBody>
      </p:sp>
      <p:sp>
        <p:nvSpPr>
          <p:cNvPr id="16" name="Marcador de número de diapositiva 15">
            <a:extLst>
              <a:ext uri="{FF2B5EF4-FFF2-40B4-BE49-F238E27FC236}">
                <a16:creationId xmlns:a16="http://schemas.microsoft.com/office/drawing/2014/main" id="{91BC5BEF-54DE-43FA-8BC7-73CB2802B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15374"/>
            <a:ext cx="2743200" cy="365125"/>
          </a:xfrm>
        </p:spPr>
        <p:txBody>
          <a:bodyPr/>
          <a:lstStyle/>
          <a:p>
            <a:fld id="{32A1325D-5137-4B93-A163-A2D6749510DB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8174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540FCC-A251-4611-9361-D736548DB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</a:t>
            </a:r>
            <a:r>
              <a:rPr lang="en-GB" dirty="0" err="1"/>
              <a:t>udges</a:t>
            </a:r>
            <a:r>
              <a:rPr lang="en-GB" dirty="0"/>
              <a:t>: </a:t>
            </a:r>
            <a:r>
              <a:rPr lang="en-GB" dirty="0" err="1"/>
              <a:t>skepticism</a:t>
            </a:r>
            <a:r>
              <a:rPr lang="en-GB" dirty="0"/>
              <a:t> (2/2)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C8E5127-4AF6-499E-8C8B-E75B47635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707" y="1343818"/>
            <a:ext cx="11582250" cy="51490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200" b="1" dirty="0"/>
              <a:t>…</a:t>
            </a:r>
          </a:p>
          <a:p>
            <a:pPr marL="0" indent="0">
              <a:buNone/>
            </a:pPr>
            <a:r>
              <a:rPr lang="en-GB" sz="2300" b="1" dirty="0"/>
              <a:t>5. Survey of ~800 climate-policy researchers: little enthusiasm among ecological economists</a:t>
            </a:r>
          </a:p>
          <a:p>
            <a:pPr marL="0" indent="0">
              <a:buNone/>
            </a:pPr>
            <a:endParaRPr lang="en-GB" sz="2200" b="1" dirty="0"/>
          </a:p>
          <a:p>
            <a:pPr marL="0" indent="0">
              <a:buNone/>
            </a:pPr>
            <a:endParaRPr lang="en-GB" sz="2200" b="1" dirty="0"/>
          </a:p>
          <a:p>
            <a:pPr marL="0" indent="0">
              <a:buNone/>
            </a:pPr>
            <a:endParaRPr lang="en-GB" sz="220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28DC9C5-F8F0-46A8-B6E9-6036634BE50E}"/>
              </a:ext>
            </a:extLst>
          </p:cNvPr>
          <p:cNvSpPr txBox="1"/>
          <p:nvPr/>
        </p:nvSpPr>
        <p:spPr>
          <a:xfrm>
            <a:off x="8547473" y="6308209"/>
            <a:ext cx="2530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Garamond" panose="02020404030301010803" pitchFamily="18" charset="0"/>
              </a:rPr>
              <a:t>Drews et al., submitted*</a:t>
            </a:r>
            <a:endParaRPr lang="en-GB" dirty="0">
              <a:latin typeface="Garamond" panose="02020404030301010803" pitchFamily="18" charset="0"/>
            </a:endParaRPr>
          </a:p>
        </p:txBody>
      </p:sp>
      <p:pic>
        <p:nvPicPr>
          <p:cNvPr id="15" name="Picture">
            <a:extLst>
              <a:ext uri="{FF2B5EF4-FFF2-40B4-BE49-F238E27FC236}">
                <a16:creationId xmlns:a16="http://schemas.microsoft.com/office/drawing/2014/main" id="{897A0C61-7424-4B0C-85B4-1C2370631639}"/>
              </a:ext>
            </a:extLst>
          </p:cNvPr>
          <p:cNvPicPr/>
          <p:nvPr/>
        </p:nvPicPr>
        <p:blipFill rotWithShape="1">
          <a:blip r:embed="rId3"/>
          <a:srcRect l="34316" t="48442" r="32436" b="2154"/>
          <a:stretch/>
        </p:blipFill>
        <p:spPr bwMode="auto">
          <a:xfrm>
            <a:off x="3020767" y="2268268"/>
            <a:ext cx="5351143" cy="433890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5024E767-AD08-4C02-A282-16F76E6A35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2154" y="2706535"/>
            <a:ext cx="485358" cy="2784739"/>
          </a:xfrm>
          <a:prstGeom prst="rect">
            <a:avLst/>
          </a:prstGeom>
        </p:spPr>
      </p:pic>
      <p:sp>
        <p:nvSpPr>
          <p:cNvPr id="10" name="Flecha: hacia arriba 9">
            <a:extLst>
              <a:ext uri="{FF2B5EF4-FFF2-40B4-BE49-F238E27FC236}">
                <a16:creationId xmlns:a16="http://schemas.microsoft.com/office/drawing/2014/main" id="{B2856C85-2DEC-468A-8674-324D65DE0549}"/>
              </a:ext>
            </a:extLst>
          </p:cNvPr>
          <p:cNvSpPr/>
          <p:nvPr/>
        </p:nvSpPr>
        <p:spPr>
          <a:xfrm rot="2731657">
            <a:off x="2671967" y="6176010"/>
            <a:ext cx="437419" cy="535077"/>
          </a:xfrm>
          <a:prstGeom prst="upArrow">
            <a:avLst>
              <a:gd name="adj1" fmla="val 31818"/>
              <a:gd name="adj2" fmla="val 40625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58517174-2B40-4244-9395-7EB39062C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1325D-5137-4B93-A163-A2D6749510DB}" type="slidenum">
              <a:rPr lang="en-GB" smtClean="0"/>
              <a:t>11</a:t>
            </a:fld>
            <a:endParaRPr lang="en-GB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6639030-A406-4A8B-9F2F-F7C8DCA1C31F}"/>
              </a:ext>
            </a:extLst>
          </p:cNvPr>
          <p:cNvSpPr txBox="1"/>
          <p:nvPr/>
        </p:nvSpPr>
        <p:spPr>
          <a:xfrm>
            <a:off x="8117139" y="2493228"/>
            <a:ext cx="353152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= “(e.g. education or ecolabels)”</a:t>
            </a:r>
            <a:endParaRPr lang="en-GB" sz="2000" dirty="0">
              <a:latin typeface="Garamond" panose="02020404030301010803" pitchFamily="18" charset="0"/>
            </a:endParaRP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1D7707AA-7528-432A-A389-C638C17A96FB}"/>
              </a:ext>
            </a:extLst>
          </p:cNvPr>
          <p:cNvSpPr/>
          <p:nvPr/>
        </p:nvSpPr>
        <p:spPr>
          <a:xfrm>
            <a:off x="3811736" y="3722029"/>
            <a:ext cx="453827" cy="954156"/>
          </a:xfrm>
          <a:prstGeom prst="ellipse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28555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734BCE-FEDC-4C0B-BDC5-B407E8A22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610" y="-12585"/>
            <a:ext cx="11086135" cy="1325563"/>
          </a:xfrm>
        </p:spPr>
        <p:txBody>
          <a:bodyPr/>
          <a:lstStyle/>
          <a:p>
            <a:r>
              <a:rPr lang="de-DE" dirty="0"/>
              <a:t>Post-growth opinions/behaviors </a:t>
            </a:r>
            <a:endParaRPr lang="en-GB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285D60C-3E2F-4040-BCAE-ACD1B59CB3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171" y="2742869"/>
            <a:ext cx="4729321" cy="3622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57E5F3C7-5B58-4957-87AE-A26F96FE0548}"/>
              </a:ext>
            </a:extLst>
          </p:cNvPr>
          <p:cNvSpPr txBox="1">
            <a:spLocks/>
          </p:cNvSpPr>
          <p:nvPr/>
        </p:nvSpPr>
        <p:spPr>
          <a:xfrm>
            <a:off x="315216" y="1254610"/>
            <a:ext cx="10128774" cy="11357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300" dirty="0">
                <a:latin typeface="Garamond" panose="02020404030301010803" pitchFamily="18" charset="0"/>
              </a:rPr>
              <a:t>Seeing the problem and support for s-frame solutions</a:t>
            </a:r>
            <a:r>
              <a:rPr lang="de-DE" sz="2300" b="1" dirty="0">
                <a:latin typeface="Garamond" panose="02020404030301010803" pitchFamily="18" charset="0"/>
              </a:rPr>
              <a:t> </a:t>
            </a:r>
            <a:r>
              <a:rPr lang="de-DE" sz="1700" dirty="0">
                <a:latin typeface="Garamond" panose="02020404030301010803" pitchFamily="18" charset="0"/>
              </a:rPr>
              <a:t>(Chater and Loewenstein, 2022*)</a:t>
            </a:r>
            <a:r>
              <a:rPr lang="de-DE" sz="2200" dirty="0">
                <a:latin typeface="Garamond" panose="02020404030301010803" pitchFamily="18" charset="0"/>
              </a:rPr>
              <a:t>: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de-DE" sz="2300" b="1" dirty="0">
                <a:latin typeface="Garamond" panose="02020404030301010803" pitchFamily="18" charset="0"/>
              </a:rPr>
              <a:t>Opinion clusters in academic and public debates </a:t>
            </a:r>
            <a:r>
              <a:rPr lang="de-DE" sz="1700" dirty="0">
                <a:latin typeface="Garamond" panose="02020404030301010803" pitchFamily="18" charset="0"/>
              </a:rPr>
              <a:t>(Drews et al., 2019)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s-ES" sz="2300" dirty="0" err="1">
                <a:latin typeface="Garamond" panose="02020404030301010803" pitchFamily="18" charset="0"/>
              </a:rPr>
              <a:t>Example</a:t>
            </a:r>
            <a:r>
              <a:rPr lang="es-ES" sz="2300" dirty="0">
                <a:latin typeface="Garamond" panose="02020404030301010803" pitchFamily="18" charset="0"/>
              </a:rPr>
              <a:t> </a:t>
            </a:r>
            <a:r>
              <a:rPr lang="es-ES" sz="2300" dirty="0" err="1">
                <a:latin typeface="Garamond" panose="02020404030301010803" pitchFamily="18" charset="0"/>
              </a:rPr>
              <a:t>questions</a:t>
            </a:r>
            <a:r>
              <a:rPr lang="es-ES" sz="2300" dirty="0">
                <a:latin typeface="Garamond" panose="02020404030301010803" pitchFamily="18" charset="0"/>
              </a:rPr>
              <a:t>:</a:t>
            </a:r>
            <a:endParaRPr lang="de-DE" sz="2300" dirty="0">
              <a:latin typeface="Garamond" panose="02020404030301010803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e-DE" sz="2200" dirty="0">
              <a:latin typeface="Garamond" panose="02020404030301010803" pitchFamily="18" charset="0"/>
            </a:endParaRP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F24E8C85-ABF2-43A4-B36F-5B731D82C2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l="2496" b="707"/>
          <a:stretch/>
        </p:blipFill>
        <p:spPr bwMode="auto">
          <a:xfrm>
            <a:off x="410507" y="2763330"/>
            <a:ext cx="3081840" cy="3093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007C5A4D-63A5-4676-B4E0-F82E1A0AD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88093" y="2875884"/>
            <a:ext cx="2964324" cy="2925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feld 9">
            <a:extLst>
              <a:ext uri="{FF2B5EF4-FFF2-40B4-BE49-F238E27FC236}">
                <a16:creationId xmlns:a16="http://schemas.microsoft.com/office/drawing/2014/main" id="{1883E547-A28D-43A3-B818-5DF34767350A}"/>
              </a:ext>
            </a:extLst>
          </p:cNvPr>
          <p:cNvSpPr txBox="1"/>
          <p:nvPr/>
        </p:nvSpPr>
        <p:spPr>
          <a:xfrm rot="16200000">
            <a:off x="-1572520" y="4231802"/>
            <a:ext cx="35795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Garamond" panose="02020404030301010803" pitchFamily="18" charset="0"/>
                <a:cs typeface="Arial" pitchFamily="34" charset="0"/>
              </a:rPr>
              <a:t>1= strongly disagree to 7= strongly agree</a:t>
            </a:r>
          </a:p>
        </p:txBody>
      </p:sp>
      <p:sp>
        <p:nvSpPr>
          <p:cNvPr id="14" name="Marcador de número de diapositiva 13">
            <a:extLst>
              <a:ext uri="{FF2B5EF4-FFF2-40B4-BE49-F238E27FC236}">
                <a16:creationId xmlns:a16="http://schemas.microsoft.com/office/drawing/2014/main" id="{D8A01927-4BAE-4027-98E8-89F01FCE8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1325D-5137-4B93-A163-A2D6749510DB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0670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734BCE-FEDC-4C0B-BDC5-B407E8A22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44" y="-12585"/>
            <a:ext cx="12093003" cy="1325563"/>
          </a:xfrm>
        </p:spPr>
        <p:txBody>
          <a:bodyPr>
            <a:normAutofit/>
          </a:bodyPr>
          <a:lstStyle/>
          <a:p>
            <a:r>
              <a:rPr lang="de-DE" sz="4300" dirty="0"/>
              <a:t>...Post-growth opinions/behaviors and related concepts</a:t>
            </a:r>
            <a:endParaRPr lang="en-GB" sz="43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8D59391-2076-4581-A1DD-3DD066CBF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792" y="1283794"/>
            <a:ext cx="11502886" cy="5528917"/>
          </a:xfrm>
        </p:spPr>
        <p:txBody>
          <a:bodyPr>
            <a:normAutofit/>
          </a:bodyPr>
          <a:lstStyle/>
          <a:p>
            <a:r>
              <a:rPr lang="de-DE" sz="2400" b="1" dirty="0"/>
              <a:t>Study for Canada with similar findings</a:t>
            </a:r>
            <a:r>
              <a:rPr lang="de-DE" sz="2400" dirty="0"/>
              <a:t> </a:t>
            </a:r>
            <a:r>
              <a:rPr lang="de-DE" sz="1700" dirty="0"/>
              <a:t>(Tomaselli et al., 2019)</a:t>
            </a:r>
            <a:r>
              <a:rPr lang="de-DE" sz="2400" dirty="0"/>
              <a:t>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300" dirty="0"/>
              <a:t>The Assured (41.1%), Ambivalent (36.3%), The Concerned (22.6% </a:t>
            </a:r>
            <a:r>
              <a:rPr lang="en-GB" sz="2300" dirty="0">
                <a:sym typeface="Wingdings" panose="05000000000000000000" pitchFamily="2" charset="2"/>
              </a:rPr>
              <a:t> higher likelihood of voting post-growth politics)</a:t>
            </a:r>
          </a:p>
          <a:p>
            <a:pPr marL="0" indent="0">
              <a:buNone/>
            </a:pPr>
            <a:endParaRPr lang="en-US" sz="2400" b="1" dirty="0"/>
          </a:p>
          <a:p>
            <a:r>
              <a:rPr lang="en-US" sz="2400" b="1" dirty="0"/>
              <a:t>Communicating “degrowth” </a:t>
            </a:r>
            <a:r>
              <a:rPr lang="en-US" sz="2400" dirty="0"/>
              <a:t>might backfire </a:t>
            </a:r>
            <a:r>
              <a:rPr lang="en-US" sz="1700" dirty="0"/>
              <a:t>(Drews and </a:t>
            </a:r>
            <a:r>
              <a:rPr lang="en-US" sz="1700" dirty="0" err="1"/>
              <a:t>Antal</a:t>
            </a:r>
            <a:r>
              <a:rPr lang="en-US" sz="1700" dirty="0"/>
              <a:t>, 2016)</a:t>
            </a:r>
            <a:r>
              <a:rPr lang="en-US" sz="2400" dirty="0"/>
              <a:t> or not </a:t>
            </a:r>
            <a:r>
              <a:rPr lang="en-US" sz="1700" dirty="0"/>
              <a:t>(Drews and Reese, 2018*)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GB" sz="2400" b="1" dirty="0"/>
              <a:t>Sufficiency:</a:t>
            </a:r>
            <a:r>
              <a:rPr lang="en-GB" sz="2400" dirty="0"/>
              <a:t>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000" dirty="0"/>
              <a:t>“in sustainable consumption is manifested in individual consumption moderation and </a:t>
            </a:r>
            <a:r>
              <a:rPr lang="en-GB" sz="2000" dirty="0" err="1"/>
              <a:t>behavioral</a:t>
            </a:r>
            <a:r>
              <a:rPr lang="en-GB" sz="2000" dirty="0"/>
              <a:t> change (microeconomics), supported by a transition in the socio-economic environment towards a more just intra- and intergenerational distribution of affluence (macroeconomics).” </a:t>
            </a:r>
            <a:r>
              <a:rPr lang="en-GB" sz="1700" dirty="0"/>
              <a:t>(</a:t>
            </a:r>
            <a:r>
              <a:rPr lang="en-GB" sz="1700" dirty="0" err="1"/>
              <a:t>Jungell-Michelsson</a:t>
            </a:r>
            <a:r>
              <a:rPr lang="en-GB" sz="1700" dirty="0"/>
              <a:t> and </a:t>
            </a:r>
            <a:r>
              <a:rPr lang="en-GB" sz="1700" dirty="0" err="1"/>
              <a:t>Heikurrinen</a:t>
            </a:r>
            <a:r>
              <a:rPr lang="en-GB" sz="1700" dirty="0"/>
              <a:t>, 2022)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GB" sz="20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000" dirty="0"/>
              <a:t>What level of personal monthly income is considered to be enough (sufficiency level) and to what degree do individuals evaluate their personal monthly income as being enough (sufficiency evaluation)? </a:t>
            </a:r>
            <a:r>
              <a:rPr lang="en-GB" sz="1700" dirty="0"/>
              <a:t>(Castro and </a:t>
            </a:r>
            <a:r>
              <a:rPr lang="en-GB" sz="1700" dirty="0" err="1"/>
              <a:t>Bleys</a:t>
            </a:r>
            <a:r>
              <a:rPr lang="en-GB" sz="1700" dirty="0"/>
              <a:t>, 2023)</a:t>
            </a:r>
            <a:endParaRPr lang="en-US" sz="1700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203BAD5-8041-4833-926C-D40A2CA1A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1325D-5137-4B93-A163-A2D6749510DB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1340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B8B06F-656B-4B44-8BD9-4E00B83A0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595" y="18255"/>
            <a:ext cx="11351942" cy="1325563"/>
          </a:xfrm>
        </p:spPr>
        <p:txBody>
          <a:bodyPr/>
          <a:lstStyle/>
          <a:p>
            <a:r>
              <a:rPr lang="en-GB" dirty="0"/>
              <a:t>Public support for climate/environmental policies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D064D67-B3B6-4B26-A98D-FD19D39AA3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136" y="1343817"/>
            <a:ext cx="5305500" cy="5123889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2200" b="1" dirty="0"/>
              <a:t>Questions:</a:t>
            </a:r>
          </a:p>
          <a:p>
            <a:pPr marL="914400" lvl="1" indent="-457200">
              <a:buFont typeface="+mj-lt"/>
              <a:buAutoNum type="alphaLcPeriod"/>
            </a:pPr>
            <a:r>
              <a:rPr lang="de-DE" sz="2100" dirty="0"/>
              <a:t>How much public support/acceptance?</a:t>
            </a:r>
          </a:p>
          <a:p>
            <a:pPr marL="914400" lvl="1" indent="-457200">
              <a:buFont typeface="+mj-lt"/>
              <a:buAutoNum type="alphaLcPeriod"/>
            </a:pPr>
            <a:r>
              <a:rPr lang="de-DE" sz="2100" dirty="0"/>
              <a:t>What (behavioral) factors explain it?</a:t>
            </a:r>
          </a:p>
          <a:p>
            <a:pPr lvl="2"/>
            <a:r>
              <a:rPr lang="de-DE" sz="2100" dirty="0"/>
              <a:t>Information/knowledge, ideology, fairness, policy design, etc.</a:t>
            </a:r>
          </a:p>
          <a:p>
            <a:pPr marL="457200" indent="-457200">
              <a:buFont typeface="+mj-lt"/>
              <a:buAutoNum type="arabicPeriod"/>
            </a:pPr>
            <a:endParaRPr lang="de-DE" sz="2200" dirty="0"/>
          </a:p>
          <a:p>
            <a:pPr marL="457200" indent="-457200">
              <a:buFont typeface="+mj-lt"/>
              <a:buAutoNum type="arabicPeriod"/>
            </a:pPr>
            <a:r>
              <a:rPr lang="de-DE" sz="2200" b="1" dirty="0"/>
              <a:t>Focus of ecological economics? </a:t>
            </a:r>
          </a:p>
          <a:p>
            <a:pPr lvl="1"/>
            <a:r>
              <a:rPr lang="de-DE" sz="2100" dirty="0"/>
              <a:t>More dynamic understanding needed </a:t>
            </a:r>
            <a:r>
              <a:rPr lang="de-DE" sz="1700" dirty="0"/>
              <a:t>(Kallbekken, 2023*)</a:t>
            </a:r>
          </a:p>
          <a:p>
            <a:pPr lvl="1"/>
            <a:r>
              <a:rPr lang="de-DE" sz="2100" dirty="0"/>
              <a:t>Most studies on taxes </a:t>
            </a:r>
          </a:p>
          <a:p>
            <a:pPr lvl="1"/>
            <a:r>
              <a:rPr lang="de-DE" sz="2100" dirty="0"/>
              <a:t>Few studies focus on </a:t>
            </a:r>
            <a:r>
              <a:rPr lang="de-DE" sz="2100" b="1" dirty="0"/>
              <a:t>restrictive policies</a:t>
            </a:r>
            <a:r>
              <a:rPr lang="de-DE" sz="2100" dirty="0"/>
              <a:t>, such as decreasing oil extraction </a:t>
            </a:r>
            <a:r>
              <a:rPr lang="de-DE" sz="1700" dirty="0"/>
              <a:t>(Sælen and Aasen, 2023)</a:t>
            </a:r>
            <a:r>
              <a:rPr lang="de-DE" sz="2000" dirty="0"/>
              <a:t>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de-DE" sz="1900" dirty="0"/>
              <a:t>(see also results from survey of climate-policy researchers on next slide!)</a:t>
            </a:r>
            <a:endParaRPr lang="en-US" sz="19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AF4815F-ACE1-441F-8CA0-2AA99DB57786}"/>
              </a:ext>
            </a:extLst>
          </p:cNvPr>
          <p:cNvSpPr txBox="1"/>
          <p:nvPr/>
        </p:nvSpPr>
        <p:spPr>
          <a:xfrm>
            <a:off x="10889530" y="5707915"/>
            <a:ext cx="12824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Garamond" panose="02020404030301010803" pitchFamily="18" charset="0"/>
              </a:rPr>
              <a:t>Rhodes and </a:t>
            </a:r>
          </a:p>
          <a:p>
            <a:r>
              <a:rPr lang="en-GB" dirty="0" err="1">
                <a:latin typeface="Garamond" panose="02020404030301010803" pitchFamily="18" charset="0"/>
              </a:rPr>
              <a:t>Axsen</a:t>
            </a:r>
            <a:r>
              <a:rPr lang="en-GB" dirty="0">
                <a:latin typeface="Garamond" panose="02020404030301010803" pitchFamily="18" charset="0"/>
              </a:rPr>
              <a:t>, 2017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95F2122-C73F-43B1-B66A-DE37D8D149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589" y="3618689"/>
            <a:ext cx="5155096" cy="299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Marcador de número de diapositiva 9">
            <a:extLst>
              <a:ext uri="{FF2B5EF4-FFF2-40B4-BE49-F238E27FC236}">
                <a16:creationId xmlns:a16="http://schemas.microsoft.com/office/drawing/2014/main" id="{F810923E-6040-41FC-85B1-8F096738B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1325D-5137-4B93-A163-A2D6749510DB}" type="slidenum">
              <a:rPr lang="en-GB" smtClean="0"/>
              <a:t>14</a:t>
            </a:fld>
            <a:endParaRPr lang="en-GB" dirty="0"/>
          </a:p>
        </p:txBody>
      </p:sp>
      <p:pic>
        <p:nvPicPr>
          <p:cNvPr id="1026" name="Picture 2" descr="Repeal of Australia's carbon tax moves closer">
            <a:extLst>
              <a:ext uri="{FF2B5EF4-FFF2-40B4-BE49-F238E27FC236}">
                <a16:creationId xmlns:a16="http://schemas.microsoft.com/office/drawing/2014/main" id="{EABB0D8F-0748-4705-9EA1-09C8B321A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0022" y="1036804"/>
            <a:ext cx="238125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7880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5ABB18-E286-4959-8A84-5BD86C6C9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Ecological economists‘ policy preferences</a:t>
            </a:r>
            <a:endParaRPr lang="en-GB" dirty="0"/>
          </a:p>
        </p:txBody>
      </p:sp>
      <p:pic>
        <p:nvPicPr>
          <p:cNvPr id="4" name="Picture">
            <a:extLst>
              <a:ext uri="{FF2B5EF4-FFF2-40B4-BE49-F238E27FC236}">
                <a16:creationId xmlns:a16="http://schemas.microsoft.com/office/drawing/2014/main" id="{11662338-0DBA-4AAF-9B7B-8ED0C89C24F7}"/>
              </a:ext>
            </a:extLst>
          </p:cNvPr>
          <p:cNvPicPr/>
          <p:nvPr/>
        </p:nvPicPr>
        <p:blipFill rotWithShape="1">
          <a:blip r:embed="rId2"/>
          <a:srcRect b="2154"/>
          <a:stretch/>
        </p:blipFill>
        <p:spPr bwMode="auto">
          <a:xfrm>
            <a:off x="1465793" y="1247575"/>
            <a:ext cx="8581590" cy="54564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726E3C7E-1482-499A-8DAB-078FBEB68205}"/>
              </a:ext>
            </a:extLst>
          </p:cNvPr>
          <p:cNvSpPr txBox="1"/>
          <p:nvPr/>
        </p:nvSpPr>
        <p:spPr>
          <a:xfrm>
            <a:off x="9972316" y="6136392"/>
            <a:ext cx="2352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Garamond" panose="02020404030301010803" pitchFamily="18" charset="0"/>
              </a:rPr>
              <a:t>Drews et al., submitted*</a:t>
            </a:r>
            <a:endParaRPr lang="en-GB" dirty="0">
              <a:latin typeface="Garamond" panose="02020404030301010803" pitchFamily="18" charset="0"/>
            </a:endParaRPr>
          </a:p>
        </p:txBody>
      </p:sp>
      <p:sp>
        <p:nvSpPr>
          <p:cNvPr id="11" name="Flecha: hacia arriba 10">
            <a:extLst>
              <a:ext uri="{FF2B5EF4-FFF2-40B4-BE49-F238E27FC236}">
                <a16:creationId xmlns:a16="http://schemas.microsoft.com/office/drawing/2014/main" id="{F34DEEE4-3ED2-40BC-A7DE-521A591AD2E5}"/>
              </a:ext>
            </a:extLst>
          </p:cNvPr>
          <p:cNvSpPr/>
          <p:nvPr/>
        </p:nvSpPr>
        <p:spPr>
          <a:xfrm rot="2711538">
            <a:off x="4081455" y="3608749"/>
            <a:ext cx="333897" cy="505086"/>
          </a:xfrm>
          <a:prstGeom prst="upArrow">
            <a:avLst>
              <a:gd name="adj1" fmla="val 31818"/>
              <a:gd name="adj2" fmla="val 40625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lecha: hacia arriba 13">
            <a:extLst>
              <a:ext uri="{FF2B5EF4-FFF2-40B4-BE49-F238E27FC236}">
                <a16:creationId xmlns:a16="http://schemas.microsoft.com/office/drawing/2014/main" id="{2394723A-EDB7-4377-88A2-6E111592C41B}"/>
              </a:ext>
            </a:extLst>
          </p:cNvPr>
          <p:cNvSpPr/>
          <p:nvPr/>
        </p:nvSpPr>
        <p:spPr>
          <a:xfrm rot="2711538">
            <a:off x="1331895" y="6404962"/>
            <a:ext cx="333897" cy="505086"/>
          </a:xfrm>
          <a:prstGeom prst="upArrow">
            <a:avLst>
              <a:gd name="adj1" fmla="val 31818"/>
              <a:gd name="adj2" fmla="val 40625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Flecha: hacia arriba 14">
            <a:extLst>
              <a:ext uri="{FF2B5EF4-FFF2-40B4-BE49-F238E27FC236}">
                <a16:creationId xmlns:a16="http://schemas.microsoft.com/office/drawing/2014/main" id="{5A32B5F8-695C-4B1E-866B-78BEE172BC5C}"/>
              </a:ext>
            </a:extLst>
          </p:cNvPr>
          <p:cNvSpPr/>
          <p:nvPr/>
        </p:nvSpPr>
        <p:spPr>
          <a:xfrm rot="2711538">
            <a:off x="6930167" y="3608749"/>
            <a:ext cx="333897" cy="505086"/>
          </a:xfrm>
          <a:prstGeom prst="upArrow">
            <a:avLst>
              <a:gd name="adj1" fmla="val 31818"/>
              <a:gd name="adj2" fmla="val 40625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Marcador de número de diapositiva 15">
            <a:extLst>
              <a:ext uri="{FF2B5EF4-FFF2-40B4-BE49-F238E27FC236}">
                <a16:creationId xmlns:a16="http://schemas.microsoft.com/office/drawing/2014/main" id="{B12A2A06-CDDB-4FB6-85AF-526F94158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1325D-5137-4B93-A163-A2D6749510DB}" type="slidenum">
              <a:rPr lang="en-GB" smtClean="0"/>
              <a:t>15</a:t>
            </a:fld>
            <a:endParaRPr lang="en-GB" dirty="0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4B61BD6E-72F2-457B-878F-E95AD3FF9B16}"/>
              </a:ext>
            </a:extLst>
          </p:cNvPr>
          <p:cNvSpPr/>
          <p:nvPr/>
        </p:nvSpPr>
        <p:spPr>
          <a:xfrm>
            <a:off x="2098235" y="4561740"/>
            <a:ext cx="192156" cy="659616"/>
          </a:xfrm>
          <a:prstGeom prst="ellipse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CC49ABAF-8984-4F7F-AADC-C1F58877A484}"/>
              </a:ext>
            </a:extLst>
          </p:cNvPr>
          <p:cNvSpPr/>
          <p:nvPr/>
        </p:nvSpPr>
        <p:spPr>
          <a:xfrm>
            <a:off x="7712765" y="2005567"/>
            <a:ext cx="192156" cy="659616"/>
          </a:xfrm>
          <a:prstGeom prst="ellipse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06DFB29F-B0C8-491B-87EA-905ED16F81DA}"/>
              </a:ext>
            </a:extLst>
          </p:cNvPr>
          <p:cNvSpPr/>
          <p:nvPr/>
        </p:nvSpPr>
        <p:spPr>
          <a:xfrm>
            <a:off x="4830418" y="2282367"/>
            <a:ext cx="192156" cy="659616"/>
          </a:xfrm>
          <a:prstGeom prst="ellipse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5958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 animBg="1"/>
      <p:bldP spid="9" grpId="0" animBg="1"/>
      <p:bldP spid="10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657B96-57C0-4D04-A677-DF4E1C240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(More) political behavior (research needed)</a:t>
            </a:r>
            <a:endParaRPr lang="en-GB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C37650B-9E10-490F-A0F5-290EDABC7C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740" y="1321918"/>
            <a:ext cx="5972036" cy="51796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1. Individual and contextual factors affecting </a:t>
            </a:r>
            <a:r>
              <a:rPr lang="en-GB" b="1" dirty="0"/>
              <a:t>green party voting </a:t>
            </a:r>
            <a:r>
              <a:rPr lang="en-GB" sz="1700" dirty="0"/>
              <a:t>(Schumacher, 2014)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2. Discussion of the roots of the ‘far right insurgency’ </a:t>
            </a:r>
            <a:r>
              <a:rPr lang="en-GB" sz="1700" dirty="0"/>
              <a:t>(</a:t>
            </a:r>
            <a:r>
              <a:rPr lang="en-GB" sz="1700" dirty="0" err="1"/>
              <a:t>Muradian</a:t>
            </a:r>
            <a:r>
              <a:rPr lang="en-GB" sz="1700" dirty="0"/>
              <a:t> and Pascual, 2020)</a:t>
            </a:r>
            <a:r>
              <a:rPr lang="en-GB" dirty="0"/>
              <a:t>: </a:t>
            </a:r>
          </a:p>
          <a:p>
            <a:r>
              <a:rPr lang="en-GB" dirty="0"/>
              <a:t>“we favour building bridges with academic traditions and disciplines with which ecological economics has had relatively weak connections, such as social and </a:t>
            </a:r>
            <a:r>
              <a:rPr lang="en-GB" b="1" dirty="0"/>
              <a:t>political psychology</a:t>
            </a:r>
            <a:r>
              <a:rPr lang="en-GB" dirty="0"/>
              <a:t>.”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505958C-04BC-40E1-A3C4-4C36F612F6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2689" y="3029639"/>
            <a:ext cx="4732106" cy="3556427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CE9DC832-D3E3-492E-BA15-E0609E327DC9}"/>
              </a:ext>
            </a:extLst>
          </p:cNvPr>
          <p:cNvSpPr txBox="1"/>
          <p:nvPr/>
        </p:nvSpPr>
        <p:spPr>
          <a:xfrm>
            <a:off x="6709273" y="1905401"/>
            <a:ext cx="539826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latin typeface="Garamond" panose="02020404030301010803" pitchFamily="18" charset="0"/>
              </a:rPr>
              <a:t>“Please indicate—in your opinion —how important the following obstacles (responses) are to keeping global average temperature increase below 2°C.”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8B7C547-D9FA-466E-94CD-F4DDC1BDE496}"/>
              </a:ext>
            </a:extLst>
          </p:cNvPr>
          <p:cNvSpPr txBox="1"/>
          <p:nvPr/>
        </p:nvSpPr>
        <p:spPr>
          <a:xfrm>
            <a:off x="8866857" y="6488668"/>
            <a:ext cx="22306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 err="1">
                <a:latin typeface="Garamond" panose="02020404030301010803" pitchFamily="18" charset="0"/>
              </a:rPr>
              <a:t>Kornek</a:t>
            </a:r>
            <a:r>
              <a:rPr lang="en-GB" dirty="0">
                <a:latin typeface="Garamond" panose="02020404030301010803" pitchFamily="18" charset="0"/>
              </a:rPr>
              <a:t> et al., 2020*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643D9DE-D50C-4B9C-A0EA-7A3B697BD7B9}"/>
              </a:ext>
            </a:extLst>
          </p:cNvPr>
          <p:cNvSpPr txBox="1"/>
          <p:nvPr/>
        </p:nvSpPr>
        <p:spPr>
          <a:xfrm>
            <a:off x="6520070" y="1276972"/>
            <a:ext cx="56625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latin typeface="Garamond" panose="02020404030301010803" pitchFamily="18" charset="0"/>
              </a:rPr>
              <a:t>3. Survey: 917 IPCC/UNFCCC experts</a:t>
            </a:r>
          </a:p>
        </p:txBody>
      </p:sp>
      <p:sp>
        <p:nvSpPr>
          <p:cNvPr id="14" name="Marcador de número de diapositiva 13">
            <a:extLst>
              <a:ext uri="{FF2B5EF4-FFF2-40B4-BE49-F238E27FC236}">
                <a16:creationId xmlns:a16="http://schemas.microsoft.com/office/drawing/2014/main" id="{0286A3B3-5F40-43BE-A9E2-F3360D4B2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1325D-5137-4B93-A163-A2D6749510DB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3774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4FEA15-F491-4E8C-A947-3BBE6E7C8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Economic/carbon inequality</a:t>
            </a:r>
            <a:endParaRPr lang="en-GB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F626B0B-9A54-4498-AC41-736A591019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318" y="1445909"/>
            <a:ext cx="5121863" cy="1560886"/>
          </a:xfrm>
        </p:spPr>
        <p:txBody>
          <a:bodyPr>
            <a:normAutofit/>
          </a:bodyPr>
          <a:lstStyle/>
          <a:p>
            <a:r>
              <a:rPr lang="en-GB" sz="2200" dirty="0"/>
              <a:t>Much work on link between economic inequality and environment at macro-level, but little work on </a:t>
            </a:r>
            <a:r>
              <a:rPr lang="en-GB" sz="2200" dirty="0" err="1"/>
              <a:t>behavior</a:t>
            </a:r>
            <a:r>
              <a:rPr lang="en-GB" sz="2200" dirty="0"/>
              <a:t> </a:t>
            </a:r>
            <a:r>
              <a:rPr lang="en-GB" sz="1700" dirty="0"/>
              <a:t>(Galvin and </a:t>
            </a:r>
            <a:r>
              <a:rPr lang="en-GB" sz="1700" dirty="0" err="1"/>
              <a:t>Sunikka</a:t>
            </a:r>
            <a:r>
              <a:rPr lang="en-GB" sz="1700" dirty="0"/>
              <a:t>-Blank, 2018)</a:t>
            </a:r>
          </a:p>
          <a:p>
            <a:pPr marL="0" indent="0">
              <a:buNone/>
            </a:pPr>
            <a:endParaRPr lang="en-GB" sz="2200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CD5B2B6-1E61-43BB-BEED-9F6F0C36F19B}"/>
              </a:ext>
            </a:extLst>
          </p:cNvPr>
          <p:cNvSpPr txBox="1"/>
          <p:nvPr/>
        </p:nvSpPr>
        <p:spPr>
          <a:xfrm>
            <a:off x="221318" y="5435701"/>
            <a:ext cx="4859686" cy="1031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de-DE" sz="2200" dirty="0">
                <a:latin typeface="Garamond" panose="02020404030301010803" pitchFamily="18" charset="0"/>
              </a:rPr>
              <a:t>Estimate of emissions for Roman Abramovich: </a:t>
            </a:r>
            <a:r>
              <a:rPr lang="de-DE" sz="2200" b="1" dirty="0">
                <a:latin typeface="Garamond" panose="02020404030301010803" pitchFamily="18" charset="0"/>
              </a:rPr>
              <a:t>31,000 tons of CO2e</a:t>
            </a:r>
            <a:r>
              <a:rPr lang="de-DE" sz="2200" dirty="0">
                <a:latin typeface="Garamond" panose="02020404030301010803" pitchFamily="18" charset="0"/>
              </a:rPr>
              <a:t> </a:t>
            </a:r>
            <a:r>
              <a:rPr lang="de-DE" sz="1700" dirty="0">
                <a:latin typeface="Garamond" panose="02020404030301010803" pitchFamily="18" charset="0"/>
              </a:rPr>
              <a:t>(Barros and Wilk, 2021*)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247CF14E-9D42-4EDA-983F-F9B498641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915" y="1225685"/>
            <a:ext cx="6731445" cy="3652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Marcador de número de diapositiva 12">
            <a:extLst>
              <a:ext uri="{FF2B5EF4-FFF2-40B4-BE49-F238E27FC236}">
                <a16:creationId xmlns:a16="http://schemas.microsoft.com/office/drawing/2014/main" id="{AF58419B-B21C-4EA2-A7ED-607417EDE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1325D-5137-4B93-A163-A2D6749510DB}" type="slidenum">
              <a:rPr lang="en-GB" smtClean="0"/>
              <a:t>17</a:t>
            </a:fld>
            <a:endParaRPr lang="en-GB" dirty="0"/>
          </a:p>
        </p:txBody>
      </p:sp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0065249A-844A-4A11-81BC-50478DC5C879}"/>
              </a:ext>
            </a:extLst>
          </p:cNvPr>
          <p:cNvCxnSpPr>
            <a:cxnSpLocks/>
          </p:cNvCxnSpPr>
          <p:nvPr/>
        </p:nvCxnSpPr>
        <p:spPr>
          <a:xfrm flipV="1">
            <a:off x="4056434" y="4357991"/>
            <a:ext cx="1566153" cy="4595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Mega yacht's helicopters can be folded away into the ship and it's so ...">
            <a:extLst>
              <a:ext uri="{FF2B5EF4-FFF2-40B4-BE49-F238E27FC236}">
                <a16:creationId xmlns:a16="http://schemas.microsoft.com/office/drawing/2014/main" id="{5B7D571B-91CE-4EC4-9383-52659C3BD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606" y="5071177"/>
            <a:ext cx="3184939" cy="1760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9D8D027B-9A64-4F78-A255-81B8C1D7F7F1}"/>
              </a:ext>
            </a:extLst>
          </p:cNvPr>
          <p:cNvSpPr txBox="1"/>
          <p:nvPr/>
        </p:nvSpPr>
        <p:spPr>
          <a:xfrm>
            <a:off x="221318" y="2959618"/>
            <a:ext cx="4859686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GB" sz="2200" dirty="0">
                <a:latin typeface="Garamond" panose="02020404030301010803" pitchFamily="18" charset="0"/>
              </a:rPr>
              <a:t>“If climate policy does not account for such extreme emissions disparities, it will limit effectiveness, erode public support, and disproportionately harm economic and socially marginalized groups.” </a:t>
            </a:r>
            <a:r>
              <a:rPr lang="en-GB" sz="1700" dirty="0">
                <a:latin typeface="Garamond" panose="02020404030301010803" pitchFamily="18" charset="0"/>
              </a:rPr>
              <a:t>(Starr et al., 2023)</a:t>
            </a:r>
          </a:p>
        </p:txBody>
      </p:sp>
    </p:spTree>
    <p:extLst>
      <p:ext uri="{BB962C8B-B14F-4D97-AF65-F5344CB8AC3E}">
        <p14:creationId xmlns:p14="http://schemas.microsoft.com/office/powerpoint/2010/main" val="1871895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100889-F751-4B00-81BF-7716DC7B3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Informational and cultural environment</a:t>
            </a:r>
            <a:endParaRPr lang="en-GB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6F3ECDF-F0CF-4B1D-85B2-8989E3AE9D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506" y="1343818"/>
            <a:ext cx="7778729" cy="2963777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2400" dirty="0"/>
              <a:t>(Non-) green </a:t>
            </a:r>
            <a:r>
              <a:rPr lang="de-DE" sz="2400" b="1" dirty="0"/>
              <a:t>advertising</a:t>
            </a:r>
            <a:r>
              <a:rPr lang="de-DE" sz="2400" dirty="0"/>
              <a:t> as barriers for transition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/>
              <a:t>Ecological economists tend to be </a:t>
            </a:r>
            <a:r>
              <a:rPr lang="en-GB" dirty="0" err="1"/>
              <a:t>skeptical</a:t>
            </a:r>
            <a:r>
              <a:rPr lang="en-GB" dirty="0"/>
              <a:t> about “consumer sovereignty” </a:t>
            </a:r>
            <a:r>
              <a:rPr lang="en-GB" sz="1700" dirty="0"/>
              <a:t>(Norton et al., 1998)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/>
              <a:t>Cognitive heuristics (e.g. “footprint illusion”) can create psychological barriers for sustainable consumption, which can serve as a justification for regulating not just conventional but also green advertising </a:t>
            </a:r>
            <a:r>
              <a:rPr lang="en-GB" sz="1700" dirty="0"/>
              <a:t>(Castro and Drews, 2023)</a:t>
            </a:r>
          </a:p>
        </p:txBody>
      </p:sp>
      <p:pic>
        <p:nvPicPr>
          <p:cNvPr id="6146" name="Picture 2" descr="Download Ecology Organic Label Royalty-Free Vector Graphic - Pixabay">
            <a:extLst>
              <a:ext uri="{FF2B5EF4-FFF2-40B4-BE49-F238E27FC236}">
                <a16:creationId xmlns:a16="http://schemas.microsoft.com/office/drawing/2014/main" id="{A134C7CF-A409-401E-BC30-CE6682B52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4337" y="1424677"/>
            <a:ext cx="3642089" cy="2370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18471BA8-4D6B-440F-8558-5FDD1686DE41}"/>
              </a:ext>
            </a:extLst>
          </p:cNvPr>
          <p:cNvSpPr txBox="1">
            <a:spLocks/>
          </p:cNvSpPr>
          <p:nvPr/>
        </p:nvSpPr>
        <p:spPr>
          <a:xfrm>
            <a:off x="330507" y="4121662"/>
            <a:ext cx="11420818" cy="24639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aramond" panose="02020404030301010803" pitchFamily="18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aramond" panose="02020404030301010803" pitchFamily="18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Verdana" panose="020B0604030504040204" pitchFamily="34" charset="0"/>
                <a:cs typeface="+mn-cs"/>
              </a:rPr>
              <a:t>“Understanding and reversing industry exploitation“, “improving the information environment for public debate, and countering active attempts to corrupt it”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Verdana" panose="020B0604030504040204" pitchFamily="34" charset="0"/>
                <a:cs typeface="+mn-cs"/>
                <a:sym typeface="Wingdings" panose="05000000000000000000" pitchFamily="2" charset="2"/>
              </a:rPr>
              <a:t> key s-frame research topics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Verdana" panose="020B0604030504040204" pitchFamily="34" charset="0"/>
                <a:cs typeface="+mn-cs"/>
              </a:rPr>
              <a:t> </a:t>
            </a:r>
            <a:r>
              <a:rPr kumimoji="0" lang="en-GB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Verdana" panose="020B0604030504040204" pitchFamily="34" charset="0"/>
                <a:cs typeface="+mn-cs"/>
              </a:rPr>
              <a:t>(Chater and Loewenstein, 2022*)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Verdana" panose="020B0604030504040204" pitchFamily="34" charset="0"/>
              <a:cs typeface="+mn-cs"/>
            </a:endParaRPr>
          </a:p>
          <a:p>
            <a:pPr marL="457200" indent="-457200">
              <a:buClr>
                <a:schemeClr val="accent6">
                  <a:lumMod val="75000"/>
                </a:schemeClr>
              </a:buClr>
              <a:buFont typeface="+mj-lt"/>
              <a:buAutoNum type="arabicPeriod" startAt="2"/>
            </a:pPr>
            <a:r>
              <a:rPr lang="en-GB" sz="2400" b="1" dirty="0"/>
              <a:t>Culture</a:t>
            </a:r>
            <a:r>
              <a:rPr lang="en-GB" sz="2400" dirty="0"/>
              <a:t> of “fast pace of life” reduces pro-environmental </a:t>
            </a:r>
            <a:r>
              <a:rPr lang="en-GB" sz="2400" dirty="0" err="1"/>
              <a:t>behavior</a:t>
            </a:r>
            <a:r>
              <a:rPr lang="en-GB" dirty="0"/>
              <a:t> </a:t>
            </a:r>
            <a:r>
              <a:rPr lang="en-GB" sz="1700" dirty="0"/>
              <a:t>(Hoffmann et al., 2022)            </a:t>
            </a:r>
            <a:r>
              <a:rPr lang="en-GB" sz="2400" dirty="0">
                <a:sym typeface="Wingdings" panose="05000000000000000000" pitchFamily="2" charset="2"/>
              </a:rPr>
              <a:t> </a:t>
            </a:r>
            <a:r>
              <a:rPr lang="en-GB" sz="2400" dirty="0"/>
              <a:t>working-time reduction as one potential systemic solution?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AA71114-87D0-489C-8E62-A4B18CBFD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1325D-5137-4B93-A163-A2D6749510DB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2989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7267E7-303D-4E0E-87D7-E18B63EAA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Natural environment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C411486-84B9-4680-9C98-E2BFB712F7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471" y="1718273"/>
            <a:ext cx="7235039" cy="1397207"/>
          </a:xfrm>
        </p:spPr>
        <p:txBody>
          <a:bodyPr>
            <a:normAutofit fontScale="92500" lnSpcReduction="20000"/>
          </a:bodyPr>
          <a:lstStyle/>
          <a:p>
            <a:r>
              <a:rPr lang="en-GB" sz="2700" dirty="0"/>
              <a:t>Clear connection to work on PES, less clear for PEB</a:t>
            </a:r>
          </a:p>
          <a:p>
            <a:r>
              <a:rPr lang="en-GB" sz="2700" dirty="0"/>
              <a:t>Progressive separation from nature as a reason for lacking environmental awareness, notably of complex, distant side-effects </a:t>
            </a:r>
            <a:r>
              <a:rPr lang="en-GB" sz="1800" dirty="0"/>
              <a:t>(</a:t>
            </a:r>
            <a:r>
              <a:rPr lang="en-GB" sz="1800" dirty="0" err="1"/>
              <a:t>Luzzati</a:t>
            </a:r>
            <a:r>
              <a:rPr lang="en-GB" sz="1800" dirty="0"/>
              <a:t> et al., 2022)</a:t>
            </a:r>
          </a:p>
        </p:txBody>
      </p:sp>
      <p:pic>
        <p:nvPicPr>
          <p:cNvPr id="7170" name="Picture 2" descr="Implementing Biophysical Socioeconomics: Ontology and Epistemology in Ecological  Economics">
            <a:extLst>
              <a:ext uri="{FF2B5EF4-FFF2-40B4-BE49-F238E27FC236}">
                <a16:creationId xmlns:a16="http://schemas.microsoft.com/office/drawing/2014/main" id="{91D44865-DE61-44D9-99AE-3AD0589698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94" b="10813"/>
          <a:stretch/>
        </p:blipFill>
        <p:spPr bwMode="auto">
          <a:xfrm>
            <a:off x="8350560" y="447471"/>
            <a:ext cx="3334969" cy="2370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EDFAAD22-8F64-4602-82C6-C4F6407A9D0C}"/>
              </a:ext>
            </a:extLst>
          </p:cNvPr>
          <p:cNvSpPr txBox="1">
            <a:spLocks/>
          </p:cNvSpPr>
          <p:nvPr/>
        </p:nvSpPr>
        <p:spPr>
          <a:xfrm>
            <a:off x="506471" y="3163427"/>
            <a:ext cx="10328922" cy="32563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aramond" panose="02020404030301010803" pitchFamily="18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aramond" panose="02020404030301010803" pitchFamily="18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6">
                  <a:lumMod val="75000"/>
                </a:schemeClr>
              </a:buClr>
            </a:pPr>
            <a:r>
              <a:rPr lang="en-GB" sz="2500" dirty="0"/>
              <a:t>Positive link between spatial, temporal and social contexts of childhood </a:t>
            </a:r>
            <a:r>
              <a:rPr lang="en-GB" sz="2500" b="1" dirty="0"/>
              <a:t>nature experiences</a:t>
            </a:r>
            <a:r>
              <a:rPr lang="en-GB" sz="2500" dirty="0"/>
              <a:t>, and adulthood environmental preferences </a:t>
            </a:r>
            <a:r>
              <a:rPr lang="en-GB" sz="1700" dirty="0"/>
              <a:t>(Jensen and Olsen, 2019)</a:t>
            </a:r>
            <a:endParaRPr lang="en-GB" dirty="0"/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en-GB" sz="2500" dirty="0"/>
              <a:t>“Is there some combination of fear and hope sufficient to dissolve our culture-wide conspiracy of denial or must we rely on some “</a:t>
            </a:r>
            <a:r>
              <a:rPr lang="en-GB" sz="2500" b="1" dirty="0"/>
              <a:t>staggering ecological disaster</a:t>
            </a:r>
            <a:r>
              <a:rPr lang="en-GB" sz="2500" dirty="0"/>
              <a:t>” to wake a world of sleep-walkers?” </a:t>
            </a:r>
            <a:r>
              <a:rPr lang="en-GB" sz="1700" dirty="0"/>
              <a:t>(Rees, 2020)</a:t>
            </a:r>
          </a:p>
          <a:p>
            <a:pPr lvl="1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GB" dirty="0"/>
              <a:t>Mixed evidence in literature: “The size of the temperature-opinion effect—if present—is likely to be small”</a:t>
            </a:r>
            <a:r>
              <a:rPr lang="en-GB" sz="1700" dirty="0"/>
              <a:t> (Howe et al., 2020*)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en-GB" sz="2500" dirty="0"/>
              <a:t>Adopting ecocentrism and ecological ethics </a:t>
            </a:r>
            <a:r>
              <a:rPr lang="en-GB" sz="1700" dirty="0"/>
              <a:t>(Washington and Maloney, 2020)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F69BF18-9F0E-411E-8281-39A0EBB53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1325D-5137-4B93-A163-A2D6749510DB}" type="slidenum">
              <a:rPr lang="en-GB" smtClean="0"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2228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F56708-70DA-4A7E-9D96-CD27C335F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2C4F175-0080-4DEE-AAA4-CC6AF18338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Introduction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Background: ecological economics and </a:t>
            </a:r>
            <a:r>
              <a:rPr lang="en-GB" dirty="0" err="1"/>
              <a:t>behavioral</a:t>
            </a:r>
            <a:r>
              <a:rPr lang="en-GB" dirty="0"/>
              <a:t> science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Frequent themes and important </a:t>
            </a:r>
            <a:r>
              <a:rPr lang="en-GB" dirty="0" err="1"/>
              <a:t>behavioral</a:t>
            </a:r>
            <a:r>
              <a:rPr lang="en-GB" dirty="0"/>
              <a:t> contributions in the flagship journal</a:t>
            </a:r>
            <a:r>
              <a:rPr lang="en-GB" i="1" dirty="0"/>
              <a:t> Ecological Economics </a:t>
            </a:r>
            <a:r>
              <a:rPr lang="en-GB" dirty="0"/>
              <a:t>and beyond (*)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err="1"/>
              <a:t>Behavioral</a:t>
            </a:r>
            <a:r>
              <a:rPr lang="en-GB" dirty="0"/>
              <a:t> </a:t>
            </a:r>
            <a:r>
              <a:rPr lang="en-GB" i="1" dirty="0"/>
              <a:t>environmental</a:t>
            </a:r>
            <a:r>
              <a:rPr lang="en-GB" dirty="0"/>
              <a:t> versus </a:t>
            </a:r>
            <a:r>
              <a:rPr lang="en-GB" i="1" dirty="0"/>
              <a:t>ecological </a:t>
            </a:r>
            <a:r>
              <a:rPr lang="en-GB" dirty="0"/>
              <a:t>economics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Considerations for future research &amp; conclusions</a:t>
            </a:r>
          </a:p>
          <a:p>
            <a:pPr marL="971550" lvl="1" indent="-514350">
              <a:buFont typeface="+mj-lt"/>
              <a:buAutoNum type="arabicPeriod"/>
            </a:pPr>
            <a:endParaRPr lang="en-GB" i="1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1EFD43D-5037-4FA4-8D16-94F15FFF7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1325D-5137-4B93-A163-A2D6749510DB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81372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0D4D90-DBD8-4D97-A94C-504D8E12F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Social tipping points</a:t>
            </a:r>
            <a:endParaRPr lang="en-GB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504A1B4-F4B7-45E5-A96C-021AB60D9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56" y="1260088"/>
            <a:ext cx="12192000" cy="4916875"/>
          </a:xfrm>
        </p:spPr>
        <p:txBody>
          <a:bodyPr/>
          <a:lstStyle/>
          <a:p>
            <a:pPr marL="0" indent="0">
              <a:buNone/>
            </a:pPr>
            <a:r>
              <a:rPr lang="de-DE" sz="2300" dirty="0"/>
              <a:t>Interest in the concept given that rapid shifts are necessary for sustainability transition</a:t>
            </a:r>
          </a:p>
          <a:p>
            <a:r>
              <a:rPr lang="de-DE" sz="2300" dirty="0"/>
              <a:t>Social system = network of social agents embedded within social-ecological environment; under certain critical conditions, a small change in the system or its environment can lead to qualitative change</a:t>
            </a:r>
          </a:p>
          <a:p>
            <a:r>
              <a:rPr lang="en-GB" sz="2300" dirty="0"/>
              <a:t>Differences: social vs. climate tipping processes (e.g. agency, temporal and spatial scales, complexity)</a:t>
            </a:r>
          </a:p>
          <a:p>
            <a:pPr marL="0" indent="0">
              <a:buNone/>
            </a:pPr>
            <a:endParaRPr lang="de-DE" sz="18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569D66B-C56D-4921-A3DC-3F7EC41FA1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2375" y="3206765"/>
            <a:ext cx="7868035" cy="363298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8CDB558-5FB9-4744-A553-50EEA7925457}"/>
              </a:ext>
            </a:extLst>
          </p:cNvPr>
          <p:cNvSpPr txBox="1"/>
          <p:nvPr/>
        </p:nvSpPr>
        <p:spPr>
          <a:xfrm>
            <a:off x="10447053" y="5804457"/>
            <a:ext cx="15272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>
                <a:latin typeface="Garamond" panose="02020404030301010803" pitchFamily="18" charset="0"/>
              </a:rPr>
              <a:t>Winkelmann et al., 2022 </a:t>
            </a:r>
            <a:endParaRPr lang="en-GB" dirty="0">
              <a:latin typeface="Garamond" panose="02020404030301010803" pitchFamily="18" charset="0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813B48C-AEF3-4C31-80A8-19B55D36C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1325D-5137-4B93-A163-A2D6749510DB}" type="slidenum">
              <a:rPr lang="en-GB" smtClean="0"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45943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1EC309-5770-4D1F-8AAF-380CDB187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045" y="7104"/>
            <a:ext cx="12053092" cy="1325563"/>
          </a:xfrm>
        </p:spPr>
        <p:txBody>
          <a:bodyPr/>
          <a:lstStyle/>
          <a:p>
            <a:r>
              <a:rPr lang="de-DE" dirty="0"/>
              <a:t>Behavioral insights in formal social-ecological models</a:t>
            </a:r>
            <a:endParaRPr lang="en-GB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0320329-5609-445C-970F-4FB72ADFAE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297" y="2421288"/>
            <a:ext cx="6402431" cy="2199835"/>
          </a:xfrm>
        </p:spPr>
        <p:txBody>
          <a:bodyPr>
            <a:normAutofit/>
          </a:bodyPr>
          <a:lstStyle/>
          <a:p>
            <a:r>
              <a:rPr lang="en-GB" sz="2500" dirty="0"/>
              <a:t>Support the identification and operationalization of alternative behavioural theories (bounded rationality, etc.) </a:t>
            </a:r>
            <a:r>
              <a:rPr lang="en-GB" sz="2500" dirty="0">
                <a:sym typeface="Wingdings" panose="05000000000000000000" pitchFamily="2" charset="2"/>
              </a:rPr>
              <a:t>so that modellers can make informed choices on which theory is relevant for a given context and research question</a:t>
            </a:r>
            <a:endParaRPr lang="en-GB" sz="2500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6CFB0E9-F19E-47E7-9FC4-CBBD169F8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1325D-5137-4B93-A163-A2D6749510DB}" type="slidenum">
              <a:rPr lang="en-GB" smtClean="0"/>
              <a:t>21</a:t>
            </a:fld>
            <a:endParaRPr lang="en-GB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B6C8701-13EA-4F86-9434-BF737D9E64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6722" y="2971065"/>
            <a:ext cx="5805294" cy="3334956"/>
          </a:xfrm>
          <a:prstGeom prst="rect">
            <a:avLst/>
          </a:prstGeom>
        </p:spPr>
      </p:pic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9FF19BB0-1E7C-43E6-8928-DFAC1A282743}"/>
              </a:ext>
            </a:extLst>
          </p:cNvPr>
          <p:cNvSpPr txBox="1">
            <a:spLocks/>
          </p:cNvSpPr>
          <p:nvPr/>
        </p:nvSpPr>
        <p:spPr>
          <a:xfrm>
            <a:off x="25252" y="1383711"/>
            <a:ext cx="12334581" cy="1061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aramond" panose="02020404030301010803" pitchFamily="18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aramond" panose="02020404030301010803" pitchFamily="18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GB" sz="2600" dirty="0"/>
              <a:t>Framework for </a:t>
            </a:r>
            <a:r>
              <a:rPr lang="en-GB" sz="2600" b="1" dirty="0"/>
              <a:t>inclusion of theories on human decision-making in formal/mathematical natural resource management models</a:t>
            </a:r>
            <a:r>
              <a:rPr lang="en-GB" b="1" dirty="0"/>
              <a:t> </a:t>
            </a:r>
            <a:r>
              <a:rPr lang="en-GB" sz="1700" dirty="0"/>
              <a:t>(Schlüter et al., 2017)</a:t>
            </a:r>
            <a:endParaRPr lang="de-DE" sz="1700" dirty="0"/>
          </a:p>
        </p:txBody>
      </p:sp>
      <p:sp>
        <p:nvSpPr>
          <p:cNvPr id="16" name="Marcador de contenido 2">
            <a:extLst>
              <a:ext uri="{FF2B5EF4-FFF2-40B4-BE49-F238E27FC236}">
                <a16:creationId xmlns:a16="http://schemas.microsoft.com/office/drawing/2014/main" id="{7576422B-A906-400C-ACE4-65B7D99AB379}"/>
              </a:ext>
            </a:extLst>
          </p:cNvPr>
          <p:cNvSpPr txBox="1">
            <a:spLocks/>
          </p:cNvSpPr>
          <p:nvPr/>
        </p:nvSpPr>
        <p:spPr>
          <a:xfrm>
            <a:off x="25252" y="5114357"/>
            <a:ext cx="6402431" cy="1029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aramond" panose="02020404030301010803" pitchFamily="18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aramond" panose="02020404030301010803" pitchFamily="18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GB" b="1" dirty="0"/>
              <a:t>Further example</a:t>
            </a:r>
            <a:r>
              <a:rPr lang="en-GB" dirty="0"/>
              <a:t>: agent-based modelling of climate policy</a:t>
            </a:r>
            <a:endParaRPr lang="en-GB" sz="2200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153640D4-BB78-41B6-961F-8319D96D5A15}"/>
              </a:ext>
            </a:extLst>
          </p:cNvPr>
          <p:cNvSpPr txBox="1"/>
          <p:nvPr/>
        </p:nvSpPr>
        <p:spPr>
          <a:xfrm>
            <a:off x="9338566" y="6311324"/>
            <a:ext cx="2015234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700" dirty="0">
                <a:latin typeface="Garamond" panose="02020404030301010803" pitchFamily="18" charset="0"/>
              </a:rPr>
              <a:t>Savin et al., 2022*</a:t>
            </a:r>
          </a:p>
        </p:txBody>
      </p:sp>
    </p:spTree>
    <p:extLst>
      <p:ext uri="{BB962C8B-B14F-4D97-AF65-F5344CB8AC3E}">
        <p14:creationId xmlns:p14="http://schemas.microsoft.com/office/powerpoint/2010/main" val="1461634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8A9B82-6EFC-4192-AA49-3A6430425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629" y="18255"/>
            <a:ext cx="11742234" cy="1325563"/>
          </a:xfrm>
        </p:spPr>
        <p:txBody>
          <a:bodyPr>
            <a:normAutofit/>
          </a:bodyPr>
          <a:lstStyle/>
          <a:p>
            <a:r>
              <a:rPr lang="en-GB" sz="4100" dirty="0"/>
              <a:t>Towards human </a:t>
            </a:r>
            <a:r>
              <a:rPr lang="en-GB" sz="4100" dirty="0" err="1"/>
              <a:t>behavior</a:t>
            </a:r>
            <a:r>
              <a:rPr lang="en-GB" sz="4100" dirty="0"/>
              <a:t> in complex adaptive systems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D73DADA-9404-4201-B049-16AA4B5C2251}"/>
              </a:ext>
            </a:extLst>
          </p:cNvPr>
          <p:cNvSpPr txBox="1"/>
          <p:nvPr/>
        </p:nvSpPr>
        <p:spPr>
          <a:xfrm>
            <a:off x="9949977" y="6087458"/>
            <a:ext cx="20598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dirty="0">
                <a:latin typeface="Garamond" panose="02020404030301010803" pitchFamily="18" charset="0"/>
              </a:rPr>
              <a:t>Schill et al., 2019*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D90C3D1B-24EB-49B4-ABD4-B8FA9619E7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33" y="1425356"/>
            <a:ext cx="8712051" cy="4580563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7996F7AE-B40E-4390-AD38-F1EE4D035C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7184" y="1790640"/>
            <a:ext cx="3192679" cy="3849996"/>
          </a:xfrm>
          <a:prstGeom prst="rect">
            <a:avLst/>
          </a:prstGeom>
        </p:spPr>
      </p:pic>
      <p:sp>
        <p:nvSpPr>
          <p:cNvPr id="14" name="Marcador de número de diapositiva 13">
            <a:extLst>
              <a:ext uri="{FF2B5EF4-FFF2-40B4-BE49-F238E27FC236}">
                <a16:creationId xmlns:a16="http://schemas.microsoft.com/office/drawing/2014/main" id="{8B6F9AB9-92F2-468C-88CE-7BD3F4818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1325D-5137-4B93-A163-A2D6749510DB}" type="slidenum">
              <a:rPr lang="en-GB" smtClean="0"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03248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41D576-9B5A-4CE7-AD6B-026739FEB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659" y="15081"/>
            <a:ext cx="11529944" cy="1325563"/>
          </a:xfrm>
        </p:spPr>
        <p:txBody>
          <a:bodyPr/>
          <a:lstStyle/>
          <a:p>
            <a:r>
              <a:rPr lang="en-GB" dirty="0" err="1"/>
              <a:t>Behavioral</a:t>
            </a:r>
            <a:r>
              <a:rPr lang="en-GB" dirty="0"/>
              <a:t> </a:t>
            </a:r>
            <a:r>
              <a:rPr lang="en-GB" i="1" dirty="0"/>
              <a:t>environmental</a:t>
            </a:r>
            <a:r>
              <a:rPr lang="en-GB" dirty="0"/>
              <a:t> vs. </a:t>
            </a:r>
            <a:r>
              <a:rPr lang="en-GB" i="1" dirty="0"/>
              <a:t>ecological</a:t>
            </a:r>
            <a:r>
              <a:rPr lang="en-GB" dirty="0"/>
              <a:t> economics?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0AB6F5B-0631-4739-B74E-4231CD2B6E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397" y="1272555"/>
            <a:ext cx="11450522" cy="5316764"/>
          </a:xfrm>
        </p:spPr>
        <p:txBody>
          <a:bodyPr>
            <a:normAutofit/>
          </a:bodyPr>
          <a:lstStyle/>
          <a:p>
            <a:r>
              <a:rPr lang="en-GB" sz="2500" dirty="0"/>
              <a:t>Various reviews on </a:t>
            </a:r>
            <a:r>
              <a:rPr lang="en-GB" sz="2500" dirty="0" err="1"/>
              <a:t>behavioral</a:t>
            </a:r>
            <a:r>
              <a:rPr lang="en-GB" sz="2500" dirty="0"/>
              <a:t> environmental economics: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500" dirty="0"/>
              <a:t>Context-dependent preferences (e.g. due to endowment effect) in non-market valuation; social preferences and crowding-out of intrinsic motivation</a:t>
            </a:r>
            <a:r>
              <a:rPr lang="en-GB" dirty="0"/>
              <a:t> </a:t>
            </a:r>
            <a:r>
              <a:rPr lang="en-GB" sz="1700" dirty="0"/>
              <a:t>(</a:t>
            </a:r>
            <a:r>
              <a:rPr lang="en-GB" sz="1700" dirty="0" err="1"/>
              <a:t>Shogren</a:t>
            </a:r>
            <a:r>
              <a:rPr lang="en-GB" sz="1700" dirty="0"/>
              <a:t> et al., 2010*)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GB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500" dirty="0"/>
              <a:t>Nudges/non-monetary interventions</a:t>
            </a:r>
          </a:p>
          <a:p>
            <a:pPr lvl="2"/>
            <a:r>
              <a:rPr lang="en-GB" sz="2500" dirty="0"/>
              <a:t>Concept, political/academic interest, effects</a:t>
            </a:r>
            <a:r>
              <a:rPr lang="en-GB" sz="2400" dirty="0"/>
              <a:t> </a:t>
            </a:r>
            <a:r>
              <a:rPr lang="en-GB" sz="1700" dirty="0"/>
              <a:t>(</a:t>
            </a:r>
            <a:r>
              <a:rPr lang="en-GB" sz="1700" dirty="0" err="1"/>
              <a:t>Croson</a:t>
            </a:r>
            <a:r>
              <a:rPr lang="en-GB" sz="1700" dirty="0"/>
              <a:t> and </a:t>
            </a:r>
            <a:r>
              <a:rPr lang="en-GB" sz="1700" dirty="0" err="1"/>
              <a:t>Treich</a:t>
            </a:r>
            <a:r>
              <a:rPr lang="en-GB" sz="1700" dirty="0"/>
              <a:t>, 2014*)</a:t>
            </a:r>
          </a:p>
          <a:p>
            <a:pPr lvl="2"/>
            <a:r>
              <a:rPr lang="en-GB" sz="2500" dirty="0"/>
              <a:t>Long-run, policy interaction, and </a:t>
            </a:r>
            <a:r>
              <a:rPr lang="en-GB" sz="2500" dirty="0" err="1"/>
              <a:t>spillover</a:t>
            </a:r>
            <a:r>
              <a:rPr lang="en-GB" sz="2500" dirty="0"/>
              <a:t> effects</a:t>
            </a:r>
            <a:r>
              <a:rPr lang="en-GB" sz="2400" dirty="0"/>
              <a:t> </a:t>
            </a:r>
            <a:r>
              <a:rPr lang="en-GB" sz="1700" dirty="0"/>
              <a:t>(</a:t>
            </a:r>
            <a:r>
              <a:rPr lang="en-GB" sz="1700" dirty="0" err="1"/>
              <a:t>Kesternich</a:t>
            </a:r>
            <a:r>
              <a:rPr lang="en-GB" sz="1700" dirty="0"/>
              <a:t> et al., 2017*)</a:t>
            </a:r>
          </a:p>
          <a:p>
            <a:pPr marL="457200" lvl="1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BFF8235-8703-481F-8E2F-43DE0E61B76A}"/>
              </a:ext>
            </a:extLst>
          </p:cNvPr>
          <p:cNvSpPr txBox="1"/>
          <p:nvPr/>
        </p:nvSpPr>
        <p:spPr>
          <a:xfrm>
            <a:off x="415868" y="4669977"/>
            <a:ext cx="1136026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è"/>
            </a:pP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Garamond" panose="02020404030301010803" pitchFamily="18" charset="0"/>
                <a:sym typeface="Wingdings" panose="05000000000000000000" pitchFamily="2" charset="2"/>
              </a:rPr>
              <a:t>Considerable o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Garamond" panose="02020404030301010803" pitchFamily="18" charset="0"/>
              </a:rPr>
              <a:t>verlap with research published in </a:t>
            </a:r>
            <a:r>
              <a:rPr lang="en-US" sz="2600" i="1" dirty="0">
                <a:solidFill>
                  <a:schemeClr val="accent2">
                    <a:lumMod val="75000"/>
                  </a:schemeClr>
                </a:solidFill>
                <a:latin typeface="Garamond" panose="02020404030301010803" pitchFamily="18" charset="0"/>
              </a:rPr>
              <a:t>Ecological Economics </a:t>
            </a:r>
          </a:p>
          <a:p>
            <a:endParaRPr lang="en-US" sz="2600" dirty="0">
              <a:solidFill>
                <a:schemeClr val="accent2">
                  <a:lumMod val="75000"/>
                </a:schemeClr>
              </a:solidFill>
              <a:latin typeface="Garamond" panose="02020404030301010803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è"/>
            </a:pP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Garamond" panose="02020404030301010803" pitchFamily="18" charset="0"/>
              </a:rPr>
              <a:t>Relatively less consideration of ‘systemic’ issues (i.e. broader socio-cultural context) 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6B76523-6C5B-48B1-BB4E-EEECA9C6C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02122"/>
            <a:ext cx="2743200" cy="365125"/>
          </a:xfrm>
        </p:spPr>
        <p:txBody>
          <a:bodyPr/>
          <a:lstStyle/>
          <a:p>
            <a:fld id="{32A1325D-5137-4B93-A163-A2D6749510DB}" type="slidenum">
              <a:rPr lang="en-GB" smtClean="0"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2154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8A9B82-6EFC-4192-AA49-3A6430425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Some considerations for future research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10231F5-956B-4B77-998F-E4E546F645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740" y="1343818"/>
            <a:ext cx="11841480" cy="5377657"/>
          </a:xfrm>
        </p:spPr>
        <p:txBody>
          <a:bodyPr>
            <a:normAutofit fontScale="92500"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2700" dirty="0"/>
              <a:t>Leverage points (LP) =</a:t>
            </a:r>
            <a:r>
              <a:rPr lang="en-GB" sz="2700" dirty="0"/>
              <a:t> point of intervention in a system of interest to alter its behaviour, trajectories, and outcomes </a:t>
            </a:r>
            <a:r>
              <a:rPr lang="en-GB" sz="1800" dirty="0"/>
              <a:t>(</a:t>
            </a:r>
            <a:r>
              <a:rPr lang="en-GB" sz="1800" dirty="0" err="1"/>
              <a:t>Dorninger</a:t>
            </a:r>
            <a:r>
              <a:rPr lang="en-GB" sz="1800" dirty="0"/>
              <a:t> et al., 2020) </a:t>
            </a:r>
            <a:r>
              <a:rPr lang="en-GB" sz="2700" dirty="0">
                <a:sym typeface="Wingdings" panose="05000000000000000000" pitchFamily="2" charset="2"/>
              </a:rPr>
              <a:t> deep LP = post-growth worldview</a:t>
            </a:r>
            <a:endParaRPr lang="en-GB" sz="2700" dirty="0"/>
          </a:p>
          <a:p>
            <a:pPr marL="457200" indent="-457200">
              <a:buFont typeface="+mj-lt"/>
              <a:buAutoNum type="arabicPeriod"/>
            </a:pPr>
            <a:r>
              <a:rPr lang="en-GB" sz="2700" dirty="0"/>
              <a:t>Limits: </a:t>
            </a:r>
            <a:r>
              <a:rPr lang="en-GB" sz="2700" dirty="0" err="1"/>
              <a:t>behavioral</a:t>
            </a:r>
            <a:r>
              <a:rPr lang="en-GB" sz="2700" dirty="0"/>
              <a:t> responses to inequality, income and wealth taxes/caps, etc.</a:t>
            </a:r>
            <a:endParaRPr lang="en-GB" sz="2700" dirty="0">
              <a:sym typeface="Wingdings" panose="05000000000000000000" pitchFamily="2" charset="2"/>
            </a:endParaRPr>
          </a:p>
          <a:p>
            <a:pPr marL="457200" indent="-457200">
              <a:buFont typeface="+mj-lt"/>
              <a:buAutoNum type="arabicPeriod"/>
            </a:pPr>
            <a:r>
              <a:rPr lang="de-DE" sz="2700" dirty="0"/>
              <a:t>Nudge, boost, or rather sludge (audits) and budge?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700" dirty="0"/>
              <a:t>Learn from other fields, such as discussion about impact-orientation in environmenal psychology </a:t>
            </a:r>
            <a:r>
              <a:rPr lang="de-DE" sz="1800" dirty="0"/>
              <a:t>(Nielsen et al., 2021a*)</a:t>
            </a:r>
            <a:r>
              <a:rPr lang="de-DE" sz="2500" dirty="0"/>
              <a:t>, borrow/extend constructs (e.g. systems thinking)</a:t>
            </a:r>
            <a:endParaRPr lang="de-DE" sz="2600" dirty="0"/>
          </a:p>
          <a:p>
            <a:pPr marL="457200" indent="-457200">
              <a:buFont typeface="+mj-lt"/>
              <a:buAutoNum type="arabicPeriod"/>
            </a:pPr>
            <a:r>
              <a:rPr lang="de-DE" sz="2700" dirty="0"/>
              <a:t>Focus on specific individuals beyond average consumer </a:t>
            </a:r>
            <a:r>
              <a:rPr lang="de-DE" sz="1800" dirty="0"/>
              <a:t>(Nielsen, 2021b*)</a:t>
            </a:r>
            <a:r>
              <a:rPr lang="de-DE" sz="2700" dirty="0"/>
              <a:t>: </a:t>
            </a:r>
          </a:p>
          <a:p>
            <a:pPr lvl="1"/>
            <a:r>
              <a:rPr lang="de-DE" dirty="0"/>
              <a:t>High-income consumers, people in non-consumer roles (e.g. investors; organizational decision-maker; community leader)</a:t>
            </a:r>
          </a:p>
          <a:p>
            <a:pPr lvl="1"/>
            <a:r>
              <a:rPr lang="de-DE" dirty="0"/>
              <a:t>Political behaviors (with potential </a:t>
            </a:r>
            <a:r>
              <a:rPr lang="en-US" dirty="0"/>
              <a:t>to connect to “institutional ecological economics”)</a:t>
            </a:r>
            <a:endParaRPr lang="de-DE" dirty="0"/>
          </a:p>
          <a:p>
            <a:pPr marL="457200" indent="-457200">
              <a:buFont typeface="+mj-lt"/>
              <a:buAutoNum type="arabicPeriod"/>
            </a:pPr>
            <a:r>
              <a:rPr lang="de-DE" sz="2700" dirty="0"/>
              <a:t>Consider </a:t>
            </a:r>
            <a:r>
              <a:rPr lang="en-US" sz="2700" dirty="0"/>
              <a:t>“h</a:t>
            </a:r>
            <a:r>
              <a:rPr lang="de-DE" sz="2700" dirty="0"/>
              <a:t>eterogeneity revolution</a:t>
            </a:r>
            <a:r>
              <a:rPr lang="en-US" sz="2700" dirty="0"/>
              <a:t>”</a:t>
            </a:r>
            <a:r>
              <a:rPr lang="de-DE" dirty="0"/>
              <a:t> </a:t>
            </a:r>
            <a:r>
              <a:rPr lang="de-DE" sz="2000" dirty="0"/>
              <a:t>(Bryan et al., 2021*),</a:t>
            </a:r>
            <a:r>
              <a:rPr lang="de-DE" dirty="0"/>
              <a:t> and how people change more </a:t>
            </a:r>
            <a:r>
              <a:rPr lang="en-US" dirty="0"/>
              <a:t>‘</a:t>
            </a:r>
            <a:r>
              <a:rPr lang="de-DE" dirty="0"/>
              <a:t>durable</a:t>
            </a:r>
            <a:r>
              <a:rPr lang="en-US" dirty="0"/>
              <a:t>’</a:t>
            </a:r>
            <a:r>
              <a:rPr lang="de-DE" dirty="0"/>
              <a:t> contexts </a:t>
            </a:r>
            <a:r>
              <a:rPr lang="de-DE" sz="1800" dirty="0"/>
              <a:t>(Schill et al., 2019*) 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700" dirty="0"/>
              <a:t>What about group-level analysis or other approaches beyond individual level?</a:t>
            </a:r>
          </a:p>
          <a:p>
            <a:pPr marL="457200" indent="-457200">
              <a:buFont typeface="+mj-lt"/>
              <a:buAutoNum type="arabicPeriod"/>
            </a:pPr>
            <a:endParaRPr lang="de-DE" sz="1800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8FF1628-CF02-4B75-B40D-3C0E19A7E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1325D-5137-4B93-A163-A2D6749510DB}" type="slidenum">
              <a:rPr lang="en-GB" smtClean="0"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2055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F4DB74-1720-4181-A8A9-70B2E4A5C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Conclusions</a:t>
            </a:r>
            <a:endParaRPr lang="en-GB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FEF5C5E-AE83-4721-BC18-189DB68905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600" dirty="0"/>
              <a:t>A growing amount of </a:t>
            </a:r>
            <a:r>
              <a:rPr lang="en-GB" sz="2600" dirty="0" err="1"/>
              <a:t>behavioral</a:t>
            </a:r>
            <a:r>
              <a:rPr lang="en-GB" sz="2600" dirty="0"/>
              <a:t> research in the journal of </a:t>
            </a:r>
            <a:r>
              <a:rPr lang="en-GB" sz="2600" i="1" dirty="0"/>
              <a:t>Ecological Economics</a:t>
            </a:r>
            <a:r>
              <a:rPr lang="en-GB" sz="2600" dirty="0"/>
              <a:t>, but some (or perhaps most) of it is difficult to distinguish from </a:t>
            </a:r>
            <a:r>
              <a:rPr lang="en-GB" sz="2600" dirty="0" err="1"/>
              <a:t>behavioral</a:t>
            </a:r>
            <a:r>
              <a:rPr lang="en-GB" sz="2600" dirty="0"/>
              <a:t> environmental economics and other related fields</a:t>
            </a:r>
          </a:p>
          <a:p>
            <a:endParaRPr lang="en-GB" sz="2600" dirty="0"/>
          </a:p>
          <a:p>
            <a:r>
              <a:rPr lang="en-GB" sz="2600" dirty="0" err="1"/>
              <a:t>Behavioral</a:t>
            </a:r>
            <a:r>
              <a:rPr lang="en-GB" sz="2600" dirty="0"/>
              <a:t> ecological economics may prioritize research that:</a:t>
            </a:r>
          </a:p>
          <a:p>
            <a:pPr lvl="1"/>
            <a:r>
              <a:rPr lang="en-GB" sz="2600" dirty="0"/>
              <a:t>focuses on understanding the dynamic interplay between individual </a:t>
            </a:r>
            <a:r>
              <a:rPr lang="en-GB" sz="2600" dirty="0" err="1"/>
              <a:t>behavior</a:t>
            </a:r>
            <a:r>
              <a:rPr lang="en-GB" sz="2600" dirty="0"/>
              <a:t> and diverse contextual or systemic factors</a:t>
            </a:r>
          </a:p>
          <a:p>
            <a:pPr lvl="1"/>
            <a:r>
              <a:rPr lang="en-GB" sz="2600" dirty="0"/>
              <a:t>contributes systemic solutions to the social-ecological crisis</a:t>
            </a:r>
          </a:p>
          <a:p>
            <a:endParaRPr lang="en-GB" sz="2600" dirty="0"/>
          </a:p>
          <a:p>
            <a:r>
              <a:rPr lang="en-GB" sz="2600" dirty="0"/>
              <a:t>This requires research collaborations! 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AA17D02-7F8F-452B-B30A-970B377FB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1325D-5137-4B93-A163-A2D6749510DB}" type="slidenum">
              <a:rPr lang="en-GB" smtClean="0"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13239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E7EC602-E492-4634-81C2-DCB2C48EB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4418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de-DE" sz="5800" dirty="0"/>
          </a:p>
          <a:p>
            <a:pPr marL="0" indent="0" algn="ctr">
              <a:buNone/>
            </a:pPr>
            <a:endParaRPr lang="de-DE" sz="5800" dirty="0"/>
          </a:p>
          <a:p>
            <a:pPr marL="0" indent="0" algn="ctr">
              <a:buNone/>
            </a:pPr>
            <a:r>
              <a:rPr lang="de-DE" sz="5800" dirty="0">
                <a:solidFill>
                  <a:schemeClr val="accent6">
                    <a:lumMod val="75000"/>
                  </a:schemeClr>
                </a:solidFill>
              </a:rPr>
              <a:t>Thank you!</a:t>
            </a:r>
            <a:endParaRPr lang="en-GB" sz="5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DE8F47F-04B0-4AC8-A6B8-9D5DB90FC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1325D-5137-4B93-A163-A2D6749510DB}" type="slidenum">
              <a:rPr lang="en-GB" smtClean="0"/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86334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3EE187-CF23-41D8-AC52-3261D3CD4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References (1/3)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C5160BA-61CB-4CA2-8C71-6CF65F86A0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603" y="1161255"/>
            <a:ext cx="11580793" cy="5377657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GB" sz="4400" dirty="0" err="1"/>
              <a:t>Amel</a:t>
            </a:r>
            <a:r>
              <a:rPr lang="en-GB" sz="4400" dirty="0"/>
              <a:t>, E., Manning, C., Scott, B., &amp; Koger, S. (2017). Beyond the roots of human inaction: Fostering collective effort toward ecosystem conservation. Science, 356(6335), 275-279.</a:t>
            </a:r>
          </a:p>
          <a:p>
            <a:pPr marL="0" indent="0">
              <a:buNone/>
            </a:pPr>
            <a:r>
              <a:rPr lang="en-GB" sz="4400" dirty="0" err="1"/>
              <a:t>Andor</a:t>
            </a:r>
            <a:r>
              <a:rPr lang="en-GB" sz="4400" dirty="0"/>
              <a:t>, M.A., Fels, K.M., 2018. </a:t>
            </a:r>
            <a:r>
              <a:rPr lang="en-GB" sz="4400" dirty="0" err="1"/>
              <a:t>Behavioral</a:t>
            </a:r>
            <a:r>
              <a:rPr lang="en-GB" sz="4400" dirty="0"/>
              <a:t> Economics and Energy Conservation – A Systematic Review of Non-price Interventions and Their Causal Effects. Ecol. Econ. 148, 178–210. https://doi.org/10.1016/j.ecolecon.2018.01.018</a:t>
            </a:r>
          </a:p>
          <a:p>
            <a:pPr marL="0" indent="0">
              <a:buNone/>
            </a:pPr>
            <a:r>
              <a:rPr lang="en-GB" sz="4400" dirty="0"/>
              <a:t>Barros, B., &amp; Wilk, R. (2021). The outsized carbon footprints of the super-rich. Sustainability: Science, Practice and Policy, 17(1), 316-322.</a:t>
            </a:r>
          </a:p>
          <a:p>
            <a:pPr marL="0" indent="0">
              <a:buNone/>
            </a:pPr>
            <a:r>
              <a:rPr lang="en-GB" sz="4400" dirty="0"/>
              <a:t>Becker, C. (2006). The human actor in ecological economics: Philosophical approach and research perspectives. Ecological economics, 60(1), 17-23.</a:t>
            </a:r>
          </a:p>
          <a:p>
            <a:pPr marL="0" indent="0">
              <a:buNone/>
            </a:pPr>
            <a:r>
              <a:rPr lang="en-GB" sz="4400" dirty="0"/>
              <a:t>Bergquist, M., </a:t>
            </a:r>
            <a:r>
              <a:rPr lang="en-GB" sz="4400" dirty="0" err="1"/>
              <a:t>Thiel</a:t>
            </a:r>
            <a:r>
              <a:rPr lang="en-GB" sz="4400" dirty="0"/>
              <a:t>, M., Goldberg, M. H., &amp; van der Linden, S. (2023). Field interventions for climate change mitigation </a:t>
            </a:r>
            <a:r>
              <a:rPr lang="en-GB" sz="4400" dirty="0" err="1"/>
              <a:t>behaviors</a:t>
            </a:r>
            <a:r>
              <a:rPr lang="en-GB" sz="4400" dirty="0"/>
              <a:t>: A second-order meta-analysis. Proceedings of the National Academy of Sciences, 120(13), e2214851120.</a:t>
            </a:r>
          </a:p>
          <a:p>
            <a:pPr marL="0" indent="0">
              <a:buNone/>
            </a:pPr>
            <a:r>
              <a:rPr lang="en-GB" sz="4400" dirty="0"/>
              <a:t>Brown, P. M., &amp; Cameron, L. D. (2000). What can be done to reduce overconsumption?. Ecological Economics, 32(1), 27-41.</a:t>
            </a:r>
          </a:p>
          <a:p>
            <a:pPr marL="0" indent="0">
              <a:buNone/>
            </a:pPr>
            <a:r>
              <a:rPr lang="en-GB" sz="4400" dirty="0"/>
              <a:t>Bryan, C. J., Tipton, E., &amp; Yeager, D. S. (2021). Behavioural science is unlikely to change the world without a heterogeneity revolution. Nature human behaviour, 5(8), 980-989.</a:t>
            </a:r>
          </a:p>
          <a:p>
            <a:pPr marL="0" indent="0">
              <a:buNone/>
            </a:pPr>
            <a:r>
              <a:rPr lang="en-GB" sz="4400" dirty="0"/>
              <a:t>Buckley, P. (2020). Prices, information and nudges for residential electricity conservation: A meta-analysis. Ecological Economics, 172, 106635.</a:t>
            </a:r>
          </a:p>
          <a:p>
            <a:pPr marL="0" indent="0">
              <a:buNone/>
            </a:pPr>
            <a:r>
              <a:rPr lang="en-GB" sz="4400" dirty="0"/>
              <a:t>Castro, D., &amp; </a:t>
            </a:r>
            <a:r>
              <a:rPr lang="en-GB" sz="4400" dirty="0" err="1"/>
              <a:t>Bleys</a:t>
            </a:r>
            <a:r>
              <a:rPr lang="en-GB" sz="4400" dirty="0"/>
              <a:t>, B. (2023). Do people think they have enough? A subjective income sufficiency assessment. Ecological economics, 205, 107718.</a:t>
            </a:r>
          </a:p>
          <a:p>
            <a:pPr marL="0" indent="0">
              <a:buNone/>
            </a:pPr>
            <a:r>
              <a:rPr lang="en-GB" sz="4400" dirty="0"/>
              <a:t>Castro, J., &amp; Drews, S. (2023). Heuristics processing of green advertising: Review and policy implications. Ecological Economics, 206, 107760.</a:t>
            </a:r>
          </a:p>
          <a:p>
            <a:pPr marL="0" indent="0">
              <a:buNone/>
            </a:pPr>
            <a:r>
              <a:rPr lang="en-GB" sz="4400" dirty="0" err="1"/>
              <a:t>Chater</a:t>
            </a:r>
            <a:r>
              <a:rPr lang="en-GB" sz="4400" dirty="0"/>
              <a:t>, N., &amp; Loewenstein, G. (2022). The </a:t>
            </a:r>
            <a:r>
              <a:rPr lang="en-GB" sz="4400" dirty="0" err="1"/>
              <a:t>i</a:t>
            </a:r>
            <a:r>
              <a:rPr lang="en-GB" sz="4400" dirty="0"/>
              <a:t>-frame and the s-frame: How focusing on individual-level solutions has led </a:t>
            </a:r>
            <a:r>
              <a:rPr lang="en-GB" sz="4400" dirty="0" err="1"/>
              <a:t>behavioral</a:t>
            </a:r>
            <a:r>
              <a:rPr lang="en-GB" sz="4400" dirty="0"/>
              <a:t> public policy astray. </a:t>
            </a:r>
            <a:r>
              <a:rPr lang="en-GB" sz="4400" dirty="0" err="1"/>
              <a:t>Behavioral</a:t>
            </a:r>
            <a:r>
              <a:rPr lang="en-GB" sz="4400" dirty="0"/>
              <a:t> and Brain Sciences, 1-60.</a:t>
            </a:r>
          </a:p>
          <a:p>
            <a:pPr marL="0" indent="0">
              <a:buNone/>
            </a:pPr>
            <a:r>
              <a:rPr lang="en-GB" sz="4400" dirty="0" err="1"/>
              <a:t>Croson</a:t>
            </a:r>
            <a:r>
              <a:rPr lang="en-GB" sz="4400" dirty="0"/>
              <a:t>, R., </a:t>
            </a:r>
            <a:r>
              <a:rPr lang="en-GB" sz="4400" dirty="0" err="1"/>
              <a:t>Treich</a:t>
            </a:r>
            <a:r>
              <a:rPr lang="en-GB" sz="4400" dirty="0"/>
              <a:t>, N., 2014. </a:t>
            </a:r>
            <a:r>
              <a:rPr lang="en-GB" sz="4400" dirty="0" err="1"/>
              <a:t>Behavioral</a:t>
            </a:r>
            <a:r>
              <a:rPr lang="en-GB" sz="4400" dirty="0"/>
              <a:t> Environmental Economics: Promises and Challenges. Environ. </a:t>
            </a:r>
            <a:r>
              <a:rPr lang="en-GB" sz="4400" dirty="0" err="1"/>
              <a:t>Resour</a:t>
            </a:r>
            <a:r>
              <a:rPr lang="en-GB" sz="4400" dirty="0"/>
              <a:t>. Econ. 58, 335–351. https://doi.org/10.1007/s10640-014-9783-y</a:t>
            </a:r>
          </a:p>
          <a:p>
            <a:pPr marL="0" indent="0">
              <a:buNone/>
            </a:pPr>
            <a:r>
              <a:rPr lang="en-GB" sz="4400" dirty="0" err="1"/>
              <a:t>Dorninger</a:t>
            </a:r>
            <a:r>
              <a:rPr lang="en-GB" sz="4400" dirty="0"/>
              <a:t>, C., </a:t>
            </a:r>
            <a:r>
              <a:rPr lang="en-GB" sz="4400" dirty="0" err="1"/>
              <a:t>Abson</a:t>
            </a:r>
            <a:r>
              <a:rPr lang="en-GB" sz="4400" dirty="0"/>
              <a:t>, D. J., </a:t>
            </a:r>
            <a:r>
              <a:rPr lang="en-GB" sz="4400" dirty="0" err="1"/>
              <a:t>Apetrei</a:t>
            </a:r>
            <a:r>
              <a:rPr lang="en-GB" sz="4400" dirty="0"/>
              <a:t>, C. I., </a:t>
            </a:r>
            <a:r>
              <a:rPr lang="en-GB" sz="4400" dirty="0" err="1"/>
              <a:t>Derwort</a:t>
            </a:r>
            <a:r>
              <a:rPr lang="en-GB" sz="4400" dirty="0"/>
              <a:t>, P., Ives, C. D., </a:t>
            </a:r>
            <a:r>
              <a:rPr lang="en-GB" sz="4400" dirty="0" err="1"/>
              <a:t>Klaniecki</a:t>
            </a:r>
            <a:r>
              <a:rPr lang="en-GB" sz="4400" dirty="0"/>
              <a:t>, K., ... &amp; von </a:t>
            </a:r>
            <a:r>
              <a:rPr lang="en-GB" sz="4400" dirty="0" err="1"/>
              <a:t>Wehrden</a:t>
            </a:r>
            <a:r>
              <a:rPr lang="en-GB" sz="4400" dirty="0"/>
              <a:t>, H. (2020). Leverage points for sustainability transformation: a review on interventions in food and energy systems. Ecological Economics, 171, 106570.</a:t>
            </a:r>
          </a:p>
          <a:p>
            <a:pPr marL="0" indent="0">
              <a:buNone/>
            </a:pPr>
            <a:r>
              <a:rPr lang="en-GB" sz="4400" dirty="0"/>
              <a:t>Drews, S., 2023. </a:t>
            </a:r>
            <a:r>
              <a:rPr lang="en-GB" sz="4400" dirty="0" err="1"/>
              <a:t>Behavioral</a:t>
            </a:r>
            <a:r>
              <a:rPr lang="en-GB" sz="4400" dirty="0"/>
              <a:t> ecological economics, in: Haddad, B.M., Solomon, B.D. (Eds.), Dictionary of Ecological Economics. Edward Elgar Publishing, pp. 26–26. https://doi.org/10.4337/9781788974912.B.4</a:t>
            </a:r>
          </a:p>
          <a:p>
            <a:pPr marL="0" indent="0">
              <a:buNone/>
            </a:pPr>
            <a:r>
              <a:rPr lang="en-GB" sz="4400" dirty="0"/>
              <a:t>Drews, S., &amp; </a:t>
            </a:r>
            <a:r>
              <a:rPr lang="en-GB" sz="4400" dirty="0" err="1"/>
              <a:t>Antal</a:t>
            </a:r>
            <a:r>
              <a:rPr lang="en-GB" sz="4400" dirty="0"/>
              <a:t>, M. (2016). Degrowth: A “missile word” that backfires?. Ecological Economics, 126, 182-187.</a:t>
            </a:r>
          </a:p>
          <a:p>
            <a:pPr marL="0" indent="0">
              <a:buNone/>
            </a:pPr>
            <a:r>
              <a:rPr lang="en-GB" sz="4400" dirty="0"/>
              <a:t>Drews, S., &amp; Reese, G. (2018). “Degrowth” vs. other types of growth: </a:t>
            </a:r>
            <a:r>
              <a:rPr lang="en-GB" sz="4400" dirty="0" err="1"/>
              <a:t>labeling</a:t>
            </a:r>
            <a:r>
              <a:rPr lang="en-GB" sz="4400" dirty="0"/>
              <a:t> affects emotions but not attitudes. Environmental Communication, 12(6), 763-772.</a:t>
            </a:r>
          </a:p>
          <a:p>
            <a:pPr marL="0" indent="0">
              <a:buNone/>
            </a:pPr>
            <a:r>
              <a:rPr lang="en-GB" sz="4400" dirty="0"/>
              <a:t>Drews, S., Savin, I., van den Bergh, J.C.J.M., 2019. Opinion Clusters in Academic and Public Debates on Growth-vs-Environment. Ecol. Econ. 157, 141–155. https://doi.org/10.1016/j.ecolecon.2018.11.012</a:t>
            </a:r>
          </a:p>
          <a:p>
            <a:pPr marL="0" indent="0">
              <a:buNone/>
            </a:pPr>
            <a:r>
              <a:rPr lang="en-GB" sz="4400" dirty="0"/>
              <a:t>Drews, S., &amp; Van Den Bergh, J. C. (2023). A critical assessment of the effectiveness of low-carbon nudges. In Behavioural Economics and the Environment (pp. 268-284). Routledge.</a:t>
            </a:r>
          </a:p>
          <a:p>
            <a:pPr marL="0" indent="0">
              <a:buNone/>
            </a:pPr>
            <a:r>
              <a:rPr lang="en-GB" sz="4400" dirty="0"/>
              <a:t>Drews, S., &amp; Van Den Bergh, J. C. (forthcoming). </a:t>
            </a:r>
            <a:r>
              <a:rPr lang="en-GB" sz="4400" dirty="0" err="1"/>
              <a:t>Behavioral</a:t>
            </a:r>
            <a:r>
              <a:rPr lang="en-GB" sz="4400" dirty="0"/>
              <a:t> interventions for climate mitigation in developing countries: overview and prospects. Environment and Development.</a:t>
            </a:r>
          </a:p>
          <a:p>
            <a:pPr marL="0" indent="0">
              <a:buNone/>
            </a:pPr>
            <a:r>
              <a:rPr lang="en-GB" sz="4400" dirty="0"/>
              <a:t>Faber, M., Petersen, T., &amp; Schiller, J. (2002). Homo </a:t>
            </a:r>
            <a:r>
              <a:rPr lang="en-GB" sz="4400" dirty="0" err="1"/>
              <a:t>oeconomicus</a:t>
            </a:r>
            <a:r>
              <a:rPr lang="en-GB" sz="4400" dirty="0"/>
              <a:t> and homo </a:t>
            </a:r>
            <a:r>
              <a:rPr lang="en-GB" sz="4400" dirty="0" err="1"/>
              <a:t>politicus</a:t>
            </a:r>
            <a:r>
              <a:rPr lang="en-GB" sz="4400" dirty="0"/>
              <a:t> in Ecological Economics. Ecological economics, 40(3), 323-333.</a:t>
            </a:r>
          </a:p>
          <a:p>
            <a:pPr marL="0" indent="0">
              <a:buNone/>
            </a:pPr>
            <a:r>
              <a:rPr lang="en-GB" sz="4400" dirty="0"/>
              <a:t>Farley, J., &amp; Kish, K. (2021). Ecological economics: The next 30 years. Ecological Economics, 190, 107211.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D498370-E6EE-4F2F-A382-19DF53967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1325D-5137-4B93-A163-A2D6749510DB}" type="slidenum">
              <a:rPr lang="en-GB" smtClean="0"/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35369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3EE187-CF23-41D8-AC52-3261D3CD4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References (2/3)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C5160BA-61CB-4CA2-8C71-6CF65F86A0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56" y="1055132"/>
            <a:ext cx="12042841" cy="558990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GB" sz="4400" dirty="0"/>
              <a:t>Ferraro, E., &amp; Reid, L. (2013). On sustainability and materiality. Homo faber, a new approach. Ecological Economics, 96, 125-131.</a:t>
            </a:r>
          </a:p>
          <a:p>
            <a:pPr marL="0" indent="0">
              <a:buNone/>
            </a:pPr>
            <a:r>
              <a:rPr lang="en-GB" sz="4400" dirty="0"/>
              <a:t>Galvin, R., &amp; </a:t>
            </a:r>
            <a:r>
              <a:rPr lang="en-GB" sz="4400" dirty="0" err="1"/>
              <a:t>Sunikka</a:t>
            </a:r>
            <a:r>
              <a:rPr lang="en-GB" sz="4400" dirty="0"/>
              <a:t>-Blank, M. (2018). Economic inequality and household energy consumption in high-income countries: a challenge for social science based energy research. Ecological economics, 153, 78-88.</a:t>
            </a:r>
          </a:p>
          <a:p>
            <a:pPr marL="0" indent="0">
              <a:buNone/>
            </a:pPr>
            <a:r>
              <a:rPr lang="en-GB" sz="4400" dirty="0"/>
              <a:t>Gintis, H. (2000). Beyond Homo economicus: evidence from experimental economics. Ecological economics, 35(3), 311-322.</a:t>
            </a:r>
          </a:p>
          <a:p>
            <a:pPr marL="0" indent="0">
              <a:buNone/>
            </a:pPr>
            <a:r>
              <a:rPr lang="en-GB" sz="4400" dirty="0" err="1"/>
              <a:t>Homar</a:t>
            </a:r>
            <a:r>
              <a:rPr lang="en-GB" sz="4400" dirty="0"/>
              <a:t>, A. R., &amp; </a:t>
            </a:r>
            <a:r>
              <a:rPr lang="en-GB" sz="4400" dirty="0" err="1"/>
              <a:t>Cvelbar</a:t>
            </a:r>
            <a:r>
              <a:rPr lang="en-GB" sz="4400" dirty="0"/>
              <a:t>, L. K. (2021). The effects of framing on environmental decisions: A systematic literature review. Ecological Economics, 183, 106950.</a:t>
            </a:r>
          </a:p>
          <a:p>
            <a:pPr marL="0" indent="0">
              <a:buNone/>
            </a:pPr>
            <a:r>
              <a:rPr lang="en-GB" sz="4400" dirty="0"/>
              <a:t>Howe, P. D., Marlon, J. R., </a:t>
            </a:r>
            <a:r>
              <a:rPr lang="en-GB" sz="4400" dirty="0" err="1"/>
              <a:t>Mildenberger</a:t>
            </a:r>
            <a:r>
              <a:rPr lang="en-GB" sz="4400" dirty="0"/>
              <a:t>, M., &amp; Shield, B. S. (2019). How will climate change shape climate opinion?. Environmental Research Letters, 14(11), 113001.</a:t>
            </a:r>
          </a:p>
          <a:p>
            <a:pPr marL="0" indent="0">
              <a:buNone/>
            </a:pPr>
            <a:r>
              <a:rPr lang="en-GB" sz="4400" dirty="0"/>
              <a:t>Hoffmann, C., Hoppe, J. A., &amp; </a:t>
            </a:r>
            <a:r>
              <a:rPr lang="en-GB" sz="4400" dirty="0" err="1"/>
              <a:t>Ziemann</a:t>
            </a:r>
            <a:r>
              <a:rPr lang="en-GB" sz="4400" dirty="0"/>
              <a:t>, N. (2022). Faster, harder, greener? Empirical evidence on the role of the individual Pace of Life for productivity and pro-environmental </a:t>
            </a:r>
            <a:r>
              <a:rPr lang="en-GB" sz="4400" dirty="0" err="1"/>
              <a:t>behavior</a:t>
            </a:r>
            <a:r>
              <a:rPr lang="en-GB" sz="4400" dirty="0"/>
              <a:t>. Ecological Economics, 191, 107212.</a:t>
            </a:r>
          </a:p>
          <a:p>
            <a:pPr marL="0" indent="0">
              <a:buNone/>
            </a:pPr>
            <a:r>
              <a:rPr lang="en-GB" sz="4400" dirty="0"/>
              <a:t>Jager, W., Janssen, M. A., De Vries, H. J. M., De </a:t>
            </a:r>
            <a:r>
              <a:rPr lang="en-GB" sz="4400" dirty="0" err="1"/>
              <a:t>Greef</a:t>
            </a:r>
            <a:r>
              <a:rPr lang="en-GB" sz="4400" dirty="0"/>
              <a:t>, J., &amp; </a:t>
            </a:r>
            <a:r>
              <a:rPr lang="en-GB" sz="4400" dirty="0" err="1"/>
              <a:t>Vlek</a:t>
            </a:r>
            <a:r>
              <a:rPr lang="en-GB" sz="4400" dirty="0"/>
              <a:t>, C. A. J. (2000). Behaviour in commons dilemmas: Homo economicus and Homo </a:t>
            </a:r>
            <a:r>
              <a:rPr lang="en-GB" sz="4400" dirty="0" err="1"/>
              <a:t>psychologicus</a:t>
            </a:r>
            <a:r>
              <a:rPr lang="en-GB" sz="4400" dirty="0"/>
              <a:t> in an ecological-economic model. Ecological economics, 35(3), 357-379.</a:t>
            </a:r>
          </a:p>
          <a:p>
            <a:pPr marL="0" indent="0">
              <a:buNone/>
            </a:pPr>
            <a:r>
              <a:rPr lang="en-GB" sz="4400" dirty="0"/>
              <a:t>Janssen, M. A., &amp; Jager, W. (2000). The human actor in ecological-economic models: Preface. Ecological Economics, 35(3), 307-310.</a:t>
            </a:r>
          </a:p>
          <a:p>
            <a:pPr marL="0" indent="0">
              <a:buNone/>
            </a:pPr>
            <a:r>
              <a:rPr lang="en-GB" sz="4400" dirty="0"/>
              <a:t>Jensen, A. K., &amp; Olsen, S. B. (2019). Childhood nature experiences and adulthood environmental preferences. Ecological economics, 156, 48-56.</a:t>
            </a:r>
          </a:p>
          <a:p>
            <a:pPr marL="0" indent="0">
              <a:buNone/>
            </a:pPr>
            <a:r>
              <a:rPr lang="en-GB" sz="4400" dirty="0" err="1"/>
              <a:t>Jungell-Michelsson</a:t>
            </a:r>
            <a:r>
              <a:rPr lang="en-GB" sz="4400" dirty="0"/>
              <a:t>, J., &amp; </a:t>
            </a:r>
            <a:r>
              <a:rPr lang="en-GB" sz="4400" dirty="0" err="1"/>
              <a:t>Heikkurinen</a:t>
            </a:r>
            <a:r>
              <a:rPr lang="en-GB" sz="4400" dirty="0"/>
              <a:t>, P. (2022). Sufficiency: A systematic literature review. Ecological Economics, 195, 107380.</a:t>
            </a:r>
          </a:p>
          <a:p>
            <a:pPr marL="0" indent="0">
              <a:buNone/>
            </a:pPr>
            <a:r>
              <a:rPr lang="en-GB" sz="4400" dirty="0" err="1"/>
              <a:t>Kallbekken</a:t>
            </a:r>
            <a:r>
              <a:rPr lang="en-GB" sz="4400" dirty="0"/>
              <a:t>, S. (2023). Research on public support for climate policy instruments must broaden its scope. Nature Climate Change, 13(3), 206-208.</a:t>
            </a:r>
          </a:p>
          <a:p>
            <a:pPr marL="0" indent="0">
              <a:buNone/>
            </a:pPr>
            <a:r>
              <a:rPr lang="en-GB" sz="4400" dirty="0" err="1"/>
              <a:t>Kesternich</a:t>
            </a:r>
            <a:r>
              <a:rPr lang="en-GB" sz="4400" dirty="0"/>
              <a:t>, M., </a:t>
            </a:r>
            <a:r>
              <a:rPr lang="en-GB" sz="4400" dirty="0" err="1"/>
              <a:t>Reif</a:t>
            </a:r>
            <a:r>
              <a:rPr lang="en-GB" sz="4400" dirty="0"/>
              <a:t>, C., </a:t>
            </a:r>
            <a:r>
              <a:rPr lang="en-GB" sz="4400" dirty="0" err="1"/>
              <a:t>Rübbelke</a:t>
            </a:r>
            <a:r>
              <a:rPr lang="en-GB" sz="4400" dirty="0"/>
              <a:t>, D., 2017. Recent Trends in </a:t>
            </a:r>
            <a:r>
              <a:rPr lang="en-GB" sz="4400" dirty="0" err="1"/>
              <a:t>Behavioral</a:t>
            </a:r>
            <a:r>
              <a:rPr lang="en-GB" sz="4400" dirty="0"/>
              <a:t> Environmental Economics. Environ. </a:t>
            </a:r>
            <a:r>
              <a:rPr lang="en-GB" sz="4400" dirty="0" err="1"/>
              <a:t>Resour</a:t>
            </a:r>
            <a:r>
              <a:rPr lang="en-GB" sz="4400" dirty="0"/>
              <a:t>. Econ. 67, 403–411. https://doi.org/10.1007/s10640-017-0162-3</a:t>
            </a:r>
          </a:p>
          <a:p>
            <a:pPr marL="0" indent="0">
              <a:buNone/>
            </a:pPr>
            <a:r>
              <a:rPr lang="en-GB" sz="4400" dirty="0"/>
              <a:t>Kish, K., Farley, J., 2021. A Research Agenda for the Future of Ecological Economics by Emerging Scholars. Sustainability 13, 1557. https://doi.org/10.3390/su13031557</a:t>
            </a:r>
          </a:p>
          <a:p>
            <a:pPr marL="0" indent="0">
              <a:buNone/>
            </a:pPr>
            <a:r>
              <a:rPr lang="en-GB" sz="4400" dirty="0" err="1"/>
              <a:t>Kornek</a:t>
            </a:r>
            <a:r>
              <a:rPr lang="en-GB" sz="4400" dirty="0"/>
              <a:t>, U., </a:t>
            </a:r>
            <a:r>
              <a:rPr lang="en-GB" sz="4400" dirty="0" err="1"/>
              <a:t>Flachsland</a:t>
            </a:r>
            <a:r>
              <a:rPr lang="en-GB" sz="4400" dirty="0"/>
              <a:t>, C., </a:t>
            </a:r>
            <a:r>
              <a:rPr lang="en-GB" sz="4400" dirty="0" err="1"/>
              <a:t>Kardish</a:t>
            </a:r>
            <a:r>
              <a:rPr lang="en-GB" sz="4400" dirty="0"/>
              <a:t>, C., Levi, S., &amp; Edenhofer, O. (2020). What is important for achieving 2 C? UNFCCC and IPCC expert perceptions on obstacles and response options for climate change mitigation. Environmental Research Letters, 15(2), 024005.</a:t>
            </a:r>
          </a:p>
          <a:p>
            <a:pPr marL="0" indent="0">
              <a:buNone/>
            </a:pPr>
            <a:r>
              <a:rPr lang="en-GB" sz="4400" dirty="0"/>
              <a:t>Levine, J., Chan, K. M., &amp; Satterfield, T. (2015). From rational actor to efficient complexity manager: Exorcising the ghost of Homo economicus with a unified synthesis of cognition research. Ecological Economics, 114, 22-32.</a:t>
            </a:r>
          </a:p>
          <a:p>
            <a:pPr marL="0" indent="0">
              <a:buNone/>
            </a:pPr>
            <a:r>
              <a:rPr lang="en-GB" sz="4400" dirty="0" err="1"/>
              <a:t>Lezak</a:t>
            </a:r>
            <a:r>
              <a:rPr lang="en-GB" sz="4400" dirty="0"/>
              <a:t>, S. B., &amp; Thibodeau, P. H. (2016). Systems thinking and environmental concern. Journal of Environmental Psychology, 46, 143-153.</a:t>
            </a:r>
          </a:p>
          <a:p>
            <a:pPr marL="0" indent="0">
              <a:buNone/>
            </a:pPr>
            <a:r>
              <a:rPr lang="en-GB" sz="4400" dirty="0" err="1"/>
              <a:t>Luzzati</a:t>
            </a:r>
            <a:r>
              <a:rPr lang="en-GB" sz="4400" dirty="0"/>
              <a:t>, T., Tucci, I., &amp; </a:t>
            </a:r>
            <a:r>
              <a:rPr lang="en-GB" sz="4400" dirty="0" err="1"/>
              <a:t>Guarnieri</a:t>
            </a:r>
            <a:r>
              <a:rPr lang="en-GB" sz="4400" dirty="0"/>
              <a:t>, P. (2022). Information overload and environmental degradation: Learning from HA Simon and W. Wenders. Ecological Economics, 202, 107593.</a:t>
            </a:r>
          </a:p>
          <a:p>
            <a:pPr marL="0" indent="0">
              <a:buNone/>
            </a:pPr>
            <a:r>
              <a:rPr lang="en-GB" sz="4400" dirty="0"/>
              <a:t>Mertens, S., </a:t>
            </a:r>
            <a:r>
              <a:rPr lang="en-GB" sz="4400" dirty="0" err="1"/>
              <a:t>Herberz</a:t>
            </a:r>
            <a:r>
              <a:rPr lang="en-GB" sz="4400" dirty="0"/>
              <a:t>, M., </a:t>
            </a:r>
            <a:r>
              <a:rPr lang="en-GB" sz="4400" dirty="0" err="1"/>
              <a:t>Hahnel</a:t>
            </a:r>
            <a:r>
              <a:rPr lang="en-GB" sz="4400" dirty="0"/>
              <a:t>, U. J., &amp; Brosch, T. (2022). The effectiveness of nudging: A meta-analysis of choice architecture interventions across </a:t>
            </a:r>
            <a:r>
              <a:rPr lang="en-GB" sz="4400" dirty="0" err="1"/>
              <a:t>behavioral</a:t>
            </a:r>
            <a:r>
              <a:rPr lang="en-GB" sz="4400" dirty="0"/>
              <a:t> domains. Proceedings of the National Academy of Sciences, 119(1), e2107346118.</a:t>
            </a:r>
          </a:p>
          <a:p>
            <a:pPr marL="0" indent="0">
              <a:buNone/>
            </a:pPr>
            <a:r>
              <a:rPr lang="en-GB" sz="4400" dirty="0" err="1"/>
              <a:t>Muradian</a:t>
            </a:r>
            <a:r>
              <a:rPr lang="en-GB" sz="4400" dirty="0"/>
              <a:t>, R., &amp; Pascual, U. (2020). Ecological economics in the age of fear. Ecological Economics, 169, 106498.</a:t>
            </a:r>
          </a:p>
          <a:p>
            <a:pPr marL="0" indent="0">
              <a:buNone/>
            </a:pPr>
            <a:r>
              <a:rPr lang="en-GB" sz="4400" dirty="0"/>
              <a:t>Nielsen, K. S., Cologna, V., Lange, F., Brick, C., &amp; Stern, P. C. (2021a). The case for impact-focused environmental psychology. Journal of Environmental Psychology, 74.</a:t>
            </a:r>
          </a:p>
          <a:p>
            <a:pPr marL="0" indent="0">
              <a:buNone/>
            </a:pPr>
            <a:r>
              <a:rPr lang="en-GB" sz="4400" dirty="0"/>
              <a:t>Nielsen, K. S., Nicholas, K. A., </a:t>
            </a:r>
            <a:r>
              <a:rPr lang="en-GB" sz="4400" dirty="0" err="1"/>
              <a:t>Creutzig</a:t>
            </a:r>
            <a:r>
              <a:rPr lang="en-GB" sz="4400" dirty="0"/>
              <a:t>, F., Dietz, T., &amp; Stern, P. C. (2021b). The role of high-socioeconomic-status people in locking in or rapidly reducing energy-driven greenhouse gas emissions. Nature Energy, 6(11), 1011-1016.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D498370-E6EE-4F2F-A382-19DF53967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1325D-5137-4B93-A163-A2D6749510DB}" type="slidenum">
              <a:rPr lang="en-GB" smtClean="0"/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42002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3EE187-CF23-41D8-AC52-3261D3CD4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References (3/3)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C5160BA-61CB-4CA2-8C71-6CF65F86A0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783" y="1085850"/>
            <a:ext cx="11745567" cy="56927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1100" dirty="0"/>
              <a:t>Norton, B., Costanza, R., &amp; Bishop, R. C. (1998). The evolution of preferences: why sovereign 'preferences may not lead to sustainable policies and what to do about it. Ecological economics, 24(2-3), 193-211.</a:t>
            </a:r>
          </a:p>
          <a:p>
            <a:pPr marL="0" indent="0">
              <a:buNone/>
            </a:pPr>
            <a:r>
              <a:rPr lang="en-GB" sz="1100" dirty="0"/>
              <a:t>Rees, W. E. (2020). Ecological economics for humanity’s plague phase. Ecological Economics, 169, 106519.</a:t>
            </a:r>
          </a:p>
          <a:p>
            <a:pPr marL="0" indent="0">
              <a:buNone/>
            </a:pPr>
            <a:r>
              <a:rPr lang="en-GB" sz="1100" dirty="0"/>
              <a:t>Rhodes, E., </a:t>
            </a:r>
            <a:r>
              <a:rPr lang="en-GB" sz="1100" dirty="0" err="1"/>
              <a:t>Axsen</a:t>
            </a:r>
            <a:r>
              <a:rPr lang="en-GB" sz="1100" dirty="0"/>
              <a:t>, J., Jaccard, M., 2017. Exploring Citizen Support for Different Types of Climate Policy. Ecol. Econ. 137, 56–69. https://doi.org/10.1016/j.ecolecon.2017.02.027</a:t>
            </a:r>
          </a:p>
          <a:p>
            <a:pPr marL="0" indent="0">
              <a:buNone/>
            </a:pPr>
            <a:r>
              <a:rPr lang="en-GB" sz="1100" dirty="0" err="1"/>
              <a:t>Røpke</a:t>
            </a:r>
            <a:r>
              <a:rPr lang="en-GB" sz="1100" dirty="0"/>
              <a:t>, I. (2005). Trends in the development of ecological economics from the late 1980s to the early 2000s. Ecological economics, 55(2), 262-290.</a:t>
            </a:r>
          </a:p>
          <a:p>
            <a:pPr marL="0" indent="0">
              <a:buNone/>
            </a:pPr>
            <a:r>
              <a:rPr lang="en-GB" sz="1100" dirty="0" err="1"/>
              <a:t>Sælen</a:t>
            </a:r>
            <a:r>
              <a:rPr lang="en-GB" sz="1100" dirty="0"/>
              <a:t>, H. G., &amp; Aasen, M. (2023). Exploring public opposition and support across different climate policies: Poles apart?. Ecological Economics, 209, 107838.</a:t>
            </a:r>
          </a:p>
          <a:p>
            <a:pPr marL="0" indent="0">
              <a:buNone/>
            </a:pPr>
            <a:r>
              <a:rPr lang="en-GB" sz="1100" dirty="0"/>
              <a:t>Savin, I., </a:t>
            </a:r>
            <a:r>
              <a:rPr lang="en-GB" sz="1100" dirty="0" err="1"/>
              <a:t>Creutzig</a:t>
            </a:r>
            <a:r>
              <a:rPr lang="en-GB" sz="1100" dirty="0"/>
              <a:t>, F., </a:t>
            </a:r>
            <a:r>
              <a:rPr lang="en-GB" sz="1100" dirty="0" err="1"/>
              <a:t>Filatova</a:t>
            </a:r>
            <a:r>
              <a:rPr lang="en-GB" sz="1100" dirty="0"/>
              <a:t>, T., </a:t>
            </a:r>
            <a:r>
              <a:rPr lang="en-GB" sz="1100" dirty="0" err="1"/>
              <a:t>Foramitti</a:t>
            </a:r>
            <a:r>
              <a:rPr lang="en-GB" sz="1100" dirty="0"/>
              <a:t>, J., Konc, T., </a:t>
            </a:r>
            <a:r>
              <a:rPr lang="en-GB" sz="1100" dirty="0" err="1"/>
              <a:t>Niamir</a:t>
            </a:r>
            <a:r>
              <a:rPr lang="en-GB" sz="1100" dirty="0"/>
              <a:t>, L., ... &amp; van den Bergh, J. (2023). Agent‐based </a:t>
            </a:r>
            <a:r>
              <a:rPr lang="en-GB" sz="1100" dirty="0" err="1"/>
              <a:t>modeling</a:t>
            </a:r>
            <a:r>
              <a:rPr lang="en-GB" sz="1100" dirty="0"/>
              <a:t> to integrate elements from different disciplines for ambitious climate policy. Wiley Interdisciplinary Reviews: Climate Change, 14(2), e811.</a:t>
            </a:r>
          </a:p>
          <a:p>
            <a:pPr marL="0" indent="0">
              <a:buNone/>
            </a:pPr>
            <a:r>
              <a:rPr lang="en-GB" sz="1100" dirty="0"/>
              <a:t>Schubert, C. (2017). Green nudges: Do they work? Are they ethical?. Ecological economics, 132, 329-342.</a:t>
            </a:r>
          </a:p>
          <a:p>
            <a:pPr marL="0" indent="0">
              <a:buNone/>
            </a:pPr>
            <a:r>
              <a:rPr lang="en-GB" sz="1100" dirty="0" err="1"/>
              <a:t>Shogren</a:t>
            </a:r>
            <a:r>
              <a:rPr lang="en-GB" sz="1100" dirty="0"/>
              <a:t>, J. F., Parkhurst, G. M., &amp; Banerjee, P. (2010). Two cheers and a qualm for </a:t>
            </a:r>
            <a:r>
              <a:rPr lang="en-GB" sz="1100" dirty="0" err="1"/>
              <a:t>behavioral</a:t>
            </a:r>
            <a:r>
              <a:rPr lang="en-GB" sz="1100" dirty="0"/>
              <a:t> environmental economics. Environmental and Resource Economics, 46, 235-247.</a:t>
            </a:r>
          </a:p>
          <a:p>
            <a:pPr marL="0" indent="0">
              <a:buNone/>
            </a:pPr>
            <a:r>
              <a:rPr lang="en-GB" sz="1100" dirty="0" err="1"/>
              <a:t>Spash</a:t>
            </a:r>
            <a:r>
              <a:rPr lang="en-GB" sz="1100" dirty="0"/>
              <a:t>, C. L. (2013). The shallow or the deep ecological economics movement?. Ecological Economics, 93, 351-362.</a:t>
            </a:r>
          </a:p>
          <a:p>
            <a:pPr marL="0" indent="0">
              <a:buNone/>
            </a:pPr>
            <a:r>
              <a:rPr lang="en-GB" sz="1100" dirty="0"/>
              <a:t>Schlüter, M., </a:t>
            </a:r>
            <a:r>
              <a:rPr lang="en-GB" sz="1100" dirty="0" err="1"/>
              <a:t>Baeza</a:t>
            </a:r>
            <a:r>
              <a:rPr lang="en-GB" sz="1100" dirty="0"/>
              <a:t>, A., Dressler, G., Frank, K., Groeneveld, J., Jager, W., Janssen, M.A., McAllister, R.R.J., Müller, B., </a:t>
            </a:r>
            <a:r>
              <a:rPr lang="en-GB" sz="1100" dirty="0" err="1"/>
              <a:t>Orach</a:t>
            </a:r>
            <a:r>
              <a:rPr lang="en-GB" sz="1100" dirty="0"/>
              <a:t>, K., Schwarz, N., </a:t>
            </a:r>
            <a:r>
              <a:rPr lang="en-GB" sz="1100" dirty="0" err="1"/>
              <a:t>Wijermans</a:t>
            </a:r>
            <a:r>
              <a:rPr lang="en-GB" sz="1100" dirty="0"/>
              <a:t>, N., 2017. A framework for mapping and comparing behavioural theories in models of social-ecological systems. Ecol. Econ. 131, 21–35. https://doi.org/10.1016/j.ecolecon.2016.08.008</a:t>
            </a:r>
          </a:p>
          <a:p>
            <a:pPr marL="0" indent="0">
              <a:buNone/>
            </a:pPr>
            <a:r>
              <a:rPr lang="en-GB" sz="1100" dirty="0"/>
              <a:t>Schumacher, I. (2014). An empirical study of the determinants of green party voting. Ecological Economics, 105, 306-318.</a:t>
            </a:r>
          </a:p>
          <a:p>
            <a:pPr marL="0" indent="0">
              <a:buNone/>
            </a:pPr>
            <a:r>
              <a:rPr lang="en-GB" sz="1100" dirty="0" err="1"/>
              <a:t>Siebenhüner</a:t>
            </a:r>
            <a:r>
              <a:rPr lang="en-GB" sz="1100" dirty="0"/>
              <a:t>, B. (2000). Homo </a:t>
            </a:r>
            <a:r>
              <a:rPr lang="en-GB" sz="1100" dirty="0" err="1"/>
              <a:t>sustinens</a:t>
            </a:r>
            <a:r>
              <a:rPr lang="en-GB" sz="1100" dirty="0"/>
              <a:t>—towards a new conception of humans for the science of sustainability. Ecological economics, 32(1), 15-25.</a:t>
            </a:r>
          </a:p>
          <a:p>
            <a:pPr marL="0" indent="0">
              <a:buNone/>
            </a:pPr>
            <a:r>
              <a:rPr lang="en-GB" sz="1100" dirty="0"/>
              <a:t>Starr, J., Nicolson, C., Ash, M., Markowitz, E. M., &amp; Moran, D. (2023). Assessing US consumers' carbon footprints reveals outsized impact of the top 1%. Ecological Economics, 205, 107698.</a:t>
            </a:r>
          </a:p>
          <a:p>
            <a:pPr marL="0" indent="0">
              <a:buNone/>
            </a:pPr>
            <a:r>
              <a:rPr lang="en-GB" sz="1100" dirty="0"/>
              <a:t>Stoddard, I., Anderson, K., </a:t>
            </a:r>
            <a:r>
              <a:rPr lang="en-GB" sz="1100" dirty="0" err="1"/>
              <a:t>Capstick</a:t>
            </a:r>
            <a:r>
              <a:rPr lang="en-GB" sz="1100" dirty="0"/>
              <a:t>, S., Carton, W., </a:t>
            </a:r>
            <a:r>
              <a:rPr lang="en-GB" sz="1100" dirty="0" err="1"/>
              <a:t>Depledge</a:t>
            </a:r>
            <a:r>
              <a:rPr lang="en-GB" sz="1100" dirty="0"/>
              <a:t>, J., Facer, K., ... &amp; Williams, M. (2021). Three decades of climate mitigation: why haven't we bent the global emissions curve?. Annual Review of Environment and Resources, 46, 653-689.</a:t>
            </a:r>
          </a:p>
          <a:p>
            <a:pPr marL="0" indent="0">
              <a:buNone/>
            </a:pPr>
            <a:r>
              <a:rPr lang="en-GB" sz="1100" dirty="0" err="1"/>
              <a:t>Szaszi</a:t>
            </a:r>
            <a:r>
              <a:rPr lang="en-GB" sz="1100" dirty="0"/>
              <a:t>, B., </a:t>
            </a:r>
            <a:r>
              <a:rPr lang="en-GB" sz="1100" dirty="0" err="1"/>
              <a:t>Higney</a:t>
            </a:r>
            <a:r>
              <a:rPr lang="en-GB" sz="1100" dirty="0"/>
              <a:t>, A., Charlton, A., Gelman, A., </a:t>
            </a:r>
            <a:r>
              <a:rPr lang="en-GB" sz="1100" dirty="0" err="1"/>
              <a:t>Ziano</a:t>
            </a:r>
            <a:r>
              <a:rPr lang="en-GB" sz="1100" dirty="0"/>
              <a:t>, I., </a:t>
            </a:r>
            <a:r>
              <a:rPr lang="en-GB" sz="1100" dirty="0" err="1"/>
              <a:t>Aczel</a:t>
            </a:r>
            <a:r>
              <a:rPr lang="en-GB" sz="1100" dirty="0"/>
              <a:t>, B., ... &amp; Tipton, E. (2022). No reason to expect large and consistent effects of nudge interventions. Proceedings of the National Academy of Sciences, 119(31), e2200732119.</a:t>
            </a:r>
          </a:p>
          <a:p>
            <a:pPr marL="0" indent="0">
              <a:buNone/>
            </a:pPr>
            <a:r>
              <a:rPr lang="en-GB" sz="1100" dirty="0"/>
              <a:t>Tomaselli, M. F., Sheppard, S. R., Kozak, R., &amp; Gifford, R. (2019). What do Canadians think about economic growth, prosperity and the environment?. Ecological Economics, 161, 41-49.</a:t>
            </a:r>
          </a:p>
          <a:p>
            <a:pPr marL="0" indent="0">
              <a:buNone/>
            </a:pPr>
            <a:r>
              <a:rPr lang="en-GB" sz="1100" dirty="0"/>
              <a:t>Van den Bergh, J. C., Ferrer-</a:t>
            </a:r>
            <a:r>
              <a:rPr lang="en-GB" sz="1100" dirty="0" err="1"/>
              <a:t>i</a:t>
            </a:r>
            <a:r>
              <a:rPr lang="en-GB" sz="1100" dirty="0"/>
              <a:t>-</a:t>
            </a:r>
            <a:r>
              <a:rPr lang="en-GB" sz="1100" dirty="0" err="1"/>
              <a:t>Carbonell</a:t>
            </a:r>
            <a:r>
              <a:rPr lang="en-GB" sz="1100" dirty="0"/>
              <a:t>, A., &amp; Munda, G. (2000). Alternative models of individual behaviour and implications for environmental policy. Ecological Economics, 32(1), 43-61.</a:t>
            </a:r>
          </a:p>
          <a:p>
            <a:pPr marL="0" indent="0">
              <a:buNone/>
            </a:pPr>
            <a:r>
              <a:rPr lang="en-GB" sz="1100" dirty="0"/>
              <a:t>Washington, H., &amp; Maloney, M. (2020). The need for ecological ethics in a new ecological economics. Ecological Economics, 169, 106478.</a:t>
            </a:r>
          </a:p>
          <a:p>
            <a:pPr marL="0" indent="0">
              <a:buNone/>
            </a:pPr>
            <a:r>
              <a:rPr lang="en-GB" sz="1100" dirty="0"/>
              <a:t>Winkelmann, R., Donges, J. F., Smith, E. K., </a:t>
            </a:r>
            <a:r>
              <a:rPr lang="en-GB" sz="1100" dirty="0" err="1"/>
              <a:t>Milkoreit</a:t>
            </a:r>
            <a:r>
              <a:rPr lang="en-GB" sz="1100" dirty="0"/>
              <a:t>, M., Eder, C., </a:t>
            </a:r>
            <a:r>
              <a:rPr lang="en-GB" sz="1100" dirty="0" err="1"/>
              <a:t>Heitzig</a:t>
            </a:r>
            <a:r>
              <a:rPr lang="en-GB" sz="1100" dirty="0"/>
              <a:t>, J., ... &amp; </a:t>
            </a:r>
            <a:r>
              <a:rPr lang="en-GB" sz="1100" dirty="0" err="1"/>
              <a:t>Lenton</a:t>
            </a:r>
            <a:r>
              <a:rPr lang="en-GB" sz="1100" dirty="0"/>
              <a:t>, T. M. (2022). Social tipping processes towards climate action: a conceptual framework. Ecological Economics, 192, 107242.</a:t>
            </a:r>
          </a:p>
          <a:p>
            <a:pPr marL="0" indent="0">
              <a:buNone/>
            </a:pPr>
            <a:endParaRPr lang="en-GB" sz="1100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D498370-E6EE-4F2F-A382-19DF53967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1325D-5137-4B93-A163-A2D6749510DB}" type="slidenum">
              <a:rPr lang="en-GB" smtClean="0"/>
              <a:t>29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2984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1D01A8-D332-48DD-9142-204160736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4BFBB4F-EBAA-4AD7-9594-829EB52EF6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718" y="1841074"/>
            <a:ext cx="11150563" cy="4697838"/>
          </a:xfrm>
        </p:spPr>
        <p:txBody>
          <a:bodyPr>
            <a:normAutofit/>
          </a:bodyPr>
          <a:lstStyle/>
          <a:p>
            <a:r>
              <a:rPr lang="en-GB" dirty="0" err="1"/>
              <a:t>Behavioral</a:t>
            </a:r>
            <a:r>
              <a:rPr lang="en-GB" dirty="0"/>
              <a:t> science in government units, UN, OECD, journals, etc. </a:t>
            </a:r>
          </a:p>
          <a:p>
            <a:endParaRPr lang="en-GB" dirty="0"/>
          </a:p>
          <a:p>
            <a:r>
              <a:rPr lang="en-GB" dirty="0"/>
              <a:t>Scopus database: “</a:t>
            </a:r>
            <a:r>
              <a:rPr lang="en-GB" dirty="0" err="1"/>
              <a:t>behavior</a:t>
            </a:r>
            <a:r>
              <a:rPr lang="en-GB" dirty="0"/>
              <a:t>*” in the </a:t>
            </a:r>
            <a:r>
              <a:rPr lang="en-GB" b="1" dirty="0"/>
              <a:t>journal of </a:t>
            </a:r>
            <a:r>
              <a:rPr lang="en-GB" b="1" i="1" dirty="0"/>
              <a:t>Ecological Economics</a:t>
            </a:r>
            <a:r>
              <a:rPr lang="en-GB" i="1" dirty="0"/>
              <a:t> </a:t>
            </a:r>
            <a:r>
              <a:rPr lang="en-GB" dirty="0"/>
              <a:t>    </a:t>
            </a:r>
            <a:r>
              <a:rPr lang="en-GB" dirty="0">
                <a:sym typeface="Wingdings" panose="05000000000000000000" pitchFamily="2" charset="2"/>
              </a:rPr>
              <a:t> </a:t>
            </a:r>
            <a:r>
              <a:rPr lang="de-DE" dirty="0">
                <a:sym typeface="Wingdings" panose="05000000000000000000" pitchFamily="2" charset="2"/>
              </a:rPr>
              <a:t>~600 hits </a:t>
            </a:r>
            <a:r>
              <a:rPr lang="de-DE" sz="2000" dirty="0">
                <a:sym typeface="Wingdings" panose="05000000000000000000" pitchFamily="2" charset="2"/>
              </a:rPr>
              <a:t>(even more when including indexed keywords or other search terms)</a:t>
            </a:r>
            <a:endParaRPr lang="en-GB" sz="2000" dirty="0"/>
          </a:p>
          <a:p>
            <a:endParaRPr lang="en-GB" dirty="0"/>
          </a:p>
          <a:p>
            <a:r>
              <a:rPr lang="en-GB" dirty="0"/>
              <a:t>“</a:t>
            </a:r>
            <a:r>
              <a:rPr lang="en-GB" dirty="0" err="1"/>
              <a:t>Behavioral</a:t>
            </a:r>
            <a:r>
              <a:rPr lang="en-GB" dirty="0"/>
              <a:t> ecological economics” in Google Scholar </a:t>
            </a:r>
            <a:r>
              <a:rPr lang="en-GB" dirty="0">
                <a:sym typeface="Wingdings" panose="05000000000000000000" pitchFamily="2" charset="2"/>
              </a:rPr>
              <a:t> 1 hit (108 words!)</a:t>
            </a:r>
          </a:p>
          <a:p>
            <a:endParaRPr lang="en-GB" dirty="0"/>
          </a:p>
          <a:p>
            <a:r>
              <a:rPr lang="en-GB" dirty="0"/>
              <a:t>Setting boundaries and identifying priorities may help to establish more coherent research field and to differentiate from “</a:t>
            </a:r>
            <a:r>
              <a:rPr lang="en-GB" dirty="0" err="1"/>
              <a:t>behavioral</a:t>
            </a:r>
            <a:r>
              <a:rPr lang="en-GB" dirty="0"/>
              <a:t> environmental economics” 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7306015-8CFB-403A-822D-FF0375750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1325D-5137-4B93-A163-A2D6749510DB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6344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500C5C-2E1F-463F-BFC3-BA19E67D7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795" y="18255"/>
            <a:ext cx="10990243" cy="1325563"/>
          </a:xfrm>
        </p:spPr>
        <p:txBody>
          <a:bodyPr/>
          <a:lstStyle/>
          <a:p>
            <a:r>
              <a:rPr lang="de-DE" dirty="0"/>
              <a:t>A very brief clarification of ecological economics</a:t>
            </a:r>
            <a:endParaRPr lang="en-GB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CA7359A-BEA1-4B98-A032-C4083CE2E8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839" y="1460810"/>
            <a:ext cx="11630884" cy="5174166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de-DE" dirty="0"/>
              <a:t>Continuous debate about the identity of ecological economics </a:t>
            </a:r>
          </a:p>
          <a:p>
            <a:pPr lvl="1"/>
            <a:r>
              <a:rPr lang="de-DE" dirty="0"/>
              <a:t>For example: </a:t>
            </a:r>
            <a:r>
              <a:rPr lang="en-US" dirty="0"/>
              <a:t>“</a:t>
            </a:r>
            <a:r>
              <a:rPr lang="de-DE" dirty="0"/>
              <a:t>New Resource Economists</a:t>
            </a:r>
            <a:r>
              <a:rPr lang="en-US" dirty="0"/>
              <a:t>“, “New Environmental Pragmatists”, “Social Ecological </a:t>
            </a:r>
            <a:r>
              <a:rPr lang="en-US" dirty="0" err="1"/>
              <a:t>Economis</a:t>
            </a:r>
            <a:r>
              <a:rPr lang="de-DE" dirty="0"/>
              <a:t>ts“ </a:t>
            </a:r>
            <a:r>
              <a:rPr lang="de-DE" sz="1800" dirty="0"/>
              <a:t>(Spash, 2013)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“While disagreements are a prerequisite for scientific progress, they can metastasize into rending schisms affecting the field’s vitality and influence” </a:t>
            </a:r>
            <a:r>
              <a:rPr lang="en-GB" sz="1800" dirty="0"/>
              <a:t>(Farley and Kish, 2021)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b="1" dirty="0"/>
              <a:t>Core ideas of modern ecological economics </a:t>
            </a:r>
            <a:r>
              <a:rPr lang="de-DE" sz="1800" dirty="0"/>
              <a:t>(Røpke, 2005)</a:t>
            </a:r>
          </a:p>
          <a:p>
            <a:pPr lvl="1"/>
            <a:r>
              <a:rPr lang="en-GB" dirty="0"/>
              <a:t>Human dependence on well-functioning ecosystems that provide the basic life support for societies</a:t>
            </a:r>
          </a:p>
          <a:p>
            <a:pPr lvl="1"/>
            <a:r>
              <a:rPr lang="de-DE" dirty="0"/>
              <a:t>Limits have to be taken seriously (post-growth, etc.)</a:t>
            </a:r>
          </a:p>
          <a:p>
            <a:pPr lvl="1"/>
            <a:r>
              <a:rPr lang="de-DE" dirty="0"/>
              <a:t>Equity and (re)distribution</a:t>
            </a:r>
          </a:p>
          <a:p>
            <a:pPr lvl="1"/>
            <a:r>
              <a:rPr lang="en-GB" dirty="0"/>
              <a:t>Systems thinking</a:t>
            </a:r>
          </a:p>
          <a:p>
            <a:pPr lvl="1"/>
            <a:r>
              <a:rPr lang="en-GB" dirty="0"/>
              <a:t>Basic ignorance: uncertainty and complexity</a:t>
            </a:r>
          </a:p>
          <a:p>
            <a:pPr lvl="1"/>
            <a:r>
              <a:rPr lang="en-GB" dirty="0" err="1"/>
              <a:t>Transdisciplinarity</a:t>
            </a:r>
            <a:r>
              <a:rPr lang="en-GB" dirty="0"/>
              <a:t> and pluralism</a:t>
            </a:r>
          </a:p>
          <a:p>
            <a:pPr lvl="1"/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GB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conomy is embedded in a broader social and cultural system and co-evolving with nature</a:t>
            </a:r>
            <a:endParaRPr lang="de-DE" dirty="0"/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3A1B23F4-0572-4432-8DA6-E6DCD1885009}"/>
              </a:ext>
            </a:extLst>
          </p:cNvPr>
          <p:cNvSpPr/>
          <p:nvPr/>
        </p:nvSpPr>
        <p:spPr>
          <a:xfrm>
            <a:off x="1056618" y="4248738"/>
            <a:ext cx="6222380" cy="323386"/>
          </a:xfrm>
          <a:prstGeom prst="roundRect">
            <a:avLst/>
          </a:prstGeom>
          <a:solidFill>
            <a:schemeClr val="accent6">
              <a:lumMod val="60000"/>
              <a:lumOff val="40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9B461F22-3F2A-4177-A1B5-2FD1C8D0ACDB}"/>
              </a:ext>
            </a:extLst>
          </p:cNvPr>
          <p:cNvSpPr/>
          <p:nvPr/>
        </p:nvSpPr>
        <p:spPr>
          <a:xfrm>
            <a:off x="1056618" y="4619051"/>
            <a:ext cx="3401122" cy="323386"/>
          </a:xfrm>
          <a:prstGeom prst="roundRect">
            <a:avLst/>
          </a:prstGeom>
          <a:solidFill>
            <a:schemeClr val="accent6">
              <a:lumMod val="60000"/>
              <a:lumOff val="40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16C5E489-E646-4DD4-AE11-BEBB1389F8FD}"/>
              </a:ext>
            </a:extLst>
          </p:cNvPr>
          <p:cNvSpPr/>
          <p:nvPr/>
        </p:nvSpPr>
        <p:spPr>
          <a:xfrm>
            <a:off x="1056618" y="4983283"/>
            <a:ext cx="2319453" cy="323290"/>
          </a:xfrm>
          <a:prstGeom prst="roundRect">
            <a:avLst/>
          </a:prstGeom>
          <a:solidFill>
            <a:schemeClr val="accent6">
              <a:lumMod val="60000"/>
              <a:lumOff val="40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B3ADEAB-514B-4643-B078-9446D6CBE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1325D-5137-4B93-A163-A2D6749510DB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9142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B33A98-2E85-4DBD-BDE8-2A3AF9EB6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385" y="18255"/>
            <a:ext cx="11753386" cy="1325563"/>
          </a:xfrm>
        </p:spPr>
        <p:txBody>
          <a:bodyPr>
            <a:normAutofit/>
          </a:bodyPr>
          <a:lstStyle/>
          <a:p>
            <a:r>
              <a:rPr lang="en-GB" sz="4200" dirty="0"/>
              <a:t>How can </a:t>
            </a:r>
            <a:r>
              <a:rPr lang="en-GB" sz="4200" dirty="0" err="1"/>
              <a:t>behavioral</a:t>
            </a:r>
            <a:r>
              <a:rPr lang="en-GB" sz="4200" dirty="0"/>
              <a:t> science best inform public policy?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185122A-2B14-4711-929A-4AB4F3CE2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890" y="1507248"/>
            <a:ext cx="6346798" cy="507090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GB" sz="3000" dirty="0"/>
              <a:t>Many </a:t>
            </a:r>
            <a:r>
              <a:rPr lang="en-GB" sz="3000" dirty="0" err="1"/>
              <a:t>behavioral</a:t>
            </a:r>
            <a:r>
              <a:rPr lang="en-GB" sz="3000" dirty="0"/>
              <a:t> scientists focus on policy interventions at the level of the individual (= “</a:t>
            </a:r>
            <a:r>
              <a:rPr lang="en-GB" sz="3000" b="1" dirty="0" err="1"/>
              <a:t>i</a:t>
            </a:r>
            <a:r>
              <a:rPr lang="en-GB" sz="3000" b="1" dirty="0"/>
              <a:t>-frame</a:t>
            </a:r>
            <a:r>
              <a:rPr lang="en-GB" sz="3000" dirty="0"/>
              <a:t>”), often neglecting the larger systemic context in which individuals operate (an “</a:t>
            </a:r>
            <a:r>
              <a:rPr lang="en-GB" sz="3000" b="1" dirty="0"/>
              <a:t>s-frame</a:t>
            </a:r>
            <a:r>
              <a:rPr lang="en-GB" sz="3000" dirty="0"/>
              <a:t>”).</a:t>
            </a:r>
          </a:p>
          <a:p>
            <a:pPr algn="just"/>
            <a:endParaRPr lang="en-GB" sz="3000" dirty="0"/>
          </a:p>
          <a:p>
            <a:pPr algn="just"/>
            <a:r>
              <a:rPr lang="en-GB" sz="3000" dirty="0"/>
              <a:t>Corporate opponents of systemic change (e.g. regulation) have long sought to highlight </a:t>
            </a:r>
            <a:r>
              <a:rPr lang="en-GB" sz="3000" b="1" dirty="0"/>
              <a:t>individual responsibility </a:t>
            </a:r>
            <a:r>
              <a:rPr lang="en-GB" sz="3000" dirty="0"/>
              <a:t>(“</a:t>
            </a:r>
            <a:r>
              <a:rPr lang="en-GB" sz="3000" dirty="0" err="1"/>
              <a:t>responsibilization</a:t>
            </a:r>
            <a:r>
              <a:rPr lang="en-GB" sz="3000" dirty="0"/>
              <a:t>”)</a:t>
            </a:r>
            <a:r>
              <a:rPr lang="en-GB" sz="3000" b="1" dirty="0"/>
              <a:t> </a:t>
            </a:r>
            <a:r>
              <a:rPr lang="en-GB" sz="3000" dirty="0"/>
              <a:t>for societal problems, aligning with the emphasis on </a:t>
            </a:r>
            <a:r>
              <a:rPr lang="en-GB" sz="3000" dirty="0" err="1"/>
              <a:t>i</a:t>
            </a:r>
            <a:r>
              <a:rPr lang="en-GB" sz="3000" dirty="0"/>
              <a:t>-frame solutions promoted by some </a:t>
            </a:r>
            <a:r>
              <a:rPr lang="en-GB" sz="3000" dirty="0" err="1"/>
              <a:t>behavioral</a:t>
            </a:r>
            <a:r>
              <a:rPr lang="en-GB" sz="3000" dirty="0"/>
              <a:t> scientists. The latter unintentionally serves the interests of opponents of systemic change.</a:t>
            </a:r>
          </a:p>
          <a:p>
            <a:pPr algn="just"/>
            <a:endParaRPr lang="en-GB" sz="3000" dirty="0"/>
          </a:p>
          <a:p>
            <a:pPr algn="just"/>
            <a:r>
              <a:rPr lang="en-GB" sz="3000" dirty="0"/>
              <a:t>The impact of </a:t>
            </a:r>
            <a:r>
              <a:rPr lang="en-GB" sz="3000" dirty="0" err="1"/>
              <a:t>i</a:t>
            </a:r>
            <a:r>
              <a:rPr lang="en-GB" sz="3000" dirty="0"/>
              <a:t>-frame interventions that solely target individual </a:t>
            </a:r>
            <a:r>
              <a:rPr lang="en-GB" sz="3000" dirty="0" err="1"/>
              <a:t>behavior</a:t>
            </a:r>
            <a:r>
              <a:rPr lang="en-GB" sz="3000" dirty="0"/>
              <a:t> has been disappointing and can undermine support for systemic reforms  </a:t>
            </a:r>
            <a:r>
              <a:rPr lang="en-GB" sz="3000" dirty="0">
                <a:sym typeface="Wingdings" panose="05000000000000000000" pitchFamily="2" charset="2"/>
              </a:rPr>
              <a:t> </a:t>
            </a:r>
            <a:r>
              <a:rPr lang="en-GB" sz="3000" b="1" dirty="0">
                <a:sym typeface="Wingdings" panose="05000000000000000000" pitchFamily="2" charset="2"/>
              </a:rPr>
              <a:t>Call for system-oriented </a:t>
            </a:r>
            <a:r>
              <a:rPr lang="en-GB" sz="3000" b="1" dirty="0" err="1">
                <a:sym typeface="Wingdings" panose="05000000000000000000" pitchFamily="2" charset="2"/>
              </a:rPr>
              <a:t>behavioral</a:t>
            </a:r>
            <a:r>
              <a:rPr lang="en-GB" sz="3000" b="1" dirty="0">
                <a:sym typeface="Wingdings" panose="05000000000000000000" pitchFamily="2" charset="2"/>
              </a:rPr>
              <a:t> public policy</a:t>
            </a:r>
          </a:p>
          <a:p>
            <a:pPr algn="just"/>
            <a:endParaRPr lang="en-GB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6740665-3E0D-407F-B2AA-EF6230726763}"/>
              </a:ext>
            </a:extLst>
          </p:cNvPr>
          <p:cNvSpPr txBox="1"/>
          <p:nvPr/>
        </p:nvSpPr>
        <p:spPr>
          <a:xfrm>
            <a:off x="3446214" y="6361629"/>
            <a:ext cx="32522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dirty="0" err="1">
                <a:latin typeface="Garamond" panose="02020404030301010803" pitchFamily="18" charset="0"/>
              </a:rPr>
              <a:t>Chater</a:t>
            </a:r>
            <a:r>
              <a:rPr lang="en-GB" dirty="0">
                <a:latin typeface="Garamond" panose="02020404030301010803" pitchFamily="18" charset="0"/>
              </a:rPr>
              <a:t> and Loewenstein, 2022*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A92D5CF0-A7E1-4341-9B23-D6613AB3A3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571" y="1892219"/>
            <a:ext cx="5323759" cy="4051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CCC03288-49DB-427C-8528-0AED1349E8C0}"/>
              </a:ext>
            </a:extLst>
          </p:cNvPr>
          <p:cNvSpPr txBox="1"/>
          <p:nvPr/>
        </p:nvSpPr>
        <p:spPr>
          <a:xfrm>
            <a:off x="10017513" y="6176963"/>
            <a:ext cx="2174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Garamond" panose="02020404030301010803" pitchFamily="18" charset="0"/>
              </a:rPr>
              <a:t>Amel et al., 2017*</a:t>
            </a:r>
            <a:endParaRPr lang="en-GB" dirty="0">
              <a:latin typeface="Garamond" panose="02020404030301010803" pitchFamily="18" charset="0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5530469-4650-4A59-AF04-38519DFAA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14718"/>
            <a:ext cx="2743200" cy="365125"/>
          </a:xfrm>
        </p:spPr>
        <p:txBody>
          <a:bodyPr/>
          <a:lstStyle/>
          <a:p>
            <a:fld id="{32A1325D-5137-4B93-A163-A2D6749510DB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9510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08F661-CC9D-4A19-A12C-1862231B8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508" y="0"/>
            <a:ext cx="12154830" cy="1325563"/>
          </a:xfrm>
        </p:spPr>
        <p:txBody>
          <a:bodyPr>
            <a:normAutofit/>
          </a:bodyPr>
          <a:lstStyle/>
          <a:p>
            <a:r>
              <a:rPr lang="de-DE" sz="4100" dirty="0"/>
              <a:t>Evolution of behavioral articles in </a:t>
            </a:r>
            <a:r>
              <a:rPr lang="de-DE" sz="4100" i="1" dirty="0"/>
              <a:t>Ecological Economics</a:t>
            </a:r>
            <a:endParaRPr lang="en-GB" sz="4100" i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3AEFBA7-7AD5-45BA-B160-F6B791133F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2325" y="1262501"/>
            <a:ext cx="6007702" cy="525016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2000" b="1" i="1" u="sng" dirty="0"/>
              <a:t>Year 2000 as main starting point</a:t>
            </a:r>
          </a:p>
          <a:p>
            <a:pPr marL="0" indent="0">
              <a:buNone/>
            </a:pPr>
            <a:r>
              <a:rPr lang="en-GB" sz="2000" b="1" dirty="0">
                <a:sym typeface="Wingdings" panose="05000000000000000000" pitchFamily="2" charset="2"/>
              </a:rPr>
              <a:t>Alternative </a:t>
            </a:r>
            <a:r>
              <a:rPr lang="en-GB" sz="2000" b="1" dirty="0" err="1">
                <a:sym typeface="Wingdings" panose="05000000000000000000" pitchFamily="2" charset="2"/>
              </a:rPr>
              <a:t>behavioral</a:t>
            </a:r>
            <a:r>
              <a:rPr lang="en-GB" sz="2000" b="1" dirty="0">
                <a:sym typeface="Wingdings" panose="05000000000000000000" pitchFamily="2" charset="2"/>
              </a:rPr>
              <a:t> models: </a:t>
            </a:r>
            <a:r>
              <a:rPr lang="en-GB" sz="2000" dirty="0"/>
              <a:t>“Many authors in ‘ecological economics’ have expressed a discomfort with the neoclassical behavioural model, and some have even pointed out that it is partly responsible for setting the wrong agenda for environmental policy-making (Costanza, 1991). But although ecological economics is prospering as a field of integrated research, it has generated few new insights about the link between behaviour, environment and policy.” </a:t>
            </a:r>
            <a:r>
              <a:rPr lang="en-GB" sz="1700" dirty="0"/>
              <a:t>(van den Bergh et al., 2000)</a:t>
            </a:r>
            <a:r>
              <a:rPr lang="en-GB" sz="1500" dirty="0"/>
              <a:t> </a:t>
            </a:r>
          </a:p>
          <a:p>
            <a:pPr marL="0" indent="0">
              <a:buNone/>
            </a:pPr>
            <a:endParaRPr lang="en-GB" sz="2000" b="1" dirty="0"/>
          </a:p>
          <a:p>
            <a:pPr marL="0" indent="0">
              <a:buNone/>
            </a:pPr>
            <a:r>
              <a:rPr lang="en-GB" sz="2000" b="1" dirty="0"/>
              <a:t>A </a:t>
            </a:r>
            <a:r>
              <a:rPr lang="en-GB" sz="2000" b="1" dirty="0" err="1"/>
              <a:t>behavioral</a:t>
            </a:r>
            <a:r>
              <a:rPr lang="en-GB" sz="2000" b="1" dirty="0"/>
              <a:t> approach </a:t>
            </a:r>
            <a:r>
              <a:rPr lang="en-GB" sz="2000" dirty="0"/>
              <a:t>to understanding overconsumption </a:t>
            </a:r>
            <a:r>
              <a:rPr lang="en-GB" sz="1700" dirty="0"/>
              <a:t>(Brown and Cameron, 2000)</a:t>
            </a:r>
          </a:p>
          <a:p>
            <a:pPr marL="0" indent="0">
              <a:buNone/>
            </a:pPr>
            <a:endParaRPr lang="en-GB" sz="2000" b="1" dirty="0"/>
          </a:p>
          <a:p>
            <a:pPr marL="0" indent="0">
              <a:buNone/>
            </a:pPr>
            <a:r>
              <a:rPr lang="en-GB" sz="2000" b="1" dirty="0"/>
              <a:t>Special issue</a:t>
            </a:r>
            <a:r>
              <a:rPr lang="en-GB" sz="2000" dirty="0"/>
              <a:t>: “The human actor in ecological-economic models” </a:t>
            </a:r>
            <a:r>
              <a:rPr lang="en-GB" sz="1700" dirty="0"/>
              <a:t>(Janssen and Jager, 2000)</a:t>
            </a:r>
            <a:endParaRPr lang="de-DE" sz="1700" dirty="0"/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00F93B26-1319-4974-8B71-5BA57EC3AB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4815706"/>
              </p:ext>
            </p:extLst>
          </p:nvPr>
        </p:nvGraphicFramePr>
        <p:xfrm>
          <a:off x="177508" y="2377962"/>
          <a:ext cx="5698713" cy="3341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0A6FEA1D-E267-4E96-895D-371A7AE618A3}"/>
              </a:ext>
            </a:extLst>
          </p:cNvPr>
          <p:cNvSpPr txBox="1"/>
          <p:nvPr/>
        </p:nvSpPr>
        <p:spPr>
          <a:xfrm>
            <a:off x="355746" y="1553398"/>
            <a:ext cx="51400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dirty="0">
                <a:latin typeface="Garamond" panose="02020404030301010803" pitchFamily="18" charset="0"/>
              </a:rPr>
              <a:t>Search of the term </a:t>
            </a:r>
            <a:r>
              <a:rPr lang="en-US" sz="2200" dirty="0">
                <a:latin typeface="Garamond" panose="02020404030301010803" pitchFamily="18" charset="0"/>
              </a:rPr>
              <a:t>“behavior*”</a:t>
            </a:r>
            <a:r>
              <a:rPr lang="de-DE" sz="2200" dirty="0">
                <a:latin typeface="Garamond" panose="02020404030301010803" pitchFamily="18" charset="0"/>
              </a:rPr>
              <a:t> in abstracts </a:t>
            </a:r>
            <a:r>
              <a:rPr lang="en-US" sz="2200" dirty="0">
                <a:latin typeface="Garamond" panose="02020404030301010803" pitchFamily="18" charset="0"/>
              </a:rPr>
              <a:t>:</a:t>
            </a:r>
            <a:endParaRPr lang="en-GB" sz="2200" dirty="0">
              <a:latin typeface="Garamond" panose="02020404030301010803" pitchFamily="18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07BCD12-530A-4D5B-88F9-98C27C8C46C7}"/>
              </a:ext>
            </a:extLst>
          </p:cNvPr>
          <p:cNvSpPr txBox="1"/>
          <p:nvPr/>
        </p:nvSpPr>
        <p:spPr>
          <a:xfrm>
            <a:off x="1455491" y="6068106"/>
            <a:ext cx="29405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ym typeface="Wingdings" panose="05000000000000000000" pitchFamily="2" charset="2"/>
              </a:rPr>
              <a:t>Great diversity of topics!</a:t>
            </a:r>
            <a:endParaRPr lang="en-GB" sz="2000" b="1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D45CF31-3EFF-409A-8EBF-FCDF76A50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1325D-5137-4B93-A163-A2D6749510DB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3396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A94331-4157-4987-983D-3F5A029C8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642" y="18255"/>
            <a:ext cx="11699913" cy="1325563"/>
          </a:xfrm>
        </p:spPr>
        <p:txBody>
          <a:bodyPr>
            <a:normAutofit/>
          </a:bodyPr>
          <a:lstStyle/>
          <a:p>
            <a:r>
              <a:rPr lang="de-DE" sz="4200" dirty="0"/>
              <a:t>Reviewing reviews and conceptual/theoretical papers</a:t>
            </a:r>
            <a:endParaRPr lang="en-GB" sz="42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31F6C0F-E065-44F5-84EA-648BA57771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555" y="1433294"/>
            <a:ext cx="10758889" cy="5104665"/>
          </a:xfrm>
        </p:spPr>
        <p:txBody>
          <a:bodyPr>
            <a:normAutofit lnSpcReduction="10000"/>
          </a:bodyPr>
          <a:lstStyle/>
          <a:p>
            <a:r>
              <a:rPr lang="de-DE" dirty="0"/>
              <a:t>General papers (</a:t>
            </a:r>
            <a:r>
              <a:rPr lang="de-DE" i="1" dirty="0"/>
              <a:t>n=13</a:t>
            </a:r>
            <a:r>
              <a:rPr lang="de-DE" dirty="0"/>
              <a:t>)</a:t>
            </a:r>
          </a:p>
          <a:p>
            <a:pPr lvl="1"/>
            <a:r>
              <a:rPr lang="de-DE" dirty="0"/>
              <a:t>Behavioral models </a:t>
            </a:r>
          </a:p>
          <a:p>
            <a:pPr lvl="1"/>
            <a:r>
              <a:rPr lang="de-DE" dirty="0"/>
              <a:t>Behavior and link to ecological economics and environmental policy</a:t>
            </a:r>
          </a:p>
          <a:p>
            <a:r>
              <a:rPr lang="de-DE" dirty="0"/>
              <a:t>Nudges/behavioral interventions (</a:t>
            </a:r>
            <a:r>
              <a:rPr lang="de-DE" i="1" dirty="0"/>
              <a:t>n=6</a:t>
            </a:r>
            <a:r>
              <a:rPr lang="de-DE" dirty="0"/>
              <a:t>)</a:t>
            </a:r>
          </a:p>
          <a:p>
            <a:r>
              <a:rPr lang="de-DE" dirty="0"/>
              <a:t>Miscellaneous topics/questions (</a:t>
            </a:r>
            <a:r>
              <a:rPr lang="de-DE" i="1" dirty="0"/>
              <a:t>n</a:t>
            </a:r>
            <a:r>
              <a:rPr lang="de-DE" dirty="0"/>
              <a:t>=</a:t>
            </a:r>
            <a:r>
              <a:rPr lang="de-DE" i="1" dirty="0"/>
              <a:t>14</a:t>
            </a:r>
            <a:r>
              <a:rPr lang="de-DE" dirty="0"/>
              <a:t>)</a:t>
            </a:r>
          </a:p>
          <a:p>
            <a:pPr lvl="1"/>
            <a:r>
              <a:rPr lang="de-DE" dirty="0"/>
              <a:t>Evolutionary psychology</a:t>
            </a:r>
          </a:p>
          <a:p>
            <a:pPr lvl="1"/>
            <a:r>
              <a:rPr lang="de-DE" dirty="0"/>
              <a:t>Rebound</a:t>
            </a:r>
          </a:p>
          <a:p>
            <a:pPr lvl="1"/>
            <a:r>
              <a:rPr lang="de-DE" dirty="0"/>
              <a:t>Social-tipping points</a:t>
            </a:r>
          </a:p>
          <a:p>
            <a:pPr lvl="1"/>
            <a:r>
              <a:rPr lang="de-DE" dirty="0"/>
              <a:t>Specific behavioral factors (e.g. social desirability)</a:t>
            </a:r>
          </a:p>
          <a:p>
            <a:pPr lvl="1"/>
            <a:r>
              <a:rPr lang="de-DE" dirty="0"/>
              <a:t>Information overload</a:t>
            </a:r>
          </a:p>
          <a:p>
            <a:pPr lvl="1"/>
            <a:r>
              <a:rPr lang="de-DE" dirty="0"/>
              <a:t>Motivation crowding in Payments for Ecosystem Services (PES)</a:t>
            </a:r>
          </a:p>
          <a:p>
            <a:pPr lvl="1"/>
            <a:r>
              <a:rPr lang="de-DE" dirty="0"/>
              <a:t>Etc.</a:t>
            </a:r>
          </a:p>
          <a:p>
            <a:pPr marL="0" indent="0">
              <a:buNone/>
            </a:pPr>
            <a:r>
              <a:rPr lang="de-DE" dirty="0"/>
              <a:t>(Primary studies: dominant focus on distinct types of consumption)</a:t>
            </a:r>
          </a:p>
          <a:p>
            <a:pPr marL="457200" lvl="1" indent="0">
              <a:buNone/>
            </a:pPr>
            <a:endParaRPr lang="en-GB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091CC8A-347B-4F68-A097-47B8F2246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1325D-5137-4B93-A163-A2D6749510DB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909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2CEBA2-03A6-439A-8CB2-6660D14E1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385" y="-2265"/>
            <a:ext cx="11752211" cy="1325563"/>
          </a:xfrm>
        </p:spPr>
        <p:txBody>
          <a:bodyPr/>
          <a:lstStyle/>
          <a:p>
            <a:r>
              <a:rPr lang="de-DE" dirty="0"/>
              <a:t>Heterogeneity in alternatives to homo economicus</a:t>
            </a:r>
            <a:endParaRPr lang="en-GB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40B9897-2609-4F7F-9C26-194532FCB978}"/>
              </a:ext>
            </a:extLst>
          </p:cNvPr>
          <p:cNvSpPr txBox="1"/>
          <p:nvPr/>
        </p:nvSpPr>
        <p:spPr>
          <a:xfrm>
            <a:off x="4347753" y="3330421"/>
            <a:ext cx="3379398" cy="57888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Garamond" panose="02020404030301010803" pitchFamily="18" charset="0"/>
              </a:rPr>
              <a:t>Homo economicus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AE56124-55B2-429A-9E2B-9F8344BFEAEE}"/>
              </a:ext>
            </a:extLst>
          </p:cNvPr>
          <p:cNvSpPr txBox="1"/>
          <p:nvPr/>
        </p:nvSpPr>
        <p:spPr>
          <a:xfrm>
            <a:off x="8556702" y="2946170"/>
            <a:ext cx="3635297" cy="973782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200" dirty="0">
                <a:latin typeface="Garamond" panose="02020404030301010803" pitchFamily="18" charset="0"/>
              </a:rPr>
              <a:t>Homo </a:t>
            </a:r>
            <a:r>
              <a:rPr lang="en-GB" sz="2200" dirty="0" err="1">
                <a:latin typeface="Garamond" panose="02020404030301010803" pitchFamily="18" charset="0"/>
              </a:rPr>
              <a:t>psychologicus</a:t>
            </a:r>
            <a:r>
              <a:rPr lang="en-GB" sz="2200" dirty="0">
                <a:latin typeface="Garamond" panose="02020404030301010803" pitchFamily="18" charset="0"/>
              </a:rPr>
              <a:t> </a:t>
            </a:r>
            <a:r>
              <a:rPr lang="en-GB" sz="1700" dirty="0">
                <a:latin typeface="Garamond" panose="02020404030301010803" pitchFamily="18" charset="0"/>
              </a:rPr>
              <a:t>(Jager et al., 2000)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29F8BB1-74BE-4645-872B-B2F656D30251}"/>
              </a:ext>
            </a:extLst>
          </p:cNvPr>
          <p:cNvSpPr txBox="1"/>
          <p:nvPr/>
        </p:nvSpPr>
        <p:spPr>
          <a:xfrm>
            <a:off x="4630264" y="5391347"/>
            <a:ext cx="3379398" cy="973782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200" dirty="0">
                <a:latin typeface="Garamond" panose="02020404030301010803" pitchFamily="18" charset="0"/>
              </a:rPr>
              <a:t>Homo </a:t>
            </a:r>
            <a:r>
              <a:rPr lang="en-GB" sz="2200" dirty="0" err="1">
                <a:latin typeface="Garamond" panose="02020404030301010803" pitchFamily="18" charset="0"/>
              </a:rPr>
              <a:t>ecologicus</a:t>
            </a:r>
            <a:r>
              <a:rPr lang="en-GB" sz="2000" dirty="0">
                <a:latin typeface="Garamond" panose="02020404030301010803" pitchFamily="18" charset="0"/>
              </a:rPr>
              <a:t> </a:t>
            </a:r>
          </a:p>
          <a:p>
            <a:pPr algn="ctr"/>
            <a:r>
              <a:rPr lang="en-GB" sz="1700" dirty="0">
                <a:solidFill>
                  <a:srgbClr val="2E2E2E"/>
                </a:solidFill>
                <a:latin typeface="Garamond" panose="02020404030301010803" pitchFamily="18" charset="0"/>
              </a:rPr>
              <a:t>(Becker, 2006)</a:t>
            </a:r>
            <a:endParaRPr lang="en-GB" sz="1700" dirty="0">
              <a:latin typeface="Garamond" panose="02020404030301010803" pitchFamily="18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7C2B5CE-AF0B-4241-9739-3C2C25AEB2B8}"/>
              </a:ext>
            </a:extLst>
          </p:cNvPr>
          <p:cNvSpPr txBox="1"/>
          <p:nvPr/>
        </p:nvSpPr>
        <p:spPr>
          <a:xfrm>
            <a:off x="6165734" y="1604954"/>
            <a:ext cx="3379398" cy="973782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200" dirty="0">
                <a:latin typeface="Garamond" panose="02020404030301010803" pitchFamily="18" charset="0"/>
              </a:rPr>
              <a:t>Homo reciprocans </a:t>
            </a:r>
            <a:r>
              <a:rPr lang="en-GB" sz="1700" dirty="0">
                <a:latin typeface="Garamond" panose="02020404030301010803" pitchFamily="18" charset="0"/>
              </a:rPr>
              <a:t>(Gintis, 2000)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C65A6C28-9B95-4052-8A1C-1751738BD5F2}"/>
              </a:ext>
            </a:extLst>
          </p:cNvPr>
          <p:cNvSpPr txBox="1"/>
          <p:nvPr/>
        </p:nvSpPr>
        <p:spPr>
          <a:xfrm>
            <a:off x="1828502" y="1520255"/>
            <a:ext cx="3379398" cy="973782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200" dirty="0">
                <a:latin typeface="Garamond" panose="02020404030301010803" pitchFamily="18" charset="0"/>
              </a:rPr>
              <a:t>Homo </a:t>
            </a:r>
            <a:r>
              <a:rPr lang="en-GB" sz="2200" dirty="0" err="1">
                <a:latin typeface="Garamond" panose="02020404030301010803" pitchFamily="18" charset="0"/>
              </a:rPr>
              <a:t>sustinens</a:t>
            </a:r>
            <a:r>
              <a:rPr lang="en-GB" sz="2000" dirty="0">
                <a:latin typeface="Garamond" panose="02020404030301010803" pitchFamily="18" charset="0"/>
              </a:rPr>
              <a:t> </a:t>
            </a:r>
            <a:r>
              <a:rPr lang="en-GB" sz="1700" dirty="0">
                <a:latin typeface="Garamond" panose="02020404030301010803" pitchFamily="18" charset="0"/>
              </a:rPr>
              <a:t>(</a:t>
            </a:r>
            <a:r>
              <a:rPr lang="en-GB" sz="1700" dirty="0" err="1">
                <a:latin typeface="Garamond" panose="02020404030301010803" pitchFamily="18" charset="0"/>
              </a:rPr>
              <a:t>Siebenhuner</a:t>
            </a:r>
            <a:r>
              <a:rPr lang="en-GB" sz="1700" dirty="0">
                <a:latin typeface="Garamond" panose="02020404030301010803" pitchFamily="18" charset="0"/>
              </a:rPr>
              <a:t>, 2000)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5F14BF60-90D5-4F12-AC27-8DF397E63924}"/>
              </a:ext>
            </a:extLst>
          </p:cNvPr>
          <p:cNvSpPr txBox="1"/>
          <p:nvPr/>
        </p:nvSpPr>
        <p:spPr>
          <a:xfrm>
            <a:off x="8358117" y="4569042"/>
            <a:ext cx="3379398" cy="973782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200" dirty="0">
                <a:latin typeface="Garamond" panose="02020404030301010803" pitchFamily="18" charset="0"/>
              </a:rPr>
              <a:t>Homo </a:t>
            </a:r>
            <a:r>
              <a:rPr lang="en-GB" sz="2200" dirty="0" err="1">
                <a:latin typeface="Garamond" panose="02020404030301010803" pitchFamily="18" charset="0"/>
              </a:rPr>
              <a:t>politicus</a:t>
            </a:r>
            <a:r>
              <a:rPr lang="en-GB" sz="2000" dirty="0">
                <a:latin typeface="Garamond" panose="02020404030301010803" pitchFamily="18" charset="0"/>
              </a:rPr>
              <a:t> </a:t>
            </a:r>
          </a:p>
          <a:p>
            <a:pPr algn="ctr"/>
            <a:r>
              <a:rPr lang="en-GB" sz="1700" dirty="0">
                <a:latin typeface="Garamond" panose="02020404030301010803" pitchFamily="18" charset="0"/>
              </a:rPr>
              <a:t>(Faber et al., 2002)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DB530A2D-C55E-4DC5-AB34-BD748F8E0EBE}"/>
              </a:ext>
            </a:extLst>
          </p:cNvPr>
          <p:cNvSpPr txBox="1"/>
          <p:nvPr/>
        </p:nvSpPr>
        <p:spPr>
          <a:xfrm>
            <a:off x="846635" y="4675961"/>
            <a:ext cx="3379398" cy="973782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200" dirty="0">
                <a:latin typeface="Garamond" panose="02020404030301010803" pitchFamily="18" charset="0"/>
              </a:rPr>
              <a:t>Homo faber</a:t>
            </a:r>
            <a:r>
              <a:rPr lang="en-GB" sz="2000" dirty="0">
                <a:latin typeface="Garamond" panose="02020404030301010803" pitchFamily="18" charset="0"/>
              </a:rPr>
              <a:t> </a:t>
            </a:r>
          </a:p>
          <a:p>
            <a:pPr algn="ctr"/>
            <a:r>
              <a:rPr lang="en-GB" sz="1700" dirty="0">
                <a:latin typeface="Garamond" panose="02020404030301010803" pitchFamily="18" charset="0"/>
              </a:rPr>
              <a:t>(Ferraro and Reid, 2013)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F46CAFCA-3D71-4CFF-A73B-A2CA21A7D61D}"/>
              </a:ext>
            </a:extLst>
          </p:cNvPr>
          <p:cNvSpPr txBox="1"/>
          <p:nvPr/>
        </p:nvSpPr>
        <p:spPr>
          <a:xfrm>
            <a:off x="138803" y="3183483"/>
            <a:ext cx="3379398" cy="973782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200" dirty="0">
                <a:latin typeface="Garamond" panose="02020404030301010803" pitchFamily="18" charset="0"/>
              </a:rPr>
              <a:t>Homo </a:t>
            </a:r>
            <a:r>
              <a:rPr lang="en-GB" sz="2200" dirty="0" err="1">
                <a:latin typeface="Garamond" panose="02020404030301010803" pitchFamily="18" charset="0"/>
              </a:rPr>
              <a:t>efficens</a:t>
            </a:r>
            <a:r>
              <a:rPr lang="en-GB" sz="2000" dirty="0">
                <a:latin typeface="Garamond" panose="02020404030301010803" pitchFamily="18" charset="0"/>
              </a:rPr>
              <a:t> </a:t>
            </a:r>
          </a:p>
          <a:p>
            <a:pPr algn="ctr"/>
            <a:r>
              <a:rPr lang="en-GB" sz="1700" dirty="0">
                <a:latin typeface="Garamond" panose="02020404030301010803" pitchFamily="18" charset="0"/>
              </a:rPr>
              <a:t>(Levine et al., 2015)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59C2974B-3C50-4137-82CD-98B9AAD56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1325D-5137-4B93-A163-A2D6749510DB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3676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3" grpId="0" animBg="1"/>
      <p:bldP spid="15" grpId="0" animBg="1"/>
      <p:bldP spid="16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540FCC-A251-4611-9361-D736548DB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Nudges</a:t>
            </a:r>
            <a:endParaRPr lang="en-GB" dirty="0">
              <a:highlight>
                <a:srgbClr val="FFFF00"/>
              </a:highlight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C8E5127-4AF6-499E-8C8B-E75B47635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463" y="1343818"/>
            <a:ext cx="11128359" cy="51490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300" b="1" dirty="0"/>
              <a:t>Various reviews indicate </a:t>
            </a:r>
            <a:r>
              <a:rPr lang="en-GB" sz="2300" b="1" u="sng" dirty="0"/>
              <a:t>positive effects </a:t>
            </a:r>
            <a:r>
              <a:rPr lang="en-GB" sz="2300" b="1" dirty="0"/>
              <a:t>of nudges: </a:t>
            </a:r>
          </a:p>
          <a:p>
            <a:pPr marL="0" indent="0">
              <a:buNone/>
            </a:pPr>
            <a:endParaRPr lang="en-GB" sz="2300" b="1" dirty="0"/>
          </a:p>
          <a:p>
            <a:r>
              <a:rPr lang="en-GB" sz="2300" dirty="0"/>
              <a:t>“The toolbox containing green nudges does have some </a:t>
            </a:r>
            <a:r>
              <a:rPr lang="en-GB" sz="2300" b="1" dirty="0"/>
              <a:t>promising innovative instruments </a:t>
            </a:r>
            <a:r>
              <a:rPr lang="en-GB" sz="2300" dirty="0"/>
              <a:t>public policy might use in order to promote pro-environmental </a:t>
            </a:r>
            <a:r>
              <a:rPr lang="en-GB" sz="2300" dirty="0" err="1"/>
              <a:t>behavior</a:t>
            </a:r>
            <a:r>
              <a:rPr lang="en-GB" sz="2300" dirty="0"/>
              <a:t>”</a:t>
            </a:r>
            <a:r>
              <a:rPr lang="en-GB" sz="2200" dirty="0"/>
              <a:t> </a:t>
            </a:r>
            <a:r>
              <a:rPr lang="en-GB" sz="1700" dirty="0"/>
              <a:t>(Schubert, 2017)</a:t>
            </a:r>
          </a:p>
          <a:p>
            <a:r>
              <a:rPr lang="en-GB" sz="2300" dirty="0"/>
              <a:t>Summary of 44 international studies </a:t>
            </a:r>
            <a:r>
              <a:rPr lang="en-GB" sz="2300" b="1" dirty="0"/>
              <a:t>shows effectiveness </a:t>
            </a:r>
            <a:r>
              <a:rPr lang="en-GB" sz="2300" dirty="0"/>
              <a:t>of four different types of nudges, “yet effect sizes vary immensely”</a:t>
            </a:r>
            <a:r>
              <a:rPr lang="en-GB" sz="2200" dirty="0"/>
              <a:t> </a:t>
            </a:r>
            <a:r>
              <a:rPr lang="en-GB" sz="1700" dirty="0"/>
              <a:t>(</a:t>
            </a:r>
            <a:r>
              <a:rPr lang="en-GB" sz="1700" dirty="0" err="1"/>
              <a:t>Andor</a:t>
            </a:r>
            <a:r>
              <a:rPr lang="en-GB" sz="1700" dirty="0"/>
              <a:t> and Fels, 2018)</a:t>
            </a:r>
          </a:p>
          <a:p>
            <a:r>
              <a:rPr lang="en-GB" sz="2300" dirty="0"/>
              <a:t>Social norms: “these interventions are </a:t>
            </a:r>
            <a:r>
              <a:rPr lang="en-GB" sz="2300" b="1" dirty="0"/>
              <a:t>effective</a:t>
            </a:r>
            <a:r>
              <a:rPr lang="en-GB" sz="2300" dirty="0"/>
              <a:t> at inducing significant changes in </a:t>
            </a:r>
            <a:r>
              <a:rPr lang="en-GB" sz="2300" dirty="0" err="1"/>
              <a:t>behavior</a:t>
            </a:r>
            <a:r>
              <a:rPr lang="en-GB" sz="2300" dirty="0"/>
              <a:t>”</a:t>
            </a:r>
            <a:r>
              <a:rPr lang="en-GB" sz="2200" dirty="0"/>
              <a:t> </a:t>
            </a:r>
            <a:r>
              <a:rPr lang="en-GB" sz="1700" dirty="0"/>
              <a:t>(Farrow et al., 2017)</a:t>
            </a:r>
          </a:p>
          <a:p>
            <a:r>
              <a:rPr lang="en-GB" sz="2300" dirty="0"/>
              <a:t>Framing: “Loss framing is more </a:t>
            </a:r>
            <a:r>
              <a:rPr lang="en-GB" sz="2300" b="1" dirty="0"/>
              <a:t>effective</a:t>
            </a:r>
            <a:r>
              <a:rPr lang="en-GB" sz="2300" dirty="0"/>
              <a:t> than gain framing, providing support for the loss aversion hypothesis” </a:t>
            </a:r>
            <a:r>
              <a:rPr lang="en-GB" sz="1700" dirty="0"/>
              <a:t>(</a:t>
            </a:r>
            <a:r>
              <a:rPr lang="en-GB" sz="1700" dirty="0" err="1"/>
              <a:t>Homar</a:t>
            </a:r>
            <a:r>
              <a:rPr lang="en-GB" sz="1700" dirty="0"/>
              <a:t> and </a:t>
            </a:r>
            <a:r>
              <a:rPr lang="en-GB" sz="1700" dirty="0" err="1"/>
              <a:t>Cvelbar</a:t>
            </a:r>
            <a:r>
              <a:rPr lang="en-GB" sz="1700" dirty="0"/>
              <a:t>, 2021)</a:t>
            </a:r>
          </a:p>
          <a:p>
            <a:r>
              <a:rPr lang="en-GB" sz="2300" dirty="0"/>
              <a:t>Interventions addressing other-regarding preferences “can be </a:t>
            </a:r>
            <a:r>
              <a:rPr lang="en-GB" sz="2300" b="1" dirty="0"/>
              <a:t>effective</a:t>
            </a:r>
            <a:r>
              <a:rPr lang="en-GB" sz="2300" dirty="0"/>
              <a:t> in increasing different PEB types” </a:t>
            </a:r>
            <a:r>
              <a:rPr kumimoji="0" lang="en-GB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Verdana" panose="020B0604030504040204" pitchFamily="34" charset="0"/>
                <a:cs typeface="+mn-cs"/>
              </a:rPr>
              <a:t>(Heinz and </a:t>
            </a:r>
            <a:r>
              <a:rPr kumimoji="0" lang="en-GB" sz="1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Verdana" panose="020B0604030504040204" pitchFamily="34" charset="0"/>
                <a:cs typeface="+mn-cs"/>
              </a:rPr>
              <a:t>Koessler</a:t>
            </a:r>
            <a:r>
              <a:rPr kumimoji="0" lang="en-GB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Verdana" panose="020B0604030504040204" pitchFamily="34" charset="0"/>
                <a:cs typeface="+mn-cs"/>
              </a:rPr>
              <a:t>, 2021) </a:t>
            </a:r>
          </a:p>
          <a:p>
            <a:r>
              <a:rPr lang="en-GB" sz="2300" dirty="0"/>
              <a:t>Meta-analysis of 52 studies on electricity use finds on average </a:t>
            </a:r>
            <a:r>
              <a:rPr lang="en-GB" sz="2300" b="1" dirty="0"/>
              <a:t>1.9–3.9% reduction</a:t>
            </a:r>
            <a:r>
              <a:rPr lang="en-GB" sz="2200" b="1" dirty="0"/>
              <a:t> </a:t>
            </a:r>
            <a:r>
              <a:rPr lang="en-GB" sz="1700" dirty="0"/>
              <a:t>(Buckley, 2021)</a:t>
            </a:r>
          </a:p>
          <a:p>
            <a:endParaRPr lang="en-GB" sz="1500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E3C67AB-333A-4A89-84DA-85A1616C9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1325D-5137-4B93-A163-A2D6749510DB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386990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34733</TotalTime>
  <Words>4899</Words>
  <Application>Microsoft Office PowerPoint</Application>
  <PresentationFormat>Panorámica</PresentationFormat>
  <Paragraphs>318</Paragraphs>
  <Slides>29</Slides>
  <Notes>18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4" baseType="lpstr">
      <vt:lpstr>Arial</vt:lpstr>
      <vt:lpstr>Calibri</vt:lpstr>
      <vt:lpstr>Garamond</vt:lpstr>
      <vt:lpstr>Wingdings</vt:lpstr>
      <vt:lpstr>Tema de Office</vt:lpstr>
      <vt:lpstr>Behavioral ecological economics: review and research priorities</vt:lpstr>
      <vt:lpstr>Outline</vt:lpstr>
      <vt:lpstr>Introduction</vt:lpstr>
      <vt:lpstr>A very brief clarification of ecological economics</vt:lpstr>
      <vt:lpstr>How can behavioral science best inform public policy?</vt:lpstr>
      <vt:lpstr>Evolution of behavioral articles in Ecological Economics</vt:lpstr>
      <vt:lpstr>Reviewing reviews and conceptual/theoretical papers</vt:lpstr>
      <vt:lpstr>Heterogeneity in alternatives to homo economicus</vt:lpstr>
      <vt:lpstr>Nudges</vt:lpstr>
      <vt:lpstr>Nudges: skepticism (1/2)</vt:lpstr>
      <vt:lpstr>Nudges: skepticism (2/2)</vt:lpstr>
      <vt:lpstr>Post-growth opinions/behaviors </vt:lpstr>
      <vt:lpstr>...Post-growth opinions/behaviors and related concepts</vt:lpstr>
      <vt:lpstr>Public support for climate/environmental policies</vt:lpstr>
      <vt:lpstr>Ecological economists‘ policy preferences</vt:lpstr>
      <vt:lpstr>(More) political behavior (research needed)</vt:lpstr>
      <vt:lpstr>Economic/carbon inequality</vt:lpstr>
      <vt:lpstr>Informational and cultural environment</vt:lpstr>
      <vt:lpstr>Natural environment</vt:lpstr>
      <vt:lpstr>Social tipping points</vt:lpstr>
      <vt:lpstr>Behavioral insights in formal social-ecological models</vt:lpstr>
      <vt:lpstr>Towards human behavior in complex adaptive systems</vt:lpstr>
      <vt:lpstr>Behavioral environmental vs. ecological economics?</vt:lpstr>
      <vt:lpstr>Some considerations for future research </vt:lpstr>
      <vt:lpstr>Conclusions</vt:lpstr>
      <vt:lpstr>Presentación de PowerPoint</vt:lpstr>
      <vt:lpstr>References (1/3)</vt:lpstr>
      <vt:lpstr>References (2/3)</vt:lpstr>
      <vt:lpstr>References (3/3)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Behavioral ecological economics</dc:title>
  <dc:creator>Stefan Drews</dc:creator>
  <cp:lastModifiedBy>Stefan Drews</cp:lastModifiedBy>
  <cp:revision>459</cp:revision>
  <dcterms:created xsi:type="dcterms:W3CDTF">2023-05-21T09:02:45Z</dcterms:created>
  <dcterms:modified xsi:type="dcterms:W3CDTF">2023-07-10T06:28:14Z</dcterms:modified>
</cp:coreProperties>
</file>