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74" r:id="rId5"/>
    <p:sldId id="261" r:id="rId6"/>
    <p:sldId id="258" r:id="rId7"/>
    <p:sldId id="265" r:id="rId8"/>
    <p:sldId id="275" r:id="rId9"/>
    <p:sldId id="267" r:id="rId10"/>
    <p:sldId id="260" r:id="rId11"/>
    <p:sldId id="270" r:id="rId12"/>
    <p:sldId id="264" r:id="rId13"/>
    <p:sldId id="276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8151-08B3-4047-B5C6-715B6B803556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5F28-F680-4BBF-8E33-D8C82F74D3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050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05F28-F680-4BBF-8E33-D8C82F74D3B7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03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2C07-97E2-C670-95A5-0C31475E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2C30-C63D-676A-B64F-073F9EB20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EC04-1C1D-0947-FCC7-2769C8D8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D4A11-F52D-A9C7-5D9C-EADB8D5A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71FF-DF24-67B9-88A8-32A7A9D9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24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8A3E-9DFB-6E56-E6B5-4654401A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5FF8E-E978-61E1-0CC3-A3FC86A9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0B54-8FA0-A186-9D02-C580D585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45CCB-E817-E6E4-3B6A-697D67B8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F30-18E3-52B6-5ED5-80316359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045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122B3-4097-514B-5BB8-433C05F4D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12104-1A31-6387-2F2E-5D12203B6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D180-6333-37FB-2738-EE3CAB26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F068A-482F-94C3-6296-B2057F3B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93B9-63CB-9D47-9359-0432A025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813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0A28-3471-0AA7-BB6F-FCD28072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9E43E-D420-3054-E647-78EAD709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E6B9-8136-2540-2EF5-0F455D41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C615-6DFD-9E6F-D3C5-32279971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5EBE-E960-6E3C-6159-0AE8F744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7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BD8D-2DBB-A268-8467-54BE6A1A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C228B-7EAC-7F77-BFDA-90CE72DE5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BD87-7DD4-22BB-68BF-8ED82505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91F1-6919-0295-D68F-E458D19B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26905-B679-B9B3-291D-90309815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450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1B79-41E0-813A-4154-706E076D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FC61-B077-B2B2-1C28-4AE8A3BAB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0A12-CDA5-E04B-A605-BF9BA0195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4E522-F9CB-AEB6-0723-0150D9BF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471EF-51F6-C475-CC13-F223C152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014AA-FB59-84C0-4381-45B65E24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105F-B095-6689-ABD0-4217C50D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229EA-FC9E-C911-6187-AC9B73CAD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863AF-ADEF-F6F6-7048-9228D6322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65C90-2F87-621E-493E-44B9F8CB6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F0850-CA6D-F287-3E81-75F1B37C6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C082A-AF40-076E-1037-A8BBD5D1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88376-B132-908D-9E8B-EA7BC03E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8AE5A-83F9-7131-57EA-281C0247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40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13D-7777-5FD8-F1CF-C1E9610D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0BDB4-92D1-7097-624D-CF702C1B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1D9C5-5BE3-B654-2251-4237BBBE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3CEA7-0F4D-28FA-B77C-A160EA0B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30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E110D-7D66-73AB-70BC-7E8AA43D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35416-9ED3-F873-EFC8-24A87B99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A8C2F-721D-117A-188E-7983C6E6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80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865D-D421-49E0-012E-CB675F5C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09E9-D5DE-CAAD-B98C-DD725D32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B5E9C-F860-9245-094F-1F2C8EA4A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2D73-13D1-421B-164B-633BCFA0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3C3D-55AF-2C91-7EAD-09978037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E0279-431E-B381-51E5-25AC1A81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98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869A-DF60-44F0-1312-1BA60361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E4EFC-1EC6-8651-7C8B-265EB5349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592EA-EAD8-46EA-1AE2-799187C4F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DFA0C-59AE-FA2D-0914-099AB302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CCF7D-240D-09B4-D46D-9C72956F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B607A-5B29-A789-6BA9-0B129EC3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89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4455-5C64-DC2B-0B01-89925D86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5EB9F-9390-EADF-3945-91D2B366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509F-801C-F787-7AB0-3F2492679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67E1-3032-49BF-9C28-3C6B053B3482}" type="datetimeFigureOut">
              <a:rPr lang="en-IE" smtClean="0"/>
              <a:t>07/07/2023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43A2-F30D-64BF-7A35-0618EC8D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4D49-54C0-D416-DC39-0C7A0037F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E41B-786C-4A04-97A4-6EE88450A7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7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ib@unimib.it" TargetMode="External"/><Relationship Id="rId2" Type="http://schemas.openxmlformats.org/officeDocument/2006/relationships/hyperlink" Target="mailto:m.barjakova@campus.unimib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i.org/10.17605/OSF.IO/V8F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6BA1-B405-FA06-F2D0-6065AF1FA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630" y="1122363"/>
            <a:ext cx="9054508" cy="4614408"/>
          </a:xfrm>
          <a:noFill/>
          <a:ln w="28575">
            <a:solidFill>
              <a:srgbClr val="AA0031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Energy saving behaviours in Italian households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sz="4000" dirty="0">
                <a:solidFill>
                  <a:sysClr val="windowText" lastClr="000000"/>
                </a:solidFill>
              </a:rPr>
              <a:t> 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sz="3200" dirty="0">
                <a:solidFill>
                  <a:sysClr val="windowText" lastClr="000000"/>
                </a:solidFill>
              </a:rPr>
              <a:t>Martina </a:t>
            </a:r>
            <a:r>
              <a:rPr lang="en-GB" sz="3200" dirty="0" err="1">
                <a:solidFill>
                  <a:sysClr val="windowText" lastClr="000000"/>
                </a:solidFill>
              </a:rPr>
              <a:t>Barjaková</a:t>
            </a:r>
            <a:r>
              <a:rPr lang="en-GB" sz="3200" dirty="0">
                <a:solidFill>
                  <a:sysClr val="windowText" lastClr="000000"/>
                </a:solidFill>
              </a:rPr>
              <a:t>, Laura </a:t>
            </a:r>
            <a:r>
              <a:rPr lang="en-GB" sz="3200" dirty="0" err="1">
                <a:solidFill>
                  <a:sysClr val="windowText" lastClr="000000"/>
                </a:solidFill>
              </a:rPr>
              <a:t>Caravona</a:t>
            </a:r>
            <a:r>
              <a:rPr lang="en-GB" sz="3200" dirty="0">
                <a:solidFill>
                  <a:sysClr val="windowText" lastClr="000000"/>
                </a:solidFill>
              </a:rPr>
              <a:t> &amp; </a:t>
            </a:r>
            <a:br>
              <a:rPr lang="en-GB" sz="3200" dirty="0">
                <a:solidFill>
                  <a:sysClr val="windowText" lastClr="000000"/>
                </a:solidFill>
              </a:rPr>
            </a:br>
            <a:r>
              <a:rPr lang="en-GB" sz="3200" dirty="0">
                <a:solidFill>
                  <a:sysClr val="windowText" lastClr="000000"/>
                </a:solidFill>
              </a:rPr>
              <a:t>Veronica </a:t>
            </a:r>
            <a:r>
              <a:rPr lang="en-GB" sz="3200" dirty="0" err="1">
                <a:solidFill>
                  <a:sysClr val="windowText" lastClr="000000"/>
                </a:solidFill>
              </a:rPr>
              <a:t>Cucchiarini</a:t>
            </a:r>
            <a:br>
              <a:rPr lang="en-GB" sz="3200" dirty="0">
                <a:solidFill>
                  <a:sysClr val="windowText" lastClr="000000"/>
                </a:solidFill>
              </a:rPr>
            </a:br>
            <a:br>
              <a:rPr lang="en-GB" sz="3200" dirty="0">
                <a:solidFill>
                  <a:sysClr val="windowText" lastClr="000000"/>
                </a:solidFill>
              </a:rPr>
            </a:br>
            <a:r>
              <a:rPr lang="en-GB" sz="2700" dirty="0">
                <a:solidFill>
                  <a:sysClr val="windowText" lastClr="000000"/>
                </a:solidFill>
              </a:rPr>
              <a:t>Behavioural Ecological Economics workshop </a:t>
            </a:r>
            <a:br>
              <a:rPr lang="en-GB" sz="2700" dirty="0">
                <a:solidFill>
                  <a:sysClr val="windowText" lastClr="000000"/>
                </a:solidFill>
              </a:rPr>
            </a:br>
            <a:r>
              <a:rPr lang="en-GB" sz="2700" dirty="0">
                <a:solidFill>
                  <a:sysClr val="windowText" lastClr="000000"/>
                </a:solidFill>
              </a:rPr>
              <a:t>Florence, 10 July 2023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68E0A-A176-4863-4166-677A23BF454C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99946-6100-A4FB-8A33-2E3425CD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2143"/>
            <a:ext cx="1426030" cy="1532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82CAE-1BB1-EE95-FA68-B6794B0A3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01" y="5904140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Adoption of proposed actions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2D78D-A1AA-4EEE-47C5-737647AD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06" y="1298923"/>
            <a:ext cx="8910587" cy="5346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E3017-7209-75C5-22FF-5ED542B4D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Ranking of proposed actions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BA8DE-66CF-B554-7C3E-7F122BCE4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8" y="5019733"/>
            <a:ext cx="2525964" cy="1838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11B5F-D619-7FFE-5E5F-1DC45A31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66" y="5019732"/>
            <a:ext cx="2525964" cy="1838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140CF6-0F45-2415-F0BA-D65574C6D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81" y="3102021"/>
            <a:ext cx="2525964" cy="18382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B8C47B-C8A4-F2E9-D16E-1C6161BDB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3102021"/>
            <a:ext cx="2525964" cy="1838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5602C-9040-57DE-D042-466F6DECF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5019733"/>
            <a:ext cx="2525964" cy="18382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48A8CF-312F-6C7A-1EB3-F64D7F24F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8" y="1184311"/>
            <a:ext cx="2525964" cy="18382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62927BC-BD55-704F-23F8-BD53CAEF2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E29BF5-9964-B609-E0B7-BEB1D46AA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47" y="3102021"/>
            <a:ext cx="2525964" cy="1838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7B81B-065A-0F6C-167B-A32AE0472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8" y="3102021"/>
            <a:ext cx="2525964" cy="1838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29BFA-9112-FA16-D4ED-167D4B818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181" y="1184307"/>
            <a:ext cx="2525964" cy="1838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5CFC4-3FDF-3A58-BABE-94E9FB6F61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78" y="1184308"/>
            <a:ext cx="2525964" cy="1838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0B0EA-3F04-3A4D-4BDD-1D1C9FEC40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23" y="1184308"/>
            <a:ext cx="2525964" cy="18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Main barriers for adoption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60711-11FE-2823-D735-F37A97D87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6A5-B8BC-B016-17C1-FACF7667A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459" y="1444462"/>
            <a:ext cx="9511710" cy="5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Summary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C9A-2E14-4783-A2B3-82A06E4E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1371600"/>
            <a:ext cx="10755086" cy="5273675"/>
          </a:xfrm>
        </p:spPr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The strongest motivation for energy saving is monetary saving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People mostly claim to have been and want to continue saving energy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So far, focus on small, day-to-day actions instead of bigger one-off actions (investments)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Misperceptions about efficiency of (certain) actions – heat pumps in particular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Main barriers are (1) money, (2) feasibility and (3) discomfort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6F5F6-B211-98C1-D150-BF10B207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1308212"/>
            <a:ext cx="10755086" cy="2381024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Thank you very much for your attention!</a:t>
            </a:r>
            <a:br>
              <a:rPr lang="en-GB" dirty="0">
                <a:solidFill>
                  <a:sysClr val="windowText" lastClr="000000"/>
                </a:solidFill>
              </a:rPr>
            </a:b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dirty="0">
                <a:solidFill>
                  <a:sysClr val="windowText" lastClr="000000"/>
                </a:solidFill>
              </a:rPr>
              <a:t>Any questions or comments?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C9A-2E14-4783-A2B3-82A06E4E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5148943"/>
            <a:ext cx="10755086" cy="14963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Get in touch at: 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m.barjakova@campus.unimib.it</a:t>
            </a:r>
            <a:r>
              <a:rPr lang="en-GB" dirty="0"/>
              <a:t> or 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bib@unimib.it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E0CE3-A243-521B-753F-C2085760C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43" y="5897109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Energy-saving actions ranked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9FAB6-F715-5753-4913-FCF21CD5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04" y="1493732"/>
            <a:ext cx="2041791" cy="1485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D9FC0-B4E3-DA21-CCFF-1811EB328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16" y="4752958"/>
            <a:ext cx="2041791" cy="1485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ECF0F-AB14-4A84-6B1A-C39A0421C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16" y="3120833"/>
            <a:ext cx="2041791" cy="1485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09BA5-D25D-65CC-0DC1-0426CAF26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4" y="4752961"/>
            <a:ext cx="2041791" cy="1485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31C4A0-CDDA-D6B2-F55B-6E758FF2F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5" y="1488707"/>
            <a:ext cx="2041791" cy="1485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D2F3BF-B632-BACA-964F-3D2AF5AB08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04" y="3120831"/>
            <a:ext cx="2041791" cy="14859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B167B2-8242-9D99-61A0-F8641C4E96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11" y="1493732"/>
            <a:ext cx="2041791" cy="1485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57C7BB-21E1-BF66-26E7-AECA01DF25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2" y="1488706"/>
            <a:ext cx="2041791" cy="14859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1BC732-0665-D1BA-52F8-91738F3A76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18" y="1488708"/>
            <a:ext cx="2041791" cy="1485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A7CD96-500B-B6AD-6812-5BA27184CE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2" y="4752964"/>
            <a:ext cx="2041791" cy="14859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F50FAF7-C732-9788-5B01-9CE792138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11" y="3120832"/>
            <a:ext cx="2041791" cy="14859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A62FBF-126C-566D-3E01-46B2400400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2" y="3120835"/>
            <a:ext cx="2041791" cy="14859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652D8B-2824-397F-81ED-55616BEFFF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4" y="3120834"/>
            <a:ext cx="2041791" cy="1485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32401D-8A2D-2C85-9FEC-60B5C0B843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11" y="4747932"/>
            <a:ext cx="2041791" cy="14859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E24790-9676-0C8A-3ACB-A220E788DA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Main barriers for adoption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C125E-03E9-201A-4758-25605915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58" y="1228915"/>
            <a:ext cx="4595669" cy="2724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4FD95-A355-E082-149E-A617520A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45" y="1228915"/>
            <a:ext cx="4595669" cy="2724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E29C2-A60A-1E9B-E087-A6EFBF02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757" y="3995766"/>
            <a:ext cx="4595669" cy="2746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2231C-C0DE-47DD-50AD-672E35A40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486" y="1234683"/>
            <a:ext cx="4607940" cy="2761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8BDA4-0A81-051E-1F9C-4E33A8324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044" y="1234683"/>
            <a:ext cx="4595669" cy="2761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E6A2F8-3FCA-EE2B-90F9-AD0EBF855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757" y="4021333"/>
            <a:ext cx="4669298" cy="2761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4E0EFF-B767-71A0-7514-FB96E4CE5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227" y="4021333"/>
            <a:ext cx="4669298" cy="27867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65462-D512-2D9D-98F0-4AFA89CA3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485" y="1236538"/>
            <a:ext cx="4669298" cy="2772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AF793-97B6-649C-E029-1B345C19C3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1228" y="1204732"/>
            <a:ext cx="4669297" cy="2786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9A9F4F-E30B-9E06-02FE-6F876848FA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4091" y="4025717"/>
            <a:ext cx="4718839" cy="2786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FC353-FEE6-4540-7CAD-49511745D3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0113" y="3995699"/>
            <a:ext cx="4675492" cy="2786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B37DD6-87AA-D3B9-5534-FCF135F6FB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Background &amp; Motivation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DC609-29C2-0D68-EA88-52899E91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3FECD-269E-D176-1820-170EB493E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2853">
            <a:off x="2455303" y="1649768"/>
            <a:ext cx="8174017" cy="3095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63913-B3A9-CC46-7DBD-CFAB43EC1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675" y="4426933"/>
            <a:ext cx="9329271" cy="1458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50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E3582-9435-8DB7-1EC2-756C00AC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9588">
            <a:off x="1266662" y="1458917"/>
            <a:ext cx="5906269" cy="508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Background &amp; Motivation – cont’d 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DC609-29C2-0D68-EA88-52899E91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BF229A-541E-662D-6654-907E4A681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774" y="1847001"/>
            <a:ext cx="7036957" cy="430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4ACEB-3BF3-B397-A2AA-BFFA94A1B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84278">
            <a:off x="1796897" y="2100640"/>
            <a:ext cx="5639394" cy="2867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9CB3D-0187-204A-9629-A454A5BF9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242" y="3135071"/>
            <a:ext cx="6338953" cy="3017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80CF6-496C-6761-E2C5-FB4602123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184">
            <a:off x="5023873" y="1805302"/>
            <a:ext cx="6677895" cy="3239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90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Questions of interest &amp; aims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C9A-2E14-4783-A2B3-82A06E4E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1371600"/>
            <a:ext cx="10755086" cy="5273675"/>
          </a:xfrm>
        </p:spPr>
        <p:txBody>
          <a:bodyPr/>
          <a:lstStyle/>
          <a:p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What do people actually know about energy saving in their homes?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What are people actually doing to save energy in their homes?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What prevents people from saving energy in their homes?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ym typeface="Wingdings" panose="05000000000000000000" pitchFamily="2" charset="2"/>
              </a:rPr>
              <a:t> What motivates people to save energy in their homes?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 Do a behavioural diagnosis of energy saving behaviours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ym typeface="Wingdings" panose="05000000000000000000" pitchFamily="2" charset="2"/>
              </a:rPr>
              <a:t> Design interventions based on this diagnosis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lvl="1"/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6F5F6-B211-98C1-D150-BF10B207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Method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C9A-2E14-4783-A2B3-82A06E4E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1371600"/>
            <a:ext cx="10755086" cy="5273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Online incentivised survey in mid-February 2023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N=400 adults broadly representative of the Italian population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Pre-registered at OSF: </a:t>
            </a:r>
            <a:r>
              <a:rPr lang="en-IE" b="0" i="0" u="none" strike="noStrike" dirty="0">
                <a:solidFill>
                  <a:srgbClr val="2D6A9F"/>
                </a:solidFill>
                <a:effectLst/>
                <a:hlinkClick r:id="rId2"/>
              </a:rPr>
              <a:t>https://doi.org/10.17605/OSF.IO/V8F6A</a:t>
            </a:r>
            <a:r>
              <a:rPr lang="en-IE" b="0" i="0" u="none" strike="noStrike" dirty="0">
                <a:solidFill>
                  <a:srgbClr val="2D6A9F"/>
                </a:solidFill>
                <a:effectLst/>
              </a:rPr>
              <a:t> </a:t>
            </a:r>
            <a:endParaRPr lang="en-GB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27712A-E0E2-4BB5-84D1-80B4366DD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29" y="3237810"/>
            <a:ext cx="6395970" cy="30010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72289A-0E5F-5BBF-B738-1A4B7F27A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3" y="2248693"/>
            <a:ext cx="842395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304C8-EE4B-962A-5134-3D8893BB6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rgbClr val="AA0031"/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Method – cont’d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343E6-7EEA-1CCF-728C-19A327CD8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18"/>
          <a:stretch/>
        </p:blipFill>
        <p:spPr>
          <a:xfrm>
            <a:off x="1395395" y="2012153"/>
            <a:ext cx="5017443" cy="2240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E7017-4AAF-0D1F-A422-AC46A24AE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5" b="19762"/>
          <a:stretch/>
        </p:blipFill>
        <p:spPr>
          <a:xfrm>
            <a:off x="6800318" y="2794639"/>
            <a:ext cx="5017443" cy="541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49242-4CB4-A0EF-0274-68207C503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2" b="30713"/>
          <a:stretch/>
        </p:blipFill>
        <p:spPr>
          <a:xfrm>
            <a:off x="1395396" y="4348391"/>
            <a:ext cx="5017443" cy="1698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18F2C-D3B5-265F-4ED6-FDD68CEC2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0"/>
          <a:stretch/>
        </p:blipFill>
        <p:spPr>
          <a:xfrm>
            <a:off x="6800318" y="3406226"/>
            <a:ext cx="5017443" cy="11202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DCF74A6-112B-4289-B019-469626B3A9A2}"/>
              </a:ext>
            </a:extLst>
          </p:cNvPr>
          <p:cNvSpPr/>
          <p:nvPr/>
        </p:nvSpPr>
        <p:spPr>
          <a:xfrm>
            <a:off x="1164771" y="1781849"/>
            <a:ext cx="478972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</a:t>
            </a:r>
            <a:endParaRPr lang="en-IE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AB4B5C-95DD-2890-C540-1B3E1BF7D89F}"/>
              </a:ext>
            </a:extLst>
          </p:cNvPr>
          <p:cNvSpPr/>
          <p:nvPr/>
        </p:nvSpPr>
        <p:spPr>
          <a:xfrm>
            <a:off x="1164771" y="4231479"/>
            <a:ext cx="478972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2</a:t>
            </a:r>
            <a:endParaRPr lang="en-IE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11D088-4BC4-4ABC-B9CB-7E182A68AF05}"/>
              </a:ext>
            </a:extLst>
          </p:cNvPr>
          <p:cNvSpPr/>
          <p:nvPr/>
        </p:nvSpPr>
        <p:spPr>
          <a:xfrm>
            <a:off x="6560831" y="2601686"/>
            <a:ext cx="478972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3</a:t>
            </a:r>
            <a:endParaRPr lang="en-IE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4DFE8D-7CEF-090F-1B0D-F56782CC94D3}"/>
              </a:ext>
            </a:extLst>
          </p:cNvPr>
          <p:cNvSpPr/>
          <p:nvPr/>
        </p:nvSpPr>
        <p:spPr>
          <a:xfrm>
            <a:off x="6560831" y="3307114"/>
            <a:ext cx="478972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</a:t>
            </a:r>
            <a:endParaRPr lang="en-IE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9F2DD-FBBE-A7F6-78B4-E52828F43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Motivations for saving energy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3E1362B4-AF5C-6847-B6F0-FBA82232AA78}"/>
              </a:ext>
            </a:extLst>
          </p:cNvPr>
          <p:cNvSpPr/>
          <p:nvPr/>
        </p:nvSpPr>
        <p:spPr>
          <a:xfrm rot="16200000">
            <a:off x="5475514" y="5293766"/>
            <a:ext cx="141514" cy="1153886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214EE5C-A445-2CAC-1E2F-BD7C0D8FA6DE}"/>
              </a:ext>
            </a:extLst>
          </p:cNvPr>
          <p:cNvSpPr/>
          <p:nvPr/>
        </p:nvSpPr>
        <p:spPr>
          <a:xfrm rot="16200000">
            <a:off x="6452507" y="4777994"/>
            <a:ext cx="141514" cy="3107872"/>
          </a:xfrm>
          <a:prstGeom prst="leftBracke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7556E-75CA-C953-B4EC-6E551567D719}"/>
              </a:ext>
            </a:extLst>
          </p:cNvPr>
          <p:cNvSpPr txBox="1"/>
          <p:nvPr/>
        </p:nvSpPr>
        <p:spPr>
          <a:xfrm>
            <a:off x="5077995" y="5953237"/>
            <a:ext cx="93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***</a:t>
            </a:r>
            <a:endParaRPr lang="en-IE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AD1E3-3D1C-EF13-D1F8-B606FC779A71}"/>
              </a:ext>
            </a:extLst>
          </p:cNvPr>
          <p:cNvSpPr txBox="1"/>
          <p:nvPr/>
        </p:nvSpPr>
        <p:spPr>
          <a:xfrm>
            <a:off x="6096000" y="6414442"/>
            <a:ext cx="93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***</a:t>
            </a:r>
            <a:endParaRPr lang="en-IE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B6123-E23A-AD0D-797B-103CF8F1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162" y="1241363"/>
            <a:ext cx="7780108" cy="4668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00EC3-CDE3-3D82-EEEB-3494DA0C0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Behaviour and intentions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E089C2-921B-9E82-095F-DE68FDE5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422C7-7DD0-8165-5974-03F03C06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504" r="2678" b="4504"/>
          <a:stretch/>
        </p:blipFill>
        <p:spPr>
          <a:xfrm>
            <a:off x="3072196" y="1698172"/>
            <a:ext cx="6931775" cy="485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41E4F6-12BF-B094-63CF-F0D7270996CB}"/>
              </a:ext>
            </a:extLst>
          </p:cNvPr>
          <p:cNvSpPr txBox="1"/>
          <p:nvPr/>
        </p:nvSpPr>
        <p:spPr>
          <a:xfrm>
            <a:off x="2188029" y="123915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ENERGY SAVING: PAST</a:t>
            </a:r>
            <a:endParaRPr lang="en-I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4DA09-BDA6-974E-E54A-EFF9DDE4114D}"/>
              </a:ext>
            </a:extLst>
          </p:cNvPr>
          <p:cNvSpPr txBox="1"/>
          <p:nvPr/>
        </p:nvSpPr>
        <p:spPr>
          <a:xfrm>
            <a:off x="8175256" y="1239157"/>
            <a:ext cx="301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ENERGY SAVING: FUTURE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379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905-2342-76F1-E127-A0759E31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212725"/>
            <a:ext cx="10755086" cy="930275"/>
          </a:xfr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ysClr val="windowText" lastClr="000000"/>
                </a:solidFill>
              </a:rPr>
              <a:t>Results: Energy-saving actions listed</a:t>
            </a:r>
            <a:endParaRPr lang="en-IE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CC23B-726E-E677-6BD6-FC68E8BC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38" y="5736771"/>
            <a:ext cx="934147" cy="100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EB74-E60C-CA11-69E0-2D0281C36145}"/>
              </a:ext>
            </a:extLst>
          </p:cNvPr>
          <p:cNvSpPr/>
          <p:nvPr/>
        </p:nvSpPr>
        <p:spPr>
          <a:xfrm>
            <a:off x="0" y="0"/>
            <a:ext cx="934147" cy="6858000"/>
          </a:xfrm>
          <a:prstGeom prst="rect">
            <a:avLst/>
          </a:prstGeom>
          <a:solidFill>
            <a:srgbClr val="AA0031"/>
          </a:solidFill>
          <a:ln>
            <a:solidFill>
              <a:srgbClr val="AA00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146AA-C335-7E74-00ED-657A183C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61" y="1321803"/>
            <a:ext cx="8306905" cy="5419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2AA9E4-07E0-35C3-68EA-F77FC00B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861" y="1321803"/>
            <a:ext cx="8297530" cy="5428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89C9D4-1977-2E7C-3AA6-B53EBB8F4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861" y="1331181"/>
            <a:ext cx="8306905" cy="5419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C9695-4613-73A5-232C-44F2E436C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492" y="308882"/>
            <a:ext cx="1463365" cy="8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315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Energy saving behaviours in Italian households   Martina Barjaková, Laura Caravona &amp;  Veronica Cucchiarini  Behavioural Ecological Economics workshop  Florence, 10 July 2023</vt:lpstr>
      <vt:lpstr>Background &amp; Motivation</vt:lpstr>
      <vt:lpstr>Background &amp; Motivation – cont’d </vt:lpstr>
      <vt:lpstr>Questions of interest &amp; aims</vt:lpstr>
      <vt:lpstr>Method</vt:lpstr>
      <vt:lpstr>Method – cont’d</vt:lpstr>
      <vt:lpstr>Results: Motivations for saving energy</vt:lpstr>
      <vt:lpstr>Results: Behaviour and intentions</vt:lpstr>
      <vt:lpstr>Results: Energy-saving actions listed</vt:lpstr>
      <vt:lpstr>Results: Adoption of proposed actions</vt:lpstr>
      <vt:lpstr>Results: Ranking of proposed actions</vt:lpstr>
      <vt:lpstr>Results: Main barriers for adoption</vt:lpstr>
      <vt:lpstr>Summary</vt:lpstr>
      <vt:lpstr>Thank you very much for your attention!  Any questions or comments?</vt:lpstr>
      <vt:lpstr>Results: Energy-saving actions ranked</vt:lpstr>
      <vt:lpstr>Results: Main barriers for adoption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Barjakova</dc:creator>
  <cp:lastModifiedBy>Martina Barjakova</cp:lastModifiedBy>
  <cp:revision>41</cp:revision>
  <dcterms:created xsi:type="dcterms:W3CDTF">2023-06-27T15:01:52Z</dcterms:created>
  <dcterms:modified xsi:type="dcterms:W3CDTF">2023-07-07T14:48:06Z</dcterms:modified>
</cp:coreProperties>
</file>