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97" r:id="rId3"/>
    <p:sldId id="263" r:id="rId4"/>
    <p:sldId id="301" r:id="rId5"/>
    <p:sldId id="304" r:id="rId6"/>
    <p:sldId id="303" r:id="rId7"/>
    <p:sldId id="302" r:id="rId8"/>
    <p:sldId id="268" r:id="rId9"/>
    <p:sldId id="280" r:id="rId10"/>
    <p:sldId id="282" r:id="rId11"/>
    <p:sldId id="286" r:id="rId12"/>
    <p:sldId id="317" r:id="rId13"/>
    <p:sldId id="292" r:id="rId14"/>
    <p:sldId id="305" r:id="rId15"/>
    <p:sldId id="318" r:id="rId16"/>
    <p:sldId id="319" r:id="rId17"/>
    <p:sldId id="320" r:id="rId18"/>
    <p:sldId id="293" r:id="rId19"/>
    <p:sldId id="296" r:id="rId2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4A84B-D5DE-4089-AD17-ED55A0F2183C}" type="datetimeFigureOut">
              <a:rPr lang="it-IT" smtClean="0"/>
              <a:t>10/07/2023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B434F-DFDD-4015-A126-DECFEFBA62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4913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01C0-465E-4FFB-8736-F6C4E53F08CC}" type="datetime1">
              <a:rPr lang="it-IT" smtClean="0"/>
              <a:t>10/07/2023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Tenth IAERE Annual Conference, 21st‐23rd April 2022, Cagliari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982C-42E6-48BF-A0CC-DB48CA003B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3497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6D7D-8589-4784-862B-3B538F2A846C}" type="datetime1">
              <a:rPr lang="it-IT" smtClean="0"/>
              <a:t>10/07/2023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Tenth IAERE Annual Conference, 21st‐23rd April 2022, Cagliari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982C-42E6-48BF-A0CC-DB48CA003B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0411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9F488-164B-4DBF-A7D9-109FF32F1D75}" type="datetime1">
              <a:rPr lang="it-IT" smtClean="0"/>
              <a:t>10/07/2023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Tenth IAERE Annual Conference, 21st‐23rd April 2022, Cagliari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982C-42E6-48BF-A0CC-DB48CA003B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0436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5D28-B9AC-49B3-A565-608326ABA8AF}" type="datetime1">
              <a:rPr lang="it-IT" smtClean="0"/>
              <a:t>10/07/2023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Tenth IAERE Annual Conference, 21st‐23rd April 2022, Cagliari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982C-42E6-48BF-A0CC-DB48CA003B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7106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DF1B-C7F0-46AB-8E9C-639F03F3784B}" type="datetime1">
              <a:rPr lang="it-IT" smtClean="0"/>
              <a:t>10/07/2023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Tenth IAERE Annual Conference, 21st‐23rd April 2022, Cagliari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982C-42E6-48BF-A0CC-DB48CA003B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607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00245-E0D6-459B-913F-16FC900F94D4}" type="datetime1">
              <a:rPr lang="it-IT" smtClean="0"/>
              <a:t>10/07/2023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Tenth IAERE Annual Conference, 21st‐23rd April 2022, Cagliari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982C-42E6-48BF-A0CC-DB48CA003B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3635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FC0D-4E98-40A5-B55C-40B82B84B3C6}" type="datetime1">
              <a:rPr lang="it-IT" smtClean="0"/>
              <a:t>10/07/2023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Tenth IAERE Annual Conference, 21st‐23rd April 2022, Cagliari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982C-42E6-48BF-A0CC-DB48CA003B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753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9C12-E8F0-4167-AC23-0FF14202E9CB}" type="datetime1">
              <a:rPr lang="it-IT" smtClean="0"/>
              <a:t>10/07/2023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Tenth IAERE Annual Conference, 21st‐23rd April 2022, Cagliari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982C-42E6-48BF-A0CC-DB48CA003B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0090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CC428-D1B9-4087-A5AD-A72D86667C43}" type="datetime1">
              <a:rPr lang="it-IT" smtClean="0"/>
              <a:t>10/07/2023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Tenth IAERE Annual Conference, 21st‐23rd April 2022, Cagliari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982C-42E6-48BF-A0CC-DB48CA003B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2154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7CB4-EAAA-4CC4-A41F-A0FAE9F9AC58}" type="datetime1">
              <a:rPr lang="it-IT" smtClean="0"/>
              <a:t>10/07/2023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Tenth IAERE Annual Conference, 21st‐23rd April 2022, Cagliari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982C-42E6-48BF-A0CC-DB48CA003B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9393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75A35-09A9-4382-A074-76C6831C83C9}" type="datetime1">
              <a:rPr lang="it-IT" smtClean="0"/>
              <a:t>10/07/2023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Tenth IAERE Annual Conference, 21st‐23rd April 2022, Cagliari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982C-42E6-48BF-A0CC-DB48CA003B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8118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31B82-AFB1-420F-9062-E47151AAAECE}" type="datetime1">
              <a:rPr lang="it-IT" smtClean="0"/>
              <a:t>10/07/2023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Tenth IAERE Annual Conference, 21st‐23rd April 2022, Cagliari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F982C-42E6-48BF-A0CC-DB48CA003B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719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Stefano.clo@unifi.i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8CAA7F-DB30-4DB4-BFE5-05E94AD04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5862" y="1429422"/>
            <a:ext cx="10772775" cy="1658198"/>
          </a:xfrm>
        </p:spPr>
        <p:txBody>
          <a:bodyPr>
            <a:noAutofit/>
          </a:bodyPr>
          <a:lstStyle/>
          <a:p>
            <a:pPr algn="ctr"/>
            <a:r>
              <a:rPr lang="en-GB" b="1" dirty="0">
                <a:latin typeface="Garamond" panose="02020404030301010803" pitchFamily="18" charset="0"/>
              </a:rPr>
              <a:t>A field experiment to promote water saving in the metropolitan area of Milan</a:t>
            </a:r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3CF207-7D7E-4A34-A170-665AED25C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821" y="3640686"/>
            <a:ext cx="10753725" cy="119245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it-IT" dirty="0">
                <a:latin typeface="Garamond" panose="02020404030301010803" pitchFamily="18" charset="0"/>
              </a:rPr>
              <a:t>Stefano </a:t>
            </a:r>
            <a:r>
              <a:rPr lang="it-IT" dirty="0" err="1">
                <a:latin typeface="Garamond" panose="02020404030301010803" pitchFamily="18" charset="0"/>
              </a:rPr>
              <a:t>Clò</a:t>
            </a:r>
            <a:r>
              <a:rPr lang="it-IT" dirty="0">
                <a:latin typeface="Garamond" panose="02020404030301010803" pitchFamily="18" charset="0"/>
              </a:rPr>
              <a:t> (University of Florence), </a:t>
            </a:r>
          </a:p>
          <a:p>
            <a:pPr marL="0" indent="0" algn="ctr">
              <a:buNone/>
            </a:pPr>
            <a:r>
              <a:rPr lang="it-IT" dirty="0">
                <a:latin typeface="Garamond" panose="02020404030301010803" pitchFamily="18" charset="0"/>
              </a:rPr>
              <a:t>Tommaso Reggiani (Cardiff University - UK)</a:t>
            </a:r>
          </a:p>
          <a:p>
            <a:pPr marL="0" indent="0" algn="ctr">
              <a:buNone/>
            </a:pPr>
            <a:r>
              <a:rPr lang="it-IT" dirty="0">
                <a:latin typeface="Garamond" panose="02020404030301010803" pitchFamily="18" charset="0"/>
              </a:rPr>
              <a:t>Sabrina Ruberto (University of </a:t>
            </a:r>
            <a:r>
              <a:rPr lang="it-IT" dirty="0" err="1">
                <a:latin typeface="Garamond" panose="02020404030301010803" pitchFamily="18" charset="0"/>
              </a:rPr>
              <a:t>Naples</a:t>
            </a:r>
            <a:r>
              <a:rPr lang="it-IT" dirty="0">
                <a:latin typeface="Garamond" panose="02020404030301010803" pitchFamily="18" charset="0"/>
              </a:rPr>
              <a:t> L’Orientale) 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7189" y="131108"/>
            <a:ext cx="2273600" cy="1101496"/>
          </a:xfrm>
          <a:prstGeom prst="rect">
            <a:avLst/>
          </a:prstGeom>
        </p:spPr>
      </p:pic>
      <p:sp>
        <p:nvSpPr>
          <p:cNvPr id="5" name="Segnaposto piè di pagina 3">
            <a:extLst>
              <a:ext uri="{FF2B5EF4-FFF2-40B4-BE49-F238E27FC236}">
                <a16:creationId xmlns:a16="http://schemas.microsoft.com/office/drawing/2014/main" id="{C48C9DEE-24B1-5A69-E2FC-A0EAA2854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90292" y="5839011"/>
            <a:ext cx="5811416" cy="365125"/>
          </a:xfrm>
        </p:spPr>
        <p:txBody>
          <a:bodyPr/>
          <a:lstStyle/>
          <a:p>
            <a:endParaRPr lang="it-IT" sz="24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it-IT" sz="2400" dirty="0">
                <a:solidFill>
                  <a:schemeClr val="tx1"/>
                </a:solidFill>
                <a:latin typeface="Garamond" panose="02020404030301010803" pitchFamily="18" charset="0"/>
              </a:rPr>
              <a:t> Workshop (I </a:t>
            </a:r>
            <a:r>
              <a:rPr lang="it-IT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edition</a:t>
            </a:r>
            <a:r>
              <a:rPr lang="it-IT" sz="2400" dirty="0">
                <a:solidFill>
                  <a:schemeClr val="tx1"/>
                </a:solidFill>
                <a:latin typeface="Garamond" panose="02020404030301010803" pitchFamily="18" charset="0"/>
              </a:rPr>
              <a:t>)  </a:t>
            </a:r>
            <a:r>
              <a:rPr lang="it-IT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Behavioural</a:t>
            </a:r>
            <a:r>
              <a:rPr lang="it-IT" sz="24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it-IT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Ecological</a:t>
            </a:r>
            <a:r>
              <a:rPr lang="it-IT" sz="24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it-IT" sz="2400" dirty="0" err="1">
                <a:solidFill>
                  <a:schemeClr val="tx1"/>
                </a:solidFill>
                <a:latin typeface="Garamond" panose="02020404030301010803" pitchFamily="18" charset="0"/>
              </a:rPr>
              <a:t>Economics</a:t>
            </a:r>
            <a:r>
              <a:rPr lang="it-IT" sz="24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</a:rPr>
              <a:t>Florence, Italy 10-11 July 2023</a:t>
            </a:r>
            <a:endParaRPr lang="it-IT" sz="24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A0443A26-8C12-EFB6-7A58-FC458D8B07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2249" y="260324"/>
            <a:ext cx="3168203" cy="84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27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331249" y="1352497"/>
            <a:ext cx="5782056" cy="55055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Garamond" panose="02020404030301010803" pitchFamily="18" charset="0"/>
              </a:rPr>
              <a:t>Pre-parallel trend assumption is confirmed</a:t>
            </a:r>
          </a:p>
          <a:p>
            <a:pPr marL="0" indent="0">
              <a:buNone/>
            </a:pPr>
            <a:endParaRPr lang="en-US" sz="9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Garamond" panose="02020404030301010803" pitchFamily="18" charset="0"/>
              </a:rPr>
              <a:t>effect not constant over time, it increases with the n° of reports (from 11 liters/day to 29 liters/day).</a:t>
            </a:r>
          </a:p>
          <a:p>
            <a:r>
              <a:rPr lang="en-US" sz="2000" dirty="0">
                <a:latin typeface="Garamond" panose="02020404030301010803" pitchFamily="18" charset="0"/>
              </a:rPr>
              <a:t>repeated e-mails increase awareness (reject expectation of a strong initial effect diluted over time).</a:t>
            </a:r>
          </a:p>
          <a:p>
            <a:pPr marL="0" indent="0">
              <a:buNone/>
            </a:pPr>
            <a:endParaRPr lang="en-US" sz="9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Garamond" panose="02020404030301010803" pitchFamily="18" charset="0"/>
              </a:rPr>
              <a:t>After the end of the campaign, T&amp;C converge </a:t>
            </a:r>
          </a:p>
          <a:p>
            <a:r>
              <a:rPr lang="en-US" sz="2000" dirty="0">
                <a:latin typeface="Garamond" panose="02020404030301010803" pitchFamily="18" charset="0"/>
              </a:rPr>
              <a:t>Before: lack of information and awareness</a:t>
            </a:r>
          </a:p>
          <a:p>
            <a:r>
              <a:rPr lang="en-US" sz="2000" dirty="0">
                <a:latin typeface="Garamond" panose="02020404030301010803" pitchFamily="18" charset="0"/>
              </a:rPr>
              <a:t>During: information improves awareness and water saving</a:t>
            </a:r>
          </a:p>
          <a:p>
            <a:r>
              <a:rPr lang="en-US" sz="2000" dirty="0">
                <a:latin typeface="Garamond" panose="02020404030301010803" pitchFamily="18" charset="0"/>
              </a:rPr>
              <a:t>After: water saving declines in spite of the information</a:t>
            </a:r>
          </a:p>
          <a:p>
            <a:r>
              <a:rPr lang="en-US" sz="2000" dirty="0">
                <a:latin typeface="Garamond" panose="02020404030301010803" pitchFamily="18" charset="0"/>
              </a:rPr>
              <a:t>Information campaign increases awareness but not sufficient to build intrinsic motivation and to change behavior structurally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2"/>
          <a:srcRect l="3247" t="8883" r="49335" b="2419"/>
          <a:stretch/>
        </p:blipFill>
        <p:spPr>
          <a:xfrm>
            <a:off x="165100" y="2025573"/>
            <a:ext cx="6134100" cy="4732256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4754880" y="1443937"/>
            <a:ext cx="1655064" cy="54140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25A56046-F7BD-EFD1-0C6C-C473558E0E2D}"/>
              </a:ext>
            </a:extLst>
          </p:cNvPr>
          <p:cNvCxnSpPr/>
          <p:nvPr/>
        </p:nvCxnSpPr>
        <p:spPr>
          <a:xfrm>
            <a:off x="4722830" y="2025573"/>
            <a:ext cx="0" cy="430805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25C2285-25AC-6569-D588-69D37B572998}"/>
              </a:ext>
            </a:extLst>
          </p:cNvPr>
          <p:cNvSpPr txBox="1"/>
          <p:nvPr/>
        </p:nvSpPr>
        <p:spPr>
          <a:xfrm>
            <a:off x="2143653" y="1297572"/>
            <a:ext cx="41875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End of the Information Campaign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DE6338F-ACD6-2E8E-FB7D-FF51412FED6E}"/>
              </a:ext>
            </a:extLst>
          </p:cNvPr>
          <p:cNvSpPr txBox="1"/>
          <p:nvPr/>
        </p:nvSpPr>
        <p:spPr>
          <a:xfrm>
            <a:off x="291948" y="98164"/>
            <a:ext cx="114727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b="1" dirty="0">
                <a:latin typeface="Garamond" panose="02020404030301010803" pitchFamily="18" charset="0"/>
              </a:rPr>
              <a:t>RQ2- DYNAMIC Analysis: does the impact of the campaign vary over time?</a:t>
            </a:r>
          </a:p>
        </p:txBody>
      </p:sp>
    </p:spTree>
    <p:extLst>
      <p:ext uri="{BB962C8B-B14F-4D97-AF65-F5344CB8AC3E}">
        <p14:creationId xmlns:p14="http://schemas.microsoft.com/office/powerpoint/2010/main" val="259949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/>
          <p:cNvSpPr>
            <a:spLocks noGrp="1"/>
          </p:cNvSpPr>
          <p:nvPr>
            <p:ph idx="4294967295"/>
          </p:nvPr>
        </p:nvSpPr>
        <p:spPr>
          <a:xfrm>
            <a:off x="224280" y="1157044"/>
            <a:ext cx="11628332" cy="22719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Garamond" panose="02020404030301010803" pitchFamily="18" charset="0"/>
                <a:cs typeface="Calibri" panose="020F0502020204030204" pitchFamily="34" charset="0"/>
              </a:rPr>
              <a:t>Split-sample analysis: Users classified in </a:t>
            </a:r>
            <a:r>
              <a:rPr lang="en-US" sz="2000" dirty="0" err="1">
                <a:latin typeface="Garamond" panose="02020404030301010803" pitchFamily="18" charset="0"/>
                <a:cs typeface="Calibri" panose="020F0502020204030204" pitchFamily="34" charset="0"/>
              </a:rPr>
              <a:t>tertiles</a:t>
            </a:r>
            <a:r>
              <a:rPr lang="en-US" sz="2000" dirty="0">
                <a:latin typeface="Garamond" panose="02020404030301010803" pitchFamily="18" charset="0"/>
                <a:cs typeface="Calibri" panose="020F0502020204030204" pitchFamily="34" charset="0"/>
              </a:rPr>
              <a:t> according to their pre-treatment level of consumption</a:t>
            </a:r>
          </a:p>
          <a:p>
            <a:pPr marL="269875" indent="-269875"/>
            <a:r>
              <a:rPr lang="en-US" sz="2000" dirty="0">
                <a:latin typeface="Garamond" panose="02020404030301010803" pitchFamily="18" charset="0"/>
                <a:cs typeface="Calibri" panose="020F0502020204030204" pitchFamily="34" charset="0"/>
              </a:rPr>
              <a:t>Significant effect for the high consumption category only: additional saving of 58 liters/day pc (-29%). </a:t>
            </a:r>
          </a:p>
          <a:p>
            <a:pPr marL="269875" indent="-269875"/>
            <a:r>
              <a:rPr lang="en-US" sz="2000" dirty="0">
                <a:latin typeface="Garamond" panose="02020404030301010803" pitchFamily="18" charset="0"/>
                <a:cs typeface="Calibri" panose="020F0502020204030204" pitchFamily="34" charset="0"/>
              </a:rPr>
              <a:t>Result consistent with convex saving costs 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353104"/>
              </p:ext>
            </p:extLst>
          </p:nvPr>
        </p:nvGraphicFramePr>
        <p:xfrm>
          <a:off x="980676" y="2660203"/>
          <a:ext cx="9832157" cy="3928406"/>
        </p:xfrm>
        <a:graphic>
          <a:graphicData uri="http://schemas.openxmlformats.org/drawingml/2006/table">
            <a:tbl>
              <a:tblPr/>
              <a:tblGrid>
                <a:gridCol w="3525880">
                  <a:extLst>
                    <a:ext uri="{9D8B030D-6E8A-4147-A177-3AD203B41FA5}">
                      <a16:colId xmlns:a16="http://schemas.microsoft.com/office/drawing/2014/main" val="2732712309"/>
                    </a:ext>
                  </a:extLst>
                </a:gridCol>
                <a:gridCol w="2031832">
                  <a:extLst>
                    <a:ext uri="{9D8B030D-6E8A-4147-A177-3AD203B41FA5}">
                      <a16:colId xmlns:a16="http://schemas.microsoft.com/office/drawing/2014/main" val="3146711009"/>
                    </a:ext>
                  </a:extLst>
                </a:gridCol>
                <a:gridCol w="2108611">
                  <a:extLst>
                    <a:ext uri="{9D8B030D-6E8A-4147-A177-3AD203B41FA5}">
                      <a16:colId xmlns:a16="http://schemas.microsoft.com/office/drawing/2014/main" val="2735171766"/>
                    </a:ext>
                  </a:extLst>
                </a:gridCol>
                <a:gridCol w="2165834">
                  <a:extLst>
                    <a:ext uri="{9D8B030D-6E8A-4147-A177-3AD203B41FA5}">
                      <a16:colId xmlns:a16="http://schemas.microsoft.com/office/drawing/2014/main" val="3470749610"/>
                    </a:ext>
                  </a:extLst>
                </a:gridCol>
              </a:tblGrid>
              <a:tr h="349176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(1)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(2)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(3)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466344"/>
                  </a:ext>
                </a:extLst>
              </a:tr>
              <a:tr h="436646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Low</a:t>
                      </a:r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it-IT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Users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Medium Users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High Users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800160"/>
                  </a:ext>
                </a:extLst>
              </a:tr>
              <a:tr h="349176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361541"/>
                  </a:ext>
                </a:extLst>
              </a:tr>
              <a:tr h="349176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Post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3.709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-2.602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-107.508***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236796"/>
                  </a:ext>
                </a:extLst>
              </a:tr>
              <a:tr h="349176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(2.735)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(3.357)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(11.542)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982729"/>
                  </a:ext>
                </a:extLst>
              </a:tr>
              <a:tr h="349176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Post*</a:t>
                      </a:r>
                      <a:r>
                        <a:rPr lang="it-IT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Treated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-6.333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-4.898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-58.371***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931518"/>
                  </a:ext>
                </a:extLst>
              </a:tr>
              <a:tr h="349176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(3.895)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(6.829)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(22.078)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666868"/>
                  </a:ext>
                </a:extLst>
              </a:tr>
              <a:tr h="349176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Constant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120.037***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190.084***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425.711***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592363"/>
                  </a:ext>
                </a:extLst>
              </a:tr>
              <a:tr h="349176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(1.356)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(1.614)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(6.504)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967524"/>
                  </a:ext>
                </a:extLst>
              </a:tr>
              <a:tr h="349176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No. </a:t>
                      </a:r>
                      <a:r>
                        <a:rPr lang="it-IT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Obs</a:t>
                      </a:r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12,794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13,058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13,093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628733"/>
                  </a:ext>
                </a:extLst>
              </a:tr>
              <a:tr h="349176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R-</a:t>
                      </a:r>
                      <a:r>
                        <a:rPr lang="it-IT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squared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0.013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0.038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0.154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626814"/>
                  </a:ext>
                </a:extLst>
              </a:tr>
            </a:tbl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83F0E17A-C17D-6A48-5132-456ED1B29B72}"/>
              </a:ext>
            </a:extLst>
          </p:cNvPr>
          <p:cNvSpPr txBox="1"/>
          <p:nvPr/>
        </p:nvSpPr>
        <p:spPr>
          <a:xfrm>
            <a:off x="224280" y="120101"/>
            <a:ext cx="11743440" cy="5942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t-IT" sz="2400" b="1" dirty="0">
                <a:latin typeface="Garamond" panose="02020404030301010803" pitchFamily="18" charset="0"/>
              </a:rPr>
              <a:t>RQ3 HETEROGENOUS ANALYSIS: </a:t>
            </a:r>
            <a:r>
              <a:rPr lang="en-US" sz="2400" b="1" dirty="0">
                <a:latin typeface="Garamond" panose="02020404030301010803" pitchFamily="18" charset="0"/>
              </a:rPr>
              <a:t>does the impact vary across consumption classes?</a:t>
            </a:r>
            <a:endParaRPr lang="it-IT" sz="24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439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1">
            <a:extLst>
              <a:ext uri="{FF2B5EF4-FFF2-40B4-BE49-F238E27FC236}">
                <a16:creationId xmlns:a16="http://schemas.microsoft.com/office/drawing/2014/main" id="{11E8183C-0A65-42F2-9731-817348E8815B}"/>
              </a:ext>
            </a:extLst>
          </p:cNvPr>
          <p:cNvSpPr txBox="1">
            <a:spLocks/>
          </p:cNvSpPr>
          <p:nvPr/>
        </p:nvSpPr>
        <p:spPr>
          <a:xfrm>
            <a:off x="430013" y="162801"/>
            <a:ext cx="11761987" cy="2857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it-IT" sz="2800" dirty="0">
                <a:solidFill>
                  <a:schemeClr val="tx1"/>
                </a:solidFill>
                <a:latin typeface="Garamond" panose="02020404030301010803" pitchFamily="18" charset="0"/>
              </a:rPr>
              <a:t>RQ4- HETEROGENOUS ANALYSIS - </a:t>
            </a:r>
            <a:r>
              <a:rPr lang="en-US" sz="2800" dirty="0">
                <a:solidFill>
                  <a:schemeClr val="tx1"/>
                </a:solidFill>
                <a:latin typeface="Garamond" panose="02020404030301010803" pitchFamily="18" charset="0"/>
              </a:rPr>
              <a:t>does the impact vary with the feedback sent?</a:t>
            </a:r>
            <a:endParaRPr lang="it-IT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66626" y="678430"/>
            <a:ext cx="1202537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Verify if different feedbacks cause at the margin differential effects on water saving.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RDD: focus on users around the two categories’ cut-offs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Similar consumption level but different feedbacks (low vs medium; medium vs high)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“Low User” feedback associated to an increase in consumption (compared to the “medium user”)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Garamond" panose="02020404030301010803" pitchFamily="18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/>
          <a:srcRect r="49365"/>
          <a:stretch/>
        </p:blipFill>
        <p:spPr>
          <a:xfrm>
            <a:off x="2744978" y="2662626"/>
            <a:ext cx="3146775" cy="419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24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66626" y="678430"/>
            <a:ext cx="120253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Verify if different feedbacks cause differential effects on water saving.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RDD: focus on users around the two categories’ cut-offs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Similar consumption level but different feedbacks (low vs medium; medium vs high)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“Low User” feedback associated to an increase in consumption (compared to the “medium user”)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“High User” feedback associated to a reduction in consumption (compared to the “medium user”)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Garamond" panose="02020404030301010803" pitchFamily="18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4978" y="2662626"/>
            <a:ext cx="6214618" cy="4195374"/>
          </a:xfrm>
          <a:prstGeom prst="rect">
            <a:avLst/>
          </a:prstGeom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id="{BEDBF422-B184-9BB1-2043-DB38CA9477BC}"/>
              </a:ext>
            </a:extLst>
          </p:cNvPr>
          <p:cNvSpPr txBox="1">
            <a:spLocks/>
          </p:cNvSpPr>
          <p:nvPr/>
        </p:nvSpPr>
        <p:spPr>
          <a:xfrm>
            <a:off x="430013" y="162801"/>
            <a:ext cx="11761987" cy="2857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it-IT" sz="2800" dirty="0">
                <a:solidFill>
                  <a:schemeClr val="tx1"/>
                </a:solidFill>
                <a:latin typeface="Garamond" panose="02020404030301010803" pitchFamily="18" charset="0"/>
              </a:rPr>
              <a:t>RQ4- HETEROGENOUS ANALYSIS - </a:t>
            </a:r>
            <a:r>
              <a:rPr lang="en-US" sz="2800" dirty="0">
                <a:solidFill>
                  <a:schemeClr val="tx1"/>
                </a:solidFill>
                <a:latin typeface="Garamond" panose="02020404030301010803" pitchFamily="18" charset="0"/>
              </a:rPr>
              <a:t>does the impact vary with the feedback sent?</a:t>
            </a:r>
            <a:endParaRPr lang="it-IT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250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291735" y="919741"/>
            <a:ext cx="12099634" cy="59382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>
                <a:latin typeface="Garamond" panose="02020404030301010803" pitchFamily="18" charset="0"/>
              </a:rPr>
              <a:t>So Far: Intention To Treat (ITT) Analysis</a:t>
            </a:r>
          </a:p>
          <a:p>
            <a:r>
              <a:rPr lang="en-GB" sz="2000" dirty="0">
                <a:latin typeface="Garamond" panose="02020404030301010803" pitchFamily="18" charset="0"/>
              </a:rPr>
              <a:t>all the treated subjects included regardless of compliance status </a:t>
            </a:r>
          </a:p>
          <a:p>
            <a:r>
              <a:rPr lang="en-GB" sz="2000" dirty="0">
                <a:latin typeface="Garamond" panose="02020404030301010803" pitchFamily="18" charset="0"/>
              </a:rPr>
              <a:t>unbiased ATT estimate</a:t>
            </a:r>
          </a:p>
          <a:p>
            <a:r>
              <a:rPr lang="en-GB" sz="2000" dirty="0">
                <a:latin typeface="Garamond" panose="02020404030301010803" pitchFamily="18" charset="0"/>
              </a:rPr>
              <a:t>in case of substantial non-adherence, </a:t>
            </a:r>
            <a:r>
              <a:rPr lang="en-GB" sz="2000" b="1" dirty="0">
                <a:latin typeface="Garamond" panose="02020404030301010803" pitchFamily="18" charset="0"/>
              </a:rPr>
              <a:t>potential untrue estimation </a:t>
            </a:r>
            <a:r>
              <a:rPr lang="en-GB" sz="2000" dirty="0">
                <a:latin typeface="Garamond" panose="02020404030301010803" pitchFamily="18" charset="0"/>
              </a:rPr>
              <a:t>of the magnitude of the treatment effect</a:t>
            </a:r>
          </a:p>
          <a:p>
            <a:r>
              <a:rPr lang="en-GB" sz="2000" dirty="0">
                <a:latin typeface="Garamond" panose="02020404030301010803" pitchFamily="18" charset="0"/>
              </a:rPr>
              <a:t>non-complying (</a:t>
            </a:r>
            <a:r>
              <a:rPr lang="en-GB" sz="2000" i="1" dirty="0">
                <a:latin typeface="Garamond" panose="02020404030301010803" pitchFamily="18" charset="0"/>
              </a:rPr>
              <a:t>de facto</a:t>
            </a:r>
            <a:r>
              <a:rPr lang="en-GB" sz="2000" dirty="0">
                <a:latin typeface="Garamond" panose="02020404030301010803" pitchFamily="18" charset="0"/>
              </a:rPr>
              <a:t> untreated) units </a:t>
            </a:r>
            <a:r>
              <a:rPr lang="en-GB" sz="2000" dirty="0" err="1">
                <a:latin typeface="Garamond" panose="02020404030301010803" pitchFamily="18" charset="0"/>
              </a:rPr>
              <a:t>analyzed</a:t>
            </a:r>
            <a:r>
              <a:rPr lang="en-GB" sz="2000" dirty="0">
                <a:latin typeface="Garamond" panose="02020404030301010803" pitchFamily="18" charset="0"/>
              </a:rPr>
              <a:t> as if they were treated</a:t>
            </a:r>
          </a:p>
          <a:p>
            <a:pPr marL="0" indent="0">
              <a:buNone/>
            </a:pPr>
            <a:endParaRPr lang="en-GB" sz="1200" dirty="0">
              <a:latin typeface="Garamond" panose="02020404030301010803" pitchFamily="18" charset="0"/>
            </a:endParaRPr>
          </a:p>
          <a:p>
            <a:r>
              <a:rPr lang="en-GB" sz="2000" dirty="0">
                <a:latin typeface="Garamond" panose="02020404030301010803" pitchFamily="18" charset="0"/>
              </a:rPr>
              <a:t>Online campaign allows to observe the email open rate </a:t>
            </a:r>
          </a:p>
          <a:p>
            <a:r>
              <a:rPr lang="en-GB" sz="2000" dirty="0">
                <a:latin typeface="Garamond" panose="02020404030301010803" pitchFamily="18" charset="0"/>
              </a:rPr>
              <a:t>46% of the treated group opened less than 3 (of 5) emails</a:t>
            </a:r>
          </a:p>
          <a:p>
            <a:pPr marL="0" indent="0">
              <a:buNone/>
            </a:pPr>
            <a:endParaRPr lang="en-US" sz="2000" dirty="0">
              <a:latin typeface="Garamond" panose="02020404030301010803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18466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9F78F6D3-1687-F24B-0451-47F1992969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664617"/>
              </p:ext>
            </p:extLst>
          </p:nvPr>
        </p:nvGraphicFramePr>
        <p:xfrm>
          <a:off x="653375" y="4220643"/>
          <a:ext cx="10515600" cy="2274320"/>
        </p:xfrm>
        <a:graphic>
          <a:graphicData uri="http://schemas.openxmlformats.org/drawingml/2006/table">
            <a:tbl>
              <a:tblPr firstRow="1" firstCol="1" bandRow="1"/>
              <a:tblGrid>
                <a:gridCol w="2472899">
                  <a:extLst>
                    <a:ext uri="{9D8B030D-6E8A-4147-A177-3AD203B41FA5}">
                      <a16:colId xmlns:a16="http://schemas.microsoft.com/office/drawing/2014/main" val="4070807511"/>
                    </a:ext>
                  </a:extLst>
                </a:gridCol>
                <a:gridCol w="2796456">
                  <a:extLst>
                    <a:ext uri="{9D8B030D-6E8A-4147-A177-3AD203B41FA5}">
                      <a16:colId xmlns:a16="http://schemas.microsoft.com/office/drawing/2014/main" val="442724028"/>
                    </a:ext>
                  </a:extLst>
                </a:gridCol>
                <a:gridCol w="2796456">
                  <a:extLst>
                    <a:ext uri="{9D8B030D-6E8A-4147-A177-3AD203B41FA5}">
                      <a16:colId xmlns:a16="http://schemas.microsoft.com/office/drawing/2014/main" val="4143413390"/>
                    </a:ext>
                  </a:extLst>
                </a:gridCol>
                <a:gridCol w="2449789">
                  <a:extLst>
                    <a:ext uri="{9D8B030D-6E8A-4147-A177-3AD203B41FA5}">
                      <a16:colId xmlns:a16="http://schemas.microsoft.com/office/drawing/2014/main" val="3231685376"/>
                    </a:ext>
                  </a:extLst>
                </a:gridCol>
              </a:tblGrid>
              <a:tr h="2319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N° of opened emails</a:t>
                      </a:r>
                      <a:endParaRPr lang="it-IT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Users</a:t>
                      </a:r>
                      <a:endParaRPr lang="it-IT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percentage</a:t>
                      </a:r>
                      <a:endParaRPr lang="it-IT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cumulative percentage</a:t>
                      </a:r>
                      <a:endParaRPr lang="it-IT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46536"/>
                  </a:ext>
                </a:extLst>
              </a:tr>
              <a:tr h="2319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None (Zero compliance)</a:t>
                      </a:r>
                      <a:endParaRPr lang="it-IT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193</a:t>
                      </a:r>
                      <a:endParaRPr lang="it-IT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19%</a:t>
                      </a:r>
                      <a:endParaRPr lang="it-IT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19%</a:t>
                      </a:r>
                      <a:endParaRPr lang="it-IT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377704"/>
                  </a:ext>
                </a:extLst>
              </a:tr>
              <a:tr h="2319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One</a:t>
                      </a:r>
                      <a:endParaRPr lang="it-IT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it-IT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  <a:endParaRPr lang="it-IT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34%</a:t>
                      </a:r>
                      <a:endParaRPr lang="it-IT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831397"/>
                  </a:ext>
                </a:extLst>
              </a:tr>
              <a:tr h="2319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Two</a:t>
                      </a:r>
                      <a:endParaRPr lang="it-IT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  <a:endParaRPr lang="it-IT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12%</a:t>
                      </a:r>
                      <a:endParaRPr lang="it-IT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C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46%</a:t>
                      </a:r>
                      <a:endParaRPr lang="it-IT" sz="2800" b="1" dirty="0">
                        <a:solidFill>
                          <a:srgbClr val="C00000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656055"/>
                  </a:ext>
                </a:extLst>
              </a:tr>
              <a:tr h="2319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Three</a:t>
                      </a:r>
                      <a:endParaRPr lang="it-IT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149</a:t>
                      </a:r>
                      <a:endParaRPr lang="it-IT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14%</a:t>
                      </a:r>
                      <a:endParaRPr lang="it-IT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it-IT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377212"/>
                  </a:ext>
                </a:extLst>
              </a:tr>
              <a:tr h="2319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Four</a:t>
                      </a:r>
                      <a:endParaRPr lang="it-IT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it-IT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12%</a:t>
                      </a:r>
                      <a:endParaRPr lang="it-IT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72%</a:t>
                      </a:r>
                      <a:endParaRPr lang="it-IT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77018"/>
                  </a:ext>
                </a:extLst>
              </a:tr>
              <a:tr h="2319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Five (full compliance)</a:t>
                      </a:r>
                      <a:endParaRPr lang="it-IT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274</a:t>
                      </a:r>
                      <a:endParaRPr lang="it-IT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it-IT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it-IT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081675"/>
                  </a:ext>
                </a:extLst>
              </a:tr>
              <a:tr h="2319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it-IT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1,014</a:t>
                      </a:r>
                      <a:endParaRPr lang="it-IT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it-IT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493253"/>
                  </a:ext>
                </a:extLst>
              </a:tr>
            </a:tbl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A847DCF2-8420-B84E-2481-04C1764D8248}"/>
              </a:ext>
            </a:extLst>
          </p:cNvPr>
          <p:cNvSpPr txBox="1"/>
          <p:nvPr/>
        </p:nvSpPr>
        <p:spPr>
          <a:xfrm>
            <a:off x="291734" y="0"/>
            <a:ext cx="11488461" cy="5942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t-IT" sz="2400" b="1" dirty="0">
                <a:latin typeface="Garamond" panose="02020404030301010803" pitchFamily="18" charset="0"/>
              </a:rPr>
              <a:t>RQ5- HETEROGENEOUS ANALYSIS – Does the impact </a:t>
            </a:r>
            <a:r>
              <a:rPr lang="it-IT" sz="2400" b="1" dirty="0" err="1">
                <a:latin typeface="Garamond" panose="02020404030301010803" pitchFamily="18" charset="0"/>
              </a:rPr>
              <a:t>depend</a:t>
            </a:r>
            <a:r>
              <a:rPr lang="it-IT" sz="2400" b="1" dirty="0">
                <a:latin typeface="Garamond" panose="02020404030301010803" pitchFamily="18" charset="0"/>
              </a:rPr>
              <a:t> on compliance?</a:t>
            </a:r>
          </a:p>
        </p:txBody>
      </p:sp>
    </p:spTree>
    <p:extLst>
      <p:ext uri="{BB962C8B-B14F-4D97-AF65-F5344CB8AC3E}">
        <p14:creationId xmlns:p14="http://schemas.microsoft.com/office/powerpoint/2010/main" val="427237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291736" y="556704"/>
            <a:ext cx="12099634" cy="59382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>
                <a:latin typeface="Garamond" panose="02020404030301010803" pitchFamily="18" charset="0"/>
              </a:rPr>
              <a:t>Triple Difference in differences</a:t>
            </a:r>
          </a:p>
          <a:p>
            <a:r>
              <a:rPr lang="en-GB" sz="2000" dirty="0">
                <a:latin typeface="Garamond" panose="02020404030301010803" pitchFamily="18" charset="0"/>
              </a:rPr>
              <a:t>We differentiate treated units according to the degree of compliance </a:t>
            </a:r>
          </a:p>
          <a:p>
            <a:r>
              <a:rPr lang="en-GB" sz="2000" dirty="0">
                <a:latin typeface="Garamond" panose="02020404030301010803" pitchFamily="18" charset="0"/>
              </a:rPr>
              <a:t>Non compliers not different compared to different group</a:t>
            </a:r>
          </a:p>
          <a:p>
            <a:r>
              <a:rPr lang="en-GB" sz="2000" dirty="0">
                <a:latin typeface="Garamond" panose="02020404030301010803" pitchFamily="18" charset="0"/>
              </a:rPr>
              <a:t>Average effect driven by the adherent units </a:t>
            </a:r>
            <a:r>
              <a:rPr lang="en-GB" sz="2000" b="1" dirty="0">
                <a:latin typeface="Garamond" panose="02020404030301010803" pitchFamily="18" charset="0"/>
              </a:rPr>
              <a:t>who actually received the treatment </a:t>
            </a:r>
          </a:p>
          <a:p>
            <a:r>
              <a:rPr lang="en-GB" sz="2000" dirty="0">
                <a:latin typeface="Garamond" panose="02020404030301010803" pitchFamily="18" charset="0"/>
              </a:rPr>
              <a:t>Biased estimates in case of self-selection. </a:t>
            </a:r>
          </a:p>
          <a:p>
            <a:pPr marL="0" indent="0">
              <a:buNone/>
            </a:pPr>
            <a:endParaRPr lang="en-US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1800" dirty="0">
              <a:latin typeface="Garamond" panose="02020404030301010803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18466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CA2EF8B1-B48E-2E28-A020-3C7E8D4C8C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780500"/>
              </p:ext>
            </p:extLst>
          </p:nvPr>
        </p:nvGraphicFramePr>
        <p:xfrm>
          <a:off x="604737" y="2984617"/>
          <a:ext cx="10515600" cy="3748792"/>
        </p:xfrm>
        <a:graphic>
          <a:graphicData uri="http://schemas.openxmlformats.org/drawingml/2006/table">
            <a:tbl>
              <a:tblPr firstRow="1" firstCol="1" bandRow="1"/>
              <a:tblGrid>
                <a:gridCol w="7583851">
                  <a:extLst>
                    <a:ext uri="{9D8B030D-6E8A-4147-A177-3AD203B41FA5}">
                      <a16:colId xmlns:a16="http://schemas.microsoft.com/office/drawing/2014/main" val="3332290269"/>
                    </a:ext>
                  </a:extLst>
                </a:gridCol>
                <a:gridCol w="2931749">
                  <a:extLst>
                    <a:ext uri="{9D8B030D-6E8A-4147-A177-3AD203B41FA5}">
                      <a16:colId xmlns:a16="http://schemas.microsoft.com/office/drawing/2014/main" val="3128062193"/>
                    </a:ext>
                  </a:extLst>
                </a:gridCol>
              </a:tblGrid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0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POST</a:t>
                      </a:r>
                      <a:endParaRPr lang="it-IT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0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-66.258***</a:t>
                      </a:r>
                      <a:endParaRPr lang="it-IT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078980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2000" dirty="0"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0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(4.887)</a:t>
                      </a:r>
                      <a:endParaRPr lang="it-IT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6847132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0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POST x TREAT</a:t>
                      </a:r>
                      <a:endParaRPr lang="it-IT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-16.295</a:t>
                      </a:r>
                      <a:endParaRPr lang="it-IT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1163875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2000" dirty="0"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(14.746)</a:t>
                      </a:r>
                      <a:endParaRPr lang="it-IT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5410987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POST x TREAT x COMPLY</a:t>
                      </a:r>
                      <a:endParaRPr lang="it-IT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-25.508***</a:t>
                      </a:r>
                      <a:endParaRPr lang="it-IT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8084643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2000"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(9.687)</a:t>
                      </a:r>
                      <a:endParaRPr lang="it-IT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16909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Constant</a:t>
                      </a:r>
                      <a:endParaRPr lang="it-IT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262.330***</a:t>
                      </a:r>
                      <a:endParaRPr lang="it-IT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1411338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2000" dirty="0"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(2.619)</a:t>
                      </a:r>
                      <a:endParaRPr lang="it-IT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4595912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2000" dirty="0"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2000" dirty="0"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5856162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Observations</a:t>
                      </a:r>
                      <a:endParaRPr lang="it-IT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0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38,945</a:t>
                      </a:r>
                      <a:endParaRPr lang="it-IT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7478356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R-squared</a:t>
                      </a:r>
                      <a:endParaRPr lang="it-IT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0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0.062</a:t>
                      </a:r>
                      <a:endParaRPr lang="it-IT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58594"/>
                  </a:ext>
                </a:extLst>
              </a:tr>
              <a:tr h="17526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704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908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Segnaposto contenuto 3"/>
              <p:cNvSpPr>
                <a:spLocks noGrp="1"/>
              </p:cNvSpPr>
              <p:nvPr>
                <p:ph idx="1"/>
              </p:nvPr>
            </p:nvSpPr>
            <p:spPr>
              <a:xfrm>
                <a:off x="92365" y="792551"/>
                <a:ext cx="11914904" cy="5938259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000" b="1" dirty="0">
                    <a:solidFill>
                      <a:srgbClr val="222222"/>
                    </a:solidFill>
                    <a:effectLst/>
                    <a:latin typeface="Garamond" panose="02020404030301010803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Instrumental Variable (IV) strategy</a:t>
                </a:r>
              </a:p>
              <a:p>
                <a:pPr algn="just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en-US" sz="2000" dirty="0">
                    <a:solidFill>
                      <a:srgbClr val="222222"/>
                    </a:solidFill>
                    <a:effectLst/>
                    <a:latin typeface="Garamond" panose="02020404030301010803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IV to address</a:t>
                </a:r>
                <a:r>
                  <a:rPr lang="en-US" sz="2000" dirty="0">
                    <a:solidFill>
                      <a:srgbClr val="222222"/>
                    </a:solidFill>
                    <a:latin typeface="Garamond" panose="02020404030301010803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endogeneity:</a:t>
                </a:r>
                <a:r>
                  <a:rPr lang="en-US" sz="2000" dirty="0">
                    <a:solidFill>
                      <a:srgbClr val="222222"/>
                    </a:solidFill>
                    <a:effectLst/>
                    <a:latin typeface="Garamond" panose="02020404030301010803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the original treatment assignment is used as </a:t>
                </a:r>
                <a:r>
                  <a:rPr lang="en-US" sz="2000" dirty="0">
                    <a:solidFill>
                      <a:srgbClr val="222222"/>
                    </a:solidFill>
                    <a:latin typeface="Garamond" panose="02020404030301010803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instrument. (</a:t>
                </a:r>
                <a:r>
                  <a:rPr lang="en-US" sz="2000" dirty="0" err="1">
                    <a:solidFill>
                      <a:srgbClr val="222222"/>
                    </a:solidFill>
                    <a:latin typeface="Garamond" panose="02020404030301010803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Imbens</a:t>
                </a:r>
                <a:r>
                  <a:rPr lang="en-US" sz="2000" dirty="0">
                    <a:solidFill>
                      <a:srgbClr val="222222"/>
                    </a:solidFill>
                    <a:latin typeface="Garamond" panose="02020404030301010803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Angrist, 1994).</a:t>
                </a:r>
              </a:p>
              <a:p>
                <a:pPr marL="0" indent="0" algn="just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2000" b="1" dirty="0">
                  <a:solidFill>
                    <a:srgbClr val="222222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000" b="1" dirty="0">
                    <a:solidFill>
                      <a:srgbClr val="222222"/>
                    </a:solidFill>
                    <a:effectLst/>
                    <a:latin typeface="Garamond" panose="02020404030301010803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IV’s first stage</a:t>
                </a:r>
                <a:endParaRPr lang="it-IT" sz="2000" dirty="0"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0000"/>
                  </a:lnSpc>
                  <a:spcBef>
                    <a:spcPts val="0"/>
                  </a:spcBef>
                </a:pPr>
                <a:endParaRPr lang="it-IT" sz="2000" dirty="0"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harisSIL"/>
                          <a:cs typeface="Times New Roman" panose="02020603050405020304" pitchFamily="18" charset="0"/>
                        </a:rPr>
                        <m:t>𝐶𝑂𝑀𝑃𝐿</m:t>
                      </m:r>
                      <m:sSub>
                        <m:sSubPr>
                          <m:ctrlPr>
                            <a:rPr lang="it-IT" sz="2000" i="1">
                              <a:effectLst/>
                              <a:latin typeface="Cambria Math" panose="02040503050406030204" pitchFamily="18" charset="0"/>
                              <a:ea typeface="CharisSIL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harisSIL"/>
                              <a:cs typeface="Times New Roman" panose="020206030504050203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harisSIL"/>
                              <a:cs typeface="Times New Roman" panose="02020603050405020304" pitchFamily="18" charset="0"/>
                            </a:rPr>
                            <m:t>𝑖𝑡</m:t>
                          </m:r>
                        </m:sub>
                      </m:sSub>
                      <m:r>
                        <a:rPr lang="de-DE" sz="2000">
                          <a:solidFill>
                            <a:srgbClr val="222222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de-DE" sz="2000" i="1">
                          <a:solidFill>
                            <a:srgbClr val="222222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sz="2000" i="1">
                              <a:solidFill>
                                <a:srgbClr val="222222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it-IT" sz="2000" i="1">
                              <a:solidFill>
                                <a:srgbClr val="222222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de-DE" sz="2000" i="1">
                              <a:solidFill>
                                <a:srgbClr val="222222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de-DE" sz="2000" i="1">
                          <a:solidFill>
                            <a:srgbClr val="222222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sz="2000" i="1">
                              <a:solidFill>
                                <a:srgbClr val="222222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it-IT" sz="2000" i="1">
                              <a:solidFill>
                                <a:srgbClr val="222222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de-DE" sz="2000" i="1">
                              <a:solidFill>
                                <a:srgbClr val="222222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harisSIL"/>
                          <a:cs typeface="Times New Roman" panose="02020603050405020304" pitchFamily="18" charset="0"/>
                        </a:rPr>
                        <m:t>𝑃𝑂𝑆</m:t>
                      </m:r>
                      <m:sSub>
                        <m:sSubPr>
                          <m:ctrlPr>
                            <a:rPr lang="it-IT" sz="2000" i="1">
                              <a:effectLst/>
                              <a:latin typeface="Cambria Math" panose="02040503050406030204" pitchFamily="18" charset="0"/>
                              <a:ea typeface="CharisSIL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harisSIL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harisSIL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harisSIL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sz="2000" i="1">
                              <a:solidFill>
                                <a:srgbClr val="222222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it-IT" sz="2000" i="1">
                              <a:solidFill>
                                <a:srgbClr val="222222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de-DE" sz="2000" i="1">
                              <a:solidFill>
                                <a:srgbClr val="222222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harisSIL"/>
                          <a:cs typeface="Times New Roman" panose="02020603050405020304" pitchFamily="18" charset="0"/>
                        </a:rPr>
                        <m:t>𝑇𝑅𝐸𝐴</m:t>
                      </m:r>
                      <m:sSub>
                        <m:sSubPr>
                          <m:ctrlPr>
                            <a:rPr lang="it-IT" sz="2000" i="1">
                              <a:effectLst/>
                              <a:latin typeface="Cambria Math" panose="02040503050406030204" pitchFamily="18" charset="0"/>
                              <a:ea typeface="CharisSIL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harisSIL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harisSIL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r>
                        <a:rPr lang="de-DE" sz="2000" i="1">
                          <a:solidFill>
                            <a:srgbClr val="222222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harisSIL"/>
                          <a:cs typeface="Times New Roman" panose="02020603050405020304" pitchFamily="18" charset="0"/>
                        </a:rPr>
                        <m:t>𝑃𝑂𝑆</m:t>
                      </m:r>
                      <m:sSub>
                        <m:sSubPr>
                          <m:ctrlPr>
                            <a:rPr lang="it-IT" sz="2000" i="1">
                              <a:effectLst/>
                              <a:latin typeface="Cambria Math" panose="02040503050406030204" pitchFamily="18" charset="0"/>
                              <a:ea typeface="CharisSIL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harisSIL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harisSIL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harisSIL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sz="2000" i="1">
                              <a:effectLst/>
                              <a:latin typeface="Cambria Math" panose="02040503050406030204" pitchFamily="18" charset="0"/>
                              <a:ea typeface="CharisSIL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harisSIL"/>
                              <a:cs typeface="Times New Roman" panose="020206030504050203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harisSIL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harisSIL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sz="2000" i="1">
                              <a:effectLst/>
                              <a:latin typeface="Cambria Math" panose="02040503050406030204" pitchFamily="18" charset="0"/>
                              <a:ea typeface="CharisSIL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harisSIL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harisSIL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harisSIL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sz="2000" i="1">
                              <a:effectLst/>
                              <a:latin typeface="Cambria Math" panose="02040503050406030204" pitchFamily="18" charset="0"/>
                              <a:ea typeface="CharisSIL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harisSIL"/>
                              <a:cs typeface="Times New Roman" panose="020206030504050203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harisSIL"/>
                              <a:cs typeface="Times New Roman" panose="02020603050405020304" pitchFamily="18" charset="0"/>
                            </a:rPr>
                            <m:t>𝑖𝑡</m:t>
                          </m:r>
                        </m:sub>
                      </m:sSub>
                      <m:r>
                        <a:rPr lang="de-DE" sz="2000" i="1">
                          <a:solidFill>
                            <a:srgbClr val="222222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     </m:t>
                      </m:r>
                    </m:oMath>
                  </m:oMathPara>
                </a14:m>
                <a:endParaRPr lang="it-IT" sz="2000" dirty="0"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0000"/>
                  </a:lnSpc>
                  <a:spcBef>
                    <a:spcPts val="0"/>
                  </a:spcBef>
                </a:pPr>
                <a:endParaRPr lang="en-US" sz="2000" dirty="0">
                  <a:solidFill>
                    <a:srgbClr val="222222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en-US" sz="2000" dirty="0">
                    <a:solidFill>
                      <a:srgbClr val="222222"/>
                    </a:solidFill>
                    <a:latin typeface="Garamond" panose="02020404030301010803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regress the treatment take up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harisSIL"/>
                        <a:cs typeface="Times New Roman" panose="02020603050405020304" pitchFamily="18" charset="0"/>
                      </a:rPr>
                      <m:t>𝐶𝑂𝑀𝑃𝐿</m:t>
                    </m:r>
                    <m:sSub>
                      <m:sSubPr>
                        <m:ctrlPr>
                          <a:rPr lang="it-IT" sz="2000" i="1">
                            <a:latin typeface="Cambria Math" panose="02040503050406030204" pitchFamily="18" charset="0"/>
                            <a:ea typeface="CharisSIL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harisSIL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CharisSIL"/>
                            <a:cs typeface="Times New Roman" panose="020206030504050203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222222"/>
                    </a:solidFill>
                    <a:latin typeface="Garamond" panose="02020404030301010803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(=1 if </a:t>
                </a:r>
                <a:r>
                  <a:rPr lang="en-US" sz="2000" i="1" dirty="0" err="1">
                    <a:solidFill>
                      <a:srgbClr val="222222"/>
                    </a:solidFill>
                    <a:latin typeface="Garamond" panose="02020404030301010803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222222"/>
                    </a:solidFill>
                    <a:latin typeface="Garamond" panose="02020404030301010803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opens the email in the month </a:t>
                </a:r>
                <a:r>
                  <a:rPr lang="en-US" sz="2000" i="1" dirty="0">
                    <a:solidFill>
                      <a:srgbClr val="222222"/>
                    </a:solidFill>
                    <a:latin typeface="Garamond" panose="02020404030301010803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lang="en-US" sz="2000" dirty="0">
                    <a:solidFill>
                      <a:srgbClr val="222222"/>
                    </a:solidFill>
                    <a:latin typeface="Garamond" panose="02020404030301010803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on treatment assignment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harisSIL"/>
                        <a:cs typeface="Times New Roman" panose="02020603050405020304" pitchFamily="18" charset="0"/>
                      </a:rPr>
                      <m:t>𝑇𝑅𝐸𝐴</m:t>
                    </m:r>
                    <m:sSub>
                      <m:sSubPr>
                        <m:ctrlPr>
                          <a:rPr lang="it-IT" sz="2000" i="1">
                            <a:latin typeface="Cambria Math" panose="02040503050406030204" pitchFamily="18" charset="0"/>
                            <a:ea typeface="CharisSIL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harisSIL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CharisSIL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222222"/>
                    </a:solidFill>
                    <a:latin typeface="Garamond" panose="02020404030301010803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algn="just">
                  <a:lnSpc>
                    <a:spcPct val="10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t-IT" sz="2000" i="1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it-IT" sz="2000" i="1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000" i="1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222222"/>
                    </a:solidFill>
                    <a:effectLst/>
                    <a:latin typeface="Garamond" panose="02020404030301010803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captures the variation in compliance determined by the instrument: interpreted as a compliance rate, </a:t>
                </a:r>
              </a:p>
              <a:p>
                <a:pPr algn="just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en-US" sz="2000" dirty="0">
                    <a:solidFill>
                      <a:srgbClr val="222222"/>
                    </a:solidFill>
                    <a:effectLst/>
                    <a:latin typeface="Garamond" panose="02020404030301010803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residual term captures the variation in compliance related to self-</a:t>
                </a:r>
                <a:r>
                  <a:rPr lang="en-US" sz="2000" dirty="0">
                    <a:effectLst/>
                    <a:latin typeface="Garamond" panose="02020404030301010803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selection. </a:t>
                </a:r>
              </a:p>
              <a:p>
                <a:pPr algn="just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en-US" sz="2000" dirty="0">
                    <a:effectLst/>
                    <a:latin typeface="Garamond" panose="02020404030301010803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First stage equation the predicted value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it-I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𝐶𝑂𝑀𝑃𝐿</m:t>
                        </m:r>
                        <m:sSub>
                          <m:sSubPr>
                            <m:ctrlPr>
                              <a:rPr lang="it-IT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𝑖𝑡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000" dirty="0">
                    <a:latin typeface="Garamond" panose="02020404030301010803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r>
                  <a:rPr lang="en-US" sz="2000" dirty="0">
                    <a:effectLst/>
                    <a:latin typeface="Garamond" panose="02020404030301010803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uncorrelated with the error term</a:t>
                </a:r>
                <a:r>
                  <a:rPr lang="en-US" sz="2000" dirty="0">
                    <a:latin typeface="Garamond" panose="02020404030301010803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</a:t>
                </a:r>
                <a:r>
                  <a:rPr lang="en-US" sz="2000" dirty="0">
                    <a:effectLst/>
                    <a:latin typeface="Garamond" panose="02020404030301010803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unaffected by endogeneity. </a:t>
                </a:r>
              </a:p>
              <a:p>
                <a:pPr marL="0" indent="0" algn="just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2000" dirty="0">
                  <a:solidFill>
                    <a:srgbClr val="222222"/>
                  </a:solidFill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000" b="1" dirty="0">
                    <a:solidFill>
                      <a:srgbClr val="222222"/>
                    </a:solidFill>
                    <a:effectLst/>
                    <a:latin typeface="Garamond" panose="02020404030301010803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IV second stage</a:t>
                </a:r>
                <a:r>
                  <a:rPr lang="en-US" sz="2000" dirty="0">
                    <a:solidFill>
                      <a:srgbClr val="222222"/>
                    </a:solidFill>
                    <a:effectLst/>
                    <a:latin typeface="Garamond" panose="02020404030301010803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algn="just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en-US" sz="2000" dirty="0">
                    <a:solidFill>
                      <a:srgbClr val="222222"/>
                    </a:solidFill>
                    <a:effectLst/>
                    <a:latin typeface="Garamond" panose="02020404030301010803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we regress the variable of interest on the predicted value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it-I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𝐶𝑂𝑀𝑃𝐿</m:t>
                        </m:r>
                        <m:sSub>
                          <m:sSubPr>
                            <m:ctrlPr>
                              <a:rPr lang="it-IT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𝑖𝑡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000" dirty="0">
                    <a:effectLst/>
                    <a:latin typeface="Garamond" panose="02020404030301010803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obtained from the first stage regression:</a:t>
                </a:r>
                <a:endParaRPr lang="it-IT" sz="2000" dirty="0"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it-IT" sz="2000" dirty="0"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000" i="1">
                              <a:effectLst/>
                              <a:latin typeface="Cambria Math" panose="02040503050406030204" pitchFamily="18" charset="0"/>
                              <a:ea typeface="CharisSIL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harisSIL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harisSIL"/>
                              <a:cs typeface="Times New Roman" panose="02020603050405020304" pitchFamily="18" charset="0"/>
                            </a:rPr>
                            <m:t>𝑖𝑡</m:t>
                          </m:r>
                        </m:sub>
                      </m:sSub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harisSIL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harisSIL"/>
                          <a:cs typeface="Times New Roman" panose="02020603050405020304" pitchFamily="18" charset="0"/>
                        </a:rPr>
                        <m:t>𝛼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harisSIL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sz="2000" i="1">
                              <a:effectLst/>
                              <a:latin typeface="Cambria Math" panose="02040503050406030204" pitchFamily="18" charset="0"/>
                              <a:ea typeface="CharisSIL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harisSIL"/>
                              <a:cs typeface="Times New Roman" panose="020206030504050203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harisSIL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it-IT" sz="2000" i="1">
                              <a:effectLst/>
                              <a:latin typeface="Cambria Math" panose="02040503050406030204" pitchFamily="18" charset="0"/>
                              <a:ea typeface="CharisSIL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harisSIL"/>
                              <a:cs typeface="Times New Roman" panose="02020603050405020304" pitchFamily="18" charset="0"/>
                            </a:rPr>
                            <m:t>𝑃𝑂𝑆𝑇</m:t>
                          </m:r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harisSIL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harisSIL"/>
                          <a:cs typeface="Times New Roman" panose="020206030504050203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it-IT" sz="2000" i="1">
                              <a:effectLst/>
                              <a:latin typeface="Cambria Math" panose="02040503050406030204" pitchFamily="18" charset="0"/>
                              <a:ea typeface="CharisSIL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harisSIL"/>
                              <a:cs typeface="Times New Roman" panose="020206030504050203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harisSIL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it-I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𝐶𝑂𝑀𝑃𝐿</m:t>
                          </m:r>
                          <m:sSub>
                            <m:sSubPr>
                              <m:ctrlPr>
                                <a:rPr lang="it-IT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𝑖𝑡</m:t>
                              </m:r>
                            </m:sub>
                          </m:sSub>
                        </m:e>
                      </m:acc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harisSIL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sz="2000" i="1">
                              <a:effectLst/>
                              <a:latin typeface="Cambria Math" panose="02040503050406030204" pitchFamily="18" charset="0"/>
                              <a:ea typeface="CharisSIL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harisSIL"/>
                              <a:cs typeface="Times New Roman" panose="020206030504050203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harisSIL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harisSIL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sz="2000" i="1">
                              <a:effectLst/>
                              <a:latin typeface="Cambria Math" panose="02040503050406030204" pitchFamily="18" charset="0"/>
                              <a:ea typeface="CharisSIL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harisSIL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harisSIL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harisSIL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sz="2000" i="1">
                              <a:effectLst/>
                              <a:latin typeface="Cambria Math" panose="02040503050406030204" pitchFamily="18" charset="0"/>
                              <a:ea typeface="CharisSIL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harisSIL"/>
                              <a:cs typeface="Times New Roman" panose="020206030504050203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harisSIL"/>
                              <a:cs typeface="Times New Roman" panose="02020603050405020304" pitchFamily="18" charset="0"/>
                            </a:rPr>
                            <m:t>𝑖𝑡</m:t>
                          </m:r>
                        </m:sub>
                      </m:sSub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harisSIL"/>
                          <a:cs typeface="Times New Roman" panose="02020603050405020304" pitchFamily="18" charset="0"/>
                        </a:rPr>
                        <m:t>    </m:t>
                      </m:r>
                    </m:oMath>
                  </m:oMathPara>
                </a14:m>
                <a:endParaRPr lang="it-IT" sz="2000" dirty="0"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000" dirty="0">
                    <a:solidFill>
                      <a:srgbClr val="000000"/>
                    </a:solidFill>
                    <a:effectLst/>
                    <a:latin typeface="Garamond" panose="02020404030301010803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it-IT" sz="2000" dirty="0"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en-US" sz="2000" dirty="0">
                    <a:solidFill>
                      <a:srgbClr val="000000"/>
                    </a:solidFill>
                    <a:effectLst/>
                    <a:latin typeface="Garamond" panose="02020404030301010803" pitchFamily="18" charset="0"/>
                    <a:ea typeface="Calibri" panose="020F0502020204030204" pitchFamily="34" charset="0"/>
                  </a:rPr>
                  <a:t>the coefficient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000" i="1">
                            <a:effectLst/>
                            <a:latin typeface="Cambria Math" panose="02040503050406030204" pitchFamily="18" charset="0"/>
                            <a:ea typeface="CharisSIL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harisSIL"/>
                            <a:cs typeface="Times New Roman" panose="020206030504050203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harisSIL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000000"/>
                    </a:solidFill>
                    <a:effectLst/>
                    <a:latin typeface="Garamond" panose="02020404030301010803" pitchFamily="18" charset="0"/>
                    <a:ea typeface="Calibri" panose="020F0502020204030204" pitchFamily="34" charset="0"/>
                  </a:rPr>
                  <a:t> captures the LATE. </a:t>
                </a:r>
                <a:endParaRPr lang="en-US" sz="2000" dirty="0">
                  <a:latin typeface="Garamond" panose="02020404030301010803" pitchFamily="18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2000" dirty="0">
                  <a:latin typeface="Garamond" panose="02020404030301010803" pitchFamily="18" charset="0"/>
                </a:endParaRPr>
              </a:p>
            </p:txBody>
          </p:sp>
        </mc:Choice>
        <mc:Fallback xmlns="">
          <p:sp>
            <p:nvSpPr>
              <p:cNvPr id="4" name="Segnaposto contenuto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2365" y="792551"/>
                <a:ext cx="11914904" cy="5938259"/>
              </a:xfrm>
              <a:blipFill>
                <a:blip r:embed="rId2"/>
                <a:stretch>
                  <a:fillRect l="-512" t="-513" r="-40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18466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itolo 2"/>
          <p:cNvSpPr txBox="1">
            <a:spLocks/>
          </p:cNvSpPr>
          <p:nvPr/>
        </p:nvSpPr>
        <p:spPr>
          <a:xfrm>
            <a:off x="184731" y="-134549"/>
            <a:ext cx="10515600" cy="927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b="1" dirty="0">
                <a:latin typeface="Garamond" panose="02020404030301010803" pitchFamily="18" charset="0"/>
              </a:rPr>
              <a:t>Local </a:t>
            </a:r>
            <a:r>
              <a:rPr lang="it-IT" sz="2800" b="1" dirty="0" err="1">
                <a:latin typeface="Garamond" panose="02020404030301010803" pitchFamily="18" charset="0"/>
              </a:rPr>
              <a:t>Average</a:t>
            </a:r>
            <a:r>
              <a:rPr lang="it-IT" sz="2800" b="1" dirty="0">
                <a:latin typeface="Garamond" panose="02020404030301010803" pitchFamily="18" charset="0"/>
              </a:rPr>
              <a:t> Treatment </a:t>
            </a:r>
            <a:r>
              <a:rPr lang="it-IT" sz="2800" b="1" dirty="0" err="1">
                <a:latin typeface="Garamond" panose="02020404030301010803" pitchFamily="18" charset="0"/>
              </a:rPr>
              <a:t>Effect</a:t>
            </a:r>
            <a:endParaRPr lang="it-IT" sz="28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46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92365" y="54038"/>
            <a:ext cx="11914904" cy="593825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222222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IV’s first stage</a:t>
            </a:r>
            <a:endParaRPr lang="it-IT" sz="20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rgbClr val="222222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Estimate a 47% compliance rate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rgbClr val="222222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endogeneity test rejects the null hypothesis that the compliance variable is exogenous: need for an IV approach.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rgbClr val="222222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2000" dirty="0">
                <a:solidFill>
                  <a:srgbClr val="222222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eak identification test rejects the null hypothesis that our instrument is weak.</a:t>
            </a:r>
            <a:endParaRPr lang="it-IT" sz="20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>
              <a:solidFill>
                <a:srgbClr val="222222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222222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 second stage</a:t>
            </a:r>
            <a:r>
              <a:rPr lang="en-US" sz="2000" dirty="0">
                <a:solidFill>
                  <a:srgbClr val="222222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rgbClr val="222222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Estimate </a:t>
            </a:r>
            <a:r>
              <a:rPr lang="en-US" sz="2000" dirty="0">
                <a:solidFill>
                  <a:srgbClr val="222222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significant LATE: </a:t>
            </a:r>
            <a:r>
              <a:rPr lang="en-US" sz="2000" dirty="0">
                <a:solidFill>
                  <a:srgbClr val="222222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average per capita water saving of 47 liters/day compared to the control group</a:t>
            </a:r>
            <a:endParaRPr lang="it-IT" sz="20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18466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ella 2">
                <a:extLst>
                  <a:ext uri="{FF2B5EF4-FFF2-40B4-BE49-F238E27FC236}">
                    <a16:creationId xmlns:a16="http://schemas.microsoft.com/office/drawing/2014/main" id="{EFDF1F0F-0A10-1A59-28B3-09612794359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56834937"/>
                  </p:ext>
                </p:extLst>
              </p:nvPr>
            </p:nvGraphicFramePr>
            <p:xfrm>
              <a:off x="1559555" y="2158437"/>
              <a:ext cx="8801133" cy="454311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3659945">
                      <a:extLst>
                        <a:ext uri="{9D8B030D-6E8A-4147-A177-3AD203B41FA5}">
                          <a16:colId xmlns:a16="http://schemas.microsoft.com/office/drawing/2014/main" val="3356136455"/>
                        </a:ext>
                      </a:extLst>
                    </a:gridCol>
                    <a:gridCol w="5141188">
                      <a:extLst>
                        <a:ext uri="{9D8B030D-6E8A-4147-A177-3AD203B41FA5}">
                          <a16:colId xmlns:a16="http://schemas.microsoft.com/office/drawing/2014/main" val="307176568"/>
                        </a:ext>
                      </a:extLst>
                    </a:gridCol>
                  </a:tblGrid>
                  <a:tr h="132196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dirty="0"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First Stage </a:t>
                          </a:r>
                          <a:r>
                            <a:rPr lang="en-US" sz="1800" i="1" dirty="0"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Dependent Variable: COMPLY</a:t>
                          </a:r>
                        </a:p>
                      </a:txBody>
                      <a:tcPr marL="38288" marR="38288" marT="0" marB="0" anchor="b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800" dirty="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it-IT" sz="1800" dirty="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39540498"/>
                      </a:ext>
                    </a:extLst>
                  </a:tr>
                  <a:tr h="15719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it-IT" sz="1800" dirty="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Treatment </a:t>
                          </a:r>
                          <a:r>
                            <a:rPr lang="it-IT" sz="1800" dirty="0" err="1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Assignment</a:t>
                          </a:r>
                          <a:r>
                            <a:rPr lang="it-IT" sz="1800" dirty="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it-IT" sz="1800" dirty="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b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it-IT" sz="1800" dirty="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0.474***</a:t>
                          </a:r>
                          <a:endParaRPr lang="it-IT" sz="1800" dirty="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12116166"/>
                      </a:ext>
                    </a:extLst>
                  </a:tr>
                  <a:tr h="15719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it-IT" sz="1800">
                            <a:effectLst/>
                            <a:latin typeface="Garamond" panose="02020404030301010803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it-IT" sz="180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(0.003)</a:t>
                          </a:r>
                          <a:endParaRPr lang="it-IT" sz="180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73131459"/>
                      </a:ext>
                    </a:extLst>
                  </a:tr>
                  <a:tr h="15719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Cragg-Donald Wald F statistic </a:t>
                          </a:r>
                          <a:endParaRPr lang="it-IT" sz="1600" dirty="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b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it-IT" sz="1600" dirty="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15503.51</a:t>
                          </a:r>
                          <a:endParaRPr lang="it-IT" sz="1600" dirty="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38836163"/>
                      </a:ext>
                    </a:extLst>
                  </a:tr>
                  <a:tr h="15719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it-IT" sz="1600" dirty="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(p-</a:t>
                          </a:r>
                          <a:r>
                            <a:rPr lang="it-IT" sz="1600" dirty="0" err="1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value</a:t>
                          </a:r>
                          <a:r>
                            <a:rPr lang="it-IT" sz="1600" dirty="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it-IT" sz="1600" dirty="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it-IT" sz="1600" dirty="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(0.000)</a:t>
                          </a:r>
                          <a:endParaRPr lang="it-IT" sz="1600" dirty="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83745293"/>
                      </a:ext>
                    </a:extLst>
                  </a:tr>
                  <a:tr h="15719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it-IT" sz="1600" dirty="0" err="1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Endogeneity</a:t>
                          </a:r>
                          <a:r>
                            <a:rPr lang="it-IT" sz="1600" dirty="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test                             </a:t>
                          </a:r>
                          <a:endParaRPr lang="it-IT" sz="1600" dirty="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b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it-IT" sz="1600" dirty="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15.09</a:t>
                          </a:r>
                          <a:endParaRPr lang="it-IT" sz="1600" dirty="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66910889"/>
                      </a:ext>
                    </a:extLst>
                  </a:tr>
                  <a:tr h="19463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it-IT" sz="160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Chi-sq(1) P-value   </a:t>
                          </a:r>
                          <a:endParaRPr lang="it-IT" sz="160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it-IT" sz="1600" dirty="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(0.000)</a:t>
                          </a:r>
                          <a:endParaRPr lang="it-IT" sz="1600" dirty="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79983254"/>
                      </a:ext>
                    </a:extLst>
                  </a:tr>
                  <a:tr h="165483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Second Stage</a:t>
                          </a:r>
                          <a:r>
                            <a:rPr lang="it-IT" sz="1800" b="1" i="0" dirty="0">
                              <a:effectLst/>
                              <a:latin typeface="Garamond" panose="02020404030301010803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800" i="1" dirty="0"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Dependent Variable: Daily Water consumption</a:t>
                          </a:r>
                          <a:r>
                            <a:rPr lang="en-US" sz="1800" dirty="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it-IT" sz="1800" dirty="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b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it-IT" sz="14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68581980"/>
                      </a:ext>
                    </a:extLst>
                  </a:tr>
                  <a:tr h="15719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it-IT" sz="1800" dirty="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POST</a:t>
                          </a:r>
                          <a:endParaRPr lang="it-IT" sz="1800" dirty="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b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it-IT" sz="1800" dirty="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-52.609***</a:t>
                          </a:r>
                          <a:endParaRPr lang="it-IT" sz="1800" dirty="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23962880"/>
                      </a:ext>
                    </a:extLst>
                  </a:tr>
                  <a:tr h="15719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it-IT" sz="1800">
                            <a:effectLst/>
                            <a:latin typeface="Garamond" panose="02020404030301010803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it-IT" sz="180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(3.919)</a:t>
                          </a:r>
                          <a:endParaRPr lang="it-IT" sz="180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6416089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it-IT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𝐶𝑂𝑀𝑃𝐿𝑌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it-IT" sz="1800" dirty="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it-IT" sz="1800" dirty="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-47.288***</a:t>
                          </a:r>
                          <a:endParaRPr lang="it-IT" sz="1800" dirty="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77930211"/>
                      </a:ext>
                    </a:extLst>
                  </a:tr>
                  <a:tr h="15719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it-IT" sz="1800">
                            <a:effectLst/>
                            <a:latin typeface="Garamond" panose="02020404030301010803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it-IT" sz="1800" dirty="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(8.726)</a:t>
                          </a:r>
                          <a:endParaRPr lang="it-IT" sz="1800" dirty="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90104810"/>
                      </a:ext>
                    </a:extLst>
                  </a:tr>
                  <a:tr h="15719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it-IT" sz="180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Constant</a:t>
                          </a:r>
                          <a:endParaRPr lang="it-IT" sz="180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it-IT" sz="1800" dirty="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262.331***</a:t>
                          </a:r>
                          <a:endParaRPr lang="it-IT" sz="1800" dirty="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24950847"/>
                      </a:ext>
                    </a:extLst>
                  </a:tr>
                  <a:tr h="15719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it-IT" sz="1800">
                            <a:effectLst/>
                            <a:latin typeface="Garamond" panose="02020404030301010803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it-IT" sz="1800" dirty="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(2.550)</a:t>
                          </a:r>
                          <a:endParaRPr lang="it-IT" sz="1800" dirty="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458336"/>
                      </a:ext>
                    </a:extLst>
                  </a:tr>
                  <a:tr h="15719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it-IT" sz="1800" dirty="0" err="1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Observations</a:t>
                          </a:r>
                          <a:endParaRPr lang="it-IT" sz="1800" dirty="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it-IT" sz="1800" dirty="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38,945</a:t>
                          </a:r>
                          <a:endParaRPr lang="it-IT" sz="1800" dirty="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97972274"/>
                      </a:ext>
                    </a:extLst>
                  </a:tr>
                  <a:tr h="15719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it-IT" sz="1800" dirty="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R-</a:t>
                          </a:r>
                          <a:r>
                            <a:rPr lang="it-IT" sz="1800" dirty="0" err="1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squared</a:t>
                          </a:r>
                          <a:endParaRPr lang="it-IT" sz="1800" dirty="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it-IT" sz="1800" dirty="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0.0605</a:t>
                          </a:r>
                          <a:endParaRPr lang="it-IT" sz="1800" dirty="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9202974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ella 2">
                <a:extLst>
                  <a:ext uri="{FF2B5EF4-FFF2-40B4-BE49-F238E27FC236}">
                    <a16:creationId xmlns:a16="http://schemas.microsoft.com/office/drawing/2014/main" id="{EFDF1F0F-0A10-1A59-28B3-09612794359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56834937"/>
                  </p:ext>
                </p:extLst>
              </p:nvPr>
            </p:nvGraphicFramePr>
            <p:xfrm>
              <a:off x="1559555" y="2158437"/>
              <a:ext cx="8801133" cy="454311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3659945">
                      <a:extLst>
                        <a:ext uri="{9D8B030D-6E8A-4147-A177-3AD203B41FA5}">
                          <a16:colId xmlns:a16="http://schemas.microsoft.com/office/drawing/2014/main" val="3356136455"/>
                        </a:ext>
                      </a:extLst>
                    </a:gridCol>
                    <a:gridCol w="5141188">
                      <a:extLst>
                        <a:ext uri="{9D8B030D-6E8A-4147-A177-3AD203B41FA5}">
                          <a16:colId xmlns:a16="http://schemas.microsoft.com/office/drawing/2014/main" val="307176568"/>
                        </a:ext>
                      </a:extLst>
                    </a:gridCol>
                  </a:tblGrid>
                  <a:tr h="284290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b="1" dirty="0"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First Stage </a:t>
                          </a:r>
                          <a:r>
                            <a:rPr lang="en-US" sz="1800" i="1" dirty="0"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Dependent Variable: COMPLY</a:t>
                          </a:r>
                        </a:p>
                      </a:txBody>
                      <a:tcPr marL="38288" marR="38288" marT="0" marB="0" anchor="b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800" dirty="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it-IT" sz="1800" dirty="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39540498"/>
                      </a:ext>
                    </a:extLst>
                  </a:tr>
                  <a:tr h="28429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it-IT" sz="1800" dirty="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Treatment </a:t>
                          </a:r>
                          <a:r>
                            <a:rPr lang="it-IT" sz="1800" dirty="0" err="1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Assignment</a:t>
                          </a:r>
                          <a:r>
                            <a:rPr lang="it-IT" sz="1800" dirty="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it-IT" sz="1800" dirty="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b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it-IT" sz="1800" dirty="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0.474***</a:t>
                          </a:r>
                          <a:endParaRPr lang="it-IT" sz="1800" dirty="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12116166"/>
                      </a:ext>
                    </a:extLst>
                  </a:tr>
                  <a:tr h="28429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it-IT" sz="1800">
                            <a:effectLst/>
                            <a:latin typeface="Garamond" panose="02020404030301010803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it-IT" sz="180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(0.003)</a:t>
                          </a:r>
                          <a:endParaRPr lang="it-IT" sz="180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73131459"/>
                      </a:ext>
                    </a:extLst>
                  </a:tr>
                  <a:tr h="25273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600" dirty="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Cragg-Donald Wald F statistic </a:t>
                          </a:r>
                          <a:endParaRPr lang="it-IT" sz="1600" dirty="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b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it-IT" sz="1600" dirty="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15503.51</a:t>
                          </a:r>
                          <a:endParaRPr lang="it-IT" sz="1600" dirty="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38836163"/>
                      </a:ext>
                    </a:extLst>
                  </a:tr>
                  <a:tr h="25273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it-IT" sz="1600" dirty="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(p-</a:t>
                          </a:r>
                          <a:r>
                            <a:rPr lang="it-IT" sz="1600" dirty="0" err="1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value</a:t>
                          </a:r>
                          <a:r>
                            <a:rPr lang="it-IT" sz="1600" dirty="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it-IT" sz="1600" dirty="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it-IT" sz="1600" dirty="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(0.000)</a:t>
                          </a:r>
                          <a:endParaRPr lang="it-IT" sz="1600" dirty="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83745293"/>
                      </a:ext>
                    </a:extLst>
                  </a:tr>
                  <a:tr h="25273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it-IT" sz="1600" dirty="0" err="1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Endogeneity</a:t>
                          </a:r>
                          <a:r>
                            <a:rPr lang="it-IT" sz="1600" dirty="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test                             </a:t>
                          </a:r>
                          <a:endParaRPr lang="it-IT" sz="1600" dirty="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b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it-IT" sz="1600" dirty="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15.09</a:t>
                          </a:r>
                          <a:endParaRPr lang="it-IT" sz="1600" dirty="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66910889"/>
                      </a:ext>
                    </a:extLst>
                  </a:tr>
                  <a:tr h="25273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it-IT" sz="160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Chi-sq(1) P-value   </a:t>
                          </a:r>
                          <a:endParaRPr lang="it-IT" sz="160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it-IT" sz="1600" dirty="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(0.000)</a:t>
                          </a:r>
                          <a:endParaRPr lang="it-IT" sz="1600" dirty="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79983254"/>
                      </a:ext>
                    </a:extLst>
                  </a:tr>
                  <a:tr h="284290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Second Stage</a:t>
                          </a:r>
                          <a:r>
                            <a:rPr lang="it-IT" sz="1800" b="1" i="0" dirty="0">
                              <a:effectLst/>
                              <a:latin typeface="Garamond" panose="02020404030301010803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800" i="1" dirty="0"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Dependent Variable: Daily Water consumption</a:t>
                          </a:r>
                          <a:r>
                            <a:rPr lang="en-US" sz="1800" dirty="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it-IT" sz="1800" dirty="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b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1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it-IT" sz="14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68581980"/>
                      </a:ext>
                    </a:extLst>
                  </a:tr>
                  <a:tr h="28429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it-IT" sz="1800" dirty="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POST</a:t>
                          </a:r>
                          <a:endParaRPr lang="it-IT" sz="1800" dirty="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b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it-IT" sz="1800" dirty="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-52.609***</a:t>
                          </a:r>
                          <a:endParaRPr lang="it-IT" sz="1800" dirty="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23962880"/>
                      </a:ext>
                    </a:extLst>
                  </a:tr>
                  <a:tr h="28429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it-IT" sz="1800">
                            <a:effectLst/>
                            <a:latin typeface="Garamond" panose="02020404030301010803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it-IT" sz="180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(3.919)</a:t>
                          </a:r>
                          <a:endParaRPr lang="it-IT" sz="180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64160892"/>
                      </a:ext>
                    </a:extLst>
                  </a:tr>
                  <a:tr h="405003"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38288" marR="38288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t="-682090" r="-140599" b="-3820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it-IT" sz="1800" dirty="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-47.288***</a:t>
                          </a:r>
                          <a:endParaRPr lang="it-IT" sz="1800" dirty="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77930211"/>
                      </a:ext>
                    </a:extLst>
                  </a:tr>
                  <a:tr h="28429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it-IT" sz="1800">
                            <a:effectLst/>
                            <a:latin typeface="Garamond" panose="02020404030301010803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it-IT" sz="1800" dirty="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(8.726)</a:t>
                          </a:r>
                          <a:endParaRPr lang="it-IT" sz="1800" dirty="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90104810"/>
                      </a:ext>
                    </a:extLst>
                  </a:tr>
                  <a:tr h="28429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it-IT" sz="180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Constant</a:t>
                          </a:r>
                          <a:endParaRPr lang="it-IT" sz="180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it-IT" sz="1800" dirty="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262.331***</a:t>
                          </a:r>
                          <a:endParaRPr lang="it-IT" sz="1800" dirty="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24950847"/>
                      </a:ext>
                    </a:extLst>
                  </a:tr>
                  <a:tr h="28429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</a:pPr>
                          <a:endParaRPr lang="it-IT" sz="1800">
                            <a:effectLst/>
                            <a:latin typeface="Garamond" panose="02020404030301010803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it-IT" sz="1800" dirty="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(2.550)</a:t>
                          </a:r>
                          <a:endParaRPr lang="it-IT" sz="1800" dirty="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458336"/>
                      </a:ext>
                    </a:extLst>
                  </a:tr>
                  <a:tr h="28429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it-IT" sz="1800" dirty="0" err="1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Observations</a:t>
                          </a:r>
                          <a:endParaRPr lang="it-IT" sz="1800" dirty="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it-IT" sz="1800" dirty="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38,945</a:t>
                          </a:r>
                          <a:endParaRPr lang="it-IT" sz="1800" dirty="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97972274"/>
                      </a:ext>
                    </a:extLst>
                  </a:tr>
                  <a:tr h="28429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it-IT" sz="1800" dirty="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R-</a:t>
                          </a:r>
                          <a:r>
                            <a:rPr lang="it-IT" sz="1800" dirty="0" err="1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squared</a:t>
                          </a:r>
                          <a:endParaRPr lang="it-IT" sz="1800" dirty="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it-IT" sz="1800" dirty="0">
                              <a:solidFill>
                                <a:srgbClr val="000000"/>
                              </a:solidFill>
                              <a:effectLst/>
                              <a:latin typeface="Garamond" panose="02020404030301010803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0.0605</a:t>
                          </a:r>
                          <a:endParaRPr lang="it-IT" sz="1800" dirty="0">
                            <a:effectLst/>
                            <a:latin typeface="Garamond" panose="020204040303010108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288" marR="38288" marT="0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9202974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3759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3686" y="226045"/>
            <a:ext cx="10772775" cy="670067"/>
          </a:xfrm>
        </p:spPr>
        <p:txBody>
          <a:bodyPr>
            <a:normAutofit/>
          </a:bodyPr>
          <a:lstStyle/>
          <a:p>
            <a:r>
              <a:rPr lang="it-IT" sz="3600" dirty="0" err="1">
                <a:latin typeface="Garamond" panose="02020404030301010803" pitchFamily="18" charset="0"/>
              </a:rPr>
              <a:t>Conclusions</a:t>
            </a:r>
            <a:endParaRPr lang="it-IT" sz="3600" dirty="0">
              <a:latin typeface="Garamond" panose="02020404030301010803" pitchFamily="18" charset="0"/>
            </a:endParaRPr>
          </a:p>
        </p:txBody>
      </p:sp>
      <p:sp>
        <p:nvSpPr>
          <p:cNvPr id="6" name="Segnaposto contenuto 2"/>
          <p:cNvSpPr>
            <a:spLocks noGrp="1"/>
          </p:cNvSpPr>
          <p:nvPr>
            <p:ph idx="1"/>
          </p:nvPr>
        </p:nvSpPr>
        <p:spPr>
          <a:xfrm>
            <a:off x="196876" y="1082556"/>
            <a:ext cx="11434292" cy="470559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Garamond" panose="02020404030301010803" pitchFamily="18" charset="0"/>
              </a:rPr>
              <a:t>Campaign promoted an average daily reduction of 22 liters/pc (-10%).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Garamond" panose="02020404030301010803" pitchFamily="18" charset="0"/>
              </a:rPr>
              <a:t>Dynamic effect not constant over time, but increases with the number of emails sent.</a:t>
            </a:r>
            <a:r>
              <a:rPr lang="en-US" sz="2400" dirty="0">
                <a:latin typeface="Garamond" panose="02020404030301010803" pitchFamily="18" charset="0"/>
                <a:sym typeface="Wingdings" panose="05000000000000000000" pitchFamily="2" charset="2"/>
              </a:rPr>
              <a:t> </a:t>
            </a:r>
            <a:r>
              <a:rPr lang="en-US" sz="2400" dirty="0">
                <a:latin typeface="Garamond" panose="02020404030301010803" pitchFamily="18" charset="0"/>
              </a:rPr>
              <a:t>Repeated e-mails increase awareness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Garamond" panose="02020404030301010803" pitchFamily="18" charset="0"/>
              </a:rPr>
              <a:t>Water saving is not permanent, but expires after the end of the experiment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000" dirty="0">
                <a:latin typeface="Garamond" panose="02020404030301010803" pitchFamily="18" charset="0"/>
              </a:rPr>
              <a:t>Providing information not sufficient to build intrinsic motivation and to drive structural behavioral change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Garamond" panose="02020404030301010803" pitchFamily="18" charset="0"/>
              </a:rPr>
              <a:t>The impact of the treatment is heterogeneous between the categories of consumers 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Garamond" panose="02020404030301010803" pitchFamily="18" charset="0"/>
              </a:rPr>
              <a:t>Different feedbacks affect consumption choices at the margin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Garamond" panose="02020404030301010803" pitchFamily="18" charset="0"/>
              </a:rPr>
              <a:t>Average results driven by complying units with significant LATE effect</a:t>
            </a:r>
            <a:endParaRPr lang="it-IT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8927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1524000" y="2215873"/>
            <a:ext cx="9144000" cy="1430337"/>
          </a:xfrm>
        </p:spPr>
        <p:txBody>
          <a:bodyPr/>
          <a:lstStyle/>
          <a:p>
            <a:r>
              <a:rPr lang="it-IT" dirty="0">
                <a:latin typeface="Garamond" panose="02020404030301010803" pitchFamily="18" charset="0"/>
              </a:rPr>
              <a:t>Thank </a:t>
            </a:r>
            <a:r>
              <a:rPr lang="it-IT" dirty="0" err="1">
                <a:latin typeface="Garamond" panose="02020404030301010803" pitchFamily="18" charset="0"/>
              </a:rPr>
              <a:t>you</a:t>
            </a:r>
            <a:r>
              <a:rPr lang="it-IT" dirty="0">
                <a:latin typeface="Garamond" panose="02020404030301010803" pitchFamily="18" charset="0"/>
              </a:rPr>
              <a:t> for </a:t>
            </a:r>
            <a:r>
              <a:rPr lang="it-IT" dirty="0" err="1">
                <a:latin typeface="Garamond" panose="02020404030301010803" pitchFamily="18" charset="0"/>
              </a:rPr>
              <a:t>your</a:t>
            </a:r>
            <a:r>
              <a:rPr lang="it-IT" dirty="0">
                <a:latin typeface="Garamond" panose="02020404030301010803" pitchFamily="18" charset="0"/>
              </a:rPr>
              <a:t> </a:t>
            </a:r>
            <a:r>
              <a:rPr lang="it-IT" dirty="0" err="1">
                <a:latin typeface="Garamond" panose="02020404030301010803" pitchFamily="18" charset="0"/>
              </a:rPr>
              <a:t>attention</a:t>
            </a:r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1707561" y="4049630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it-IT" sz="2000" dirty="0" err="1">
                <a:latin typeface="Garamond" panose="02020404030301010803" pitchFamily="18" charset="0"/>
                <a:cs typeface="Segoe UI Light" panose="020B0502040204020203" pitchFamily="34" charset="0"/>
              </a:rPr>
              <a:t>Suggestions</a:t>
            </a:r>
            <a:r>
              <a:rPr lang="it-IT" sz="2000" dirty="0">
                <a:latin typeface="Garamond" panose="02020404030301010803" pitchFamily="18" charset="0"/>
                <a:cs typeface="Segoe UI Light" panose="020B0502040204020203" pitchFamily="34" charset="0"/>
              </a:rPr>
              <a:t>, </a:t>
            </a:r>
            <a:r>
              <a:rPr lang="it-IT" sz="2000" dirty="0" err="1">
                <a:latin typeface="Garamond" panose="02020404030301010803" pitchFamily="18" charset="0"/>
                <a:cs typeface="Segoe UI Light" panose="020B0502040204020203" pitchFamily="34" charset="0"/>
              </a:rPr>
              <a:t>questions</a:t>
            </a:r>
            <a:r>
              <a:rPr lang="it-IT" sz="2000" dirty="0">
                <a:latin typeface="Garamond" panose="02020404030301010803" pitchFamily="18" charset="0"/>
                <a:cs typeface="Segoe UI Light" panose="020B0502040204020203" pitchFamily="34" charset="0"/>
              </a:rPr>
              <a:t> and </a:t>
            </a:r>
            <a:r>
              <a:rPr lang="it-IT" sz="2000" dirty="0" err="1">
                <a:latin typeface="Garamond" panose="02020404030301010803" pitchFamily="18" charset="0"/>
                <a:cs typeface="Segoe UI Light" panose="020B0502040204020203" pitchFamily="34" charset="0"/>
              </a:rPr>
              <a:t>comments</a:t>
            </a:r>
            <a:r>
              <a:rPr lang="it-IT" sz="2000" dirty="0">
                <a:latin typeface="Garamond" panose="02020404030301010803" pitchFamily="18" charset="0"/>
                <a:cs typeface="Segoe UI Light" panose="020B0502040204020203" pitchFamily="34" charset="0"/>
              </a:rPr>
              <a:t> are </a:t>
            </a:r>
            <a:r>
              <a:rPr lang="it-IT" sz="2000" dirty="0" err="1">
                <a:latin typeface="Garamond" panose="02020404030301010803" pitchFamily="18" charset="0"/>
                <a:cs typeface="Segoe UI Light" panose="020B0502040204020203" pitchFamily="34" charset="0"/>
              </a:rPr>
              <a:t>welcomed</a:t>
            </a:r>
            <a:r>
              <a:rPr lang="it-IT" sz="2000" dirty="0">
                <a:latin typeface="Garamond" panose="02020404030301010803" pitchFamily="18" charset="0"/>
                <a:cs typeface="Segoe UI Light" panose="020B0502040204020203" pitchFamily="34" charset="0"/>
              </a:rPr>
              <a:t>!</a:t>
            </a:r>
            <a:endParaRPr lang="it-IT" sz="4400" dirty="0">
              <a:latin typeface="Garamond" panose="02020404030301010803" pitchFamily="18" charset="0"/>
              <a:cs typeface="Segoe UI Light" panose="020B0502040204020203" pitchFamily="34" charset="0"/>
            </a:endParaRPr>
          </a:p>
          <a:p>
            <a:endParaRPr lang="it-IT" sz="4400" dirty="0">
              <a:latin typeface="Garamond" panose="02020404030301010803" pitchFamily="18" charset="0"/>
              <a:cs typeface="Segoe UI Light" panose="020B0502040204020203" pitchFamily="34" charset="0"/>
            </a:endParaRPr>
          </a:p>
          <a:p>
            <a:r>
              <a:rPr lang="it-IT" sz="4400" dirty="0">
                <a:latin typeface="Garamond" panose="02020404030301010803" pitchFamily="18" charset="0"/>
                <a:cs typeface="Segoe UI Light" panose="020B0502040204020203" pitchFamily="34" charset="0"/>
                <a:hlinkClick r:id="rId2"/>
              </a:rPr>
              <a:t>Stefano.clo@unifi.it</a:t>
            </a:r>
            <a:r>
              <a:rPr lang="it-IT" sz="4400" dirty="0">
                <a:latin typeface="Garamond" panose="02020404030301010803" pitchFamily="18" charset="0"/>
                <a:cs typeface="Segoe UI Light" panose="020B0502040204020203" pitchFamily="34" charset="0"/>
              </a:rPr>
              <a:t> </a:t>
            </a:r>
            <a:endParaRPr lang="it-IT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115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0709" y="79764"/>
            <a:ext cx="10515600" cy="859826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Garamond" panose="02020404030301010803" pitchFamily="18" charset="0"/>
                <a:cs typeface="Arial" panose="020B0604020202020204" pitchFamily="34" charset="0"/>
              </a:rPr>
              <a:t>Introduction: Research Question &amp; Motivation</a:t>
            </a:r>
            <a:endParaRPr lang="it-IT" sz="3200" dirty="0">
              <a:latin typeface="Garamond" panose="02020404030301010803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0709" y="1365439"/>
            <a:ext cx="11255635" cy="50724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>
                <a:latin typeface="Garamond" panose="02020404030301010803" pitchFamily="18" charset="0"/>
              </a:rPr>
              <a:t>Do we know how much water we consume daily?</a:t>
            </a:r>
          </a:p>
          <a:p>
            <a:r>
              <a:rPr lang="en-GB" sz="2400" dirty="0">
                <a:latin typeface="Garamond" panose="02020404030301010803" pitchFamily="18" charset="0"/>
              </a:rPr>
              <a:t>Systematic underestimation and biased perception </a:t>
            </a:r>
          </a:p>
          <a:p>
            <a:r>
              <a:rPr lang="en-GB" sz="2400" dirty="0">
                <a:latin typeface="Garamond" panose="02020404030301010803" pitchFamily="18" charset="0"/>
              </a:rPr>
              <a:t>lack of environmental awareness on our water footprint</a:t>
            </a:r>
          </a:p>
          <a:p>
            <a:endParaRPr lang="en-GB" sz="24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Garamond" panose="02020404030301010803" pitchFamily="18" charset="0"/>
              </a:rPr>
              <a:t>Why?</a:t>
            </a:r>
          </a:p>
          <a:p>
            <a:r>
              <a:rPr lang="en-GB" sz="2400" dirty="0">
                <a:latin typeface="Garamond" panose="02020404030301010803" pitchFamily="18" charset="0"/>
              </a:rPr>
              <a:t>Lack of frequent and clear information on water consumption. </a:t>
            </a:r>
          </a:p>
          <a:p>
            <a:pPr marL="539750" lvl="1" indent="-357188">
              <a:buFont typeface="Wingdings" panose="05000000000000000000" pitchFamily="2" charset="2"/>
              <a:buChar char="q"/>
            </a:pPr>
            <a:r>
              <a:rPr lang="en-GB" sz="2000" dirty="0">
                <a:latin typeface="Garamond" panose="02020404030301010803" pitchFamily="18" charset="0"/>
              </a:rPr>
              <a:t>consumption recorded through analogue meters, usually installed outside private homes</a:t>
            </a:r>
          </a:p>
          <a:p>
            <a:pPr marL="539750" lvl="1" indent="-357188">
              <a:buFont typeface="Wingdings" panose="05000000000000000000" pitchFamily="2" charset="2"/>
              <a:buChar char="q"/>
            </a:pPr>
            <a:r>
              <a:rPr lang="en-GB" sz="2000" dirty="0">
                <a:latin typeface="Garamond" panose="02020404030301010803" pitchFamily="18" charset="0"/>
              </a:rPr>
              <a:t>Analogue meters report cumulated (stock) consumption at household level</a:t>
            </a:r>
          </a:p>
          <a:p>
            <a:pPr marL="539750" lvl="1" indent="-357188">
              <a:buFont typeface="Wingdings" panose="05000000000000000000" pitchFamily="2" charset="2"/>
              <a:buChar char="q"/>
            </a:pPr>
            <a:r>
              <a:rPr lang="en-GB" sz="2000" dirty="0">
                <a:latin typeface="Garamond" panose="02020404030301010803" pitchFamily="18" charset="0"/>
              </a:rPr>
              <a:t>water billing usually based on estimated data (self-reported communications or door-to-door reading)</a:t>
            </a:r>
          </a:p>
          <a:p>
            <a:pPr marL="539750" lvl="1" indent="-357188">
              <a:buFont typeface="Wingdings" panose="05000000000000000000" pitchFamily="2" charset="2"/>
              <a:buChar char="q"/>
            </a:pPr>
            <a:r>
              <a:rPr lang="en-GB" sz="2000" dirty="0">
                <a:latin typeface="Garamond" panose="02020404030301010803" pitchFamily="18" charset="0"/>
              </a:rPr>
              <a:t>Water billing reports households’ aggregated consumption over a period (108 cubic meter over a semester) </a:t>
            </a:r>
          </a:p>
        </p:txBody>
      </p:sp>
    </p:spTree>
    <p:extLst>
      <p:ext uri="{BB962C8B-B14F-4D97-AF65-F5344CB8AC3E}">
        <p14:creationId xmlns:p14="http://schemas.microsoft.com/office/powerpoint/2010/main" val="145630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0709" y="1315611"/>
            <a:ext cx="10967091" cy="4977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>
                <a:latin typeface="Garamond" panose="02020404030301010803" pitchFamily="18" charset="0"/>
              </a:rPr>
              <a:t>Online information campaign on water consumption</a:t>
            </a:r>
          </a:p>
          <a:p>
            <a:r>
              <a:rPr lang="en-GB" altLang="it-IT" sz="2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Cheap to implement and effective in stimulating sustainable behaviours (Ferraro and Miranda, 2013; Ferraro and Price, 2013; Price et al., 2014)</a:t>
            </a:r>
            <a:endParaRPr lang="it-IT" altLang="it-IT" sz="3200" dirty="0">
              <a:latin typeface="Garamond" panose="02020404030301010803" pitchFamily="18" charset="0"/>
            </a:endParaRPr>
          </a:p>
          <a:p>
            <a:r>
              <a:rPr lang="en-GB" sz="2000" dirty="0">
                <a:latin typeface="Garamond" panose="02020404030301010803" pitchFamily="18" charset="0"/>
              </a:rPr>
              <a:t>Launched in partnership with CAP Group, which manages the integrated water services in Milan</a:t>
            </a:r>
          </a:p>
          <a:p>
            <a:r>
              <a:rPr lang="en-GB" sz="2000" dirty="0">
                <a:latin typeface="Garamond" panose="02020404030301010803" pitchFamily="18" charset="0"/>
              </a:rPr>
              <a:t>Randomized installation of 15k smart meters which allow for a remote and frequent data collection</a:t>
            </a:r>
          </a:p>
          <a:p>
            <a:r>
              <a:rPr lang="en-GB" sz="2000" dirty="0">
                <a:latin typeface="Garamond" panose="02020404030301010803" pitchFamily="18" charset="0"/>
              </a:rPr>
              <a:t>Involved about 1,000 households in the metropolitan area of Milan </a:t>
            </a:r>
          </a:p>
          <a:p>
            <a:pPr marL="0" indent="0">
              <a:buNone/>
            </a:pPr>
            <a:endParaRPr lang="en-GB" sz="2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GB" sz="2000" b="1" dirty="0">
                <a:latin typeface="Garamond" panose="02020404030301010803" pitchFamily="18" charset="0"/>
              </a:rPr>
              <a:t>Main goal of the research </a:t>
            </a:r>
          </a:p>
          <a:p>
            <a:r>
              <a:rPr lang="en-GB" sz="2000" dirty="0">
                <a:latin typeface="Garamond" panose="02020404030301010803" pitchFamily="18" charset="0"/>
              </a:rPr>
              <a:t>Assess to which extent informative feedbacks on water consumption improve environmental awareness and nudge a water saving behaviour.</a:t>
            </a:r>
          </a:p>
          <a:p>
            <a:pPr marL="0" indent="0">
              <a:buNone/>
            </a:pPr>
            <a:endParaRPr lang="it-IT" sz="2000" dirty="0">
              <a:latin typeface="Garamond" panose="02020404030301010803" pitchFamily="18" charset="0"/>
            </a:endParaRPr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640709" y="79764"/>
            <a:ext cx="10515600" cy="859826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Garamond" panose="02020404030301010803" pitchFamily="18" charset="0"/>
                <a:cs typeface="Arial" panose="020B0604020202020204" pitchFamily="34" charset="0"/>
              </a:rPr>
              <a:t>Introduction: Research Question &amp; Motivation</a:t>
            </a:r>
            <a:endParaRPr lang="it-IT" sz="3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62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A1FAD4B0-D579-4E11-8B41-949781830801}"/>
              </a:ext>
            </a:extLst>
          </p:cNvPr>
          <p:cNvSpPr txBox="1"/>
          <p:nvPr/>
        </p:nvSpPr>
        <p:spPr>
          <a:xfrm>
            <a:off x="351025" y="1535417"/>
            <a:ext cx="8028435" cy="5140125"/>
          </a:xfrm>
          <a:prstGeom prst="rect">
            <a:avLst/>
          </a:prstGeom>
          <a:solidFill>
            <a:srgbClr val="EAEAEA">
              <a:alpha val="38039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cs typeface="Times New Roman" panose="02020603050405020304" pitchFamily="18" charset="0"/>
              </a:rPr>
              <a:t>Your Monthly Consumption Diary - August 2021</a:t>
            </a:r>
            <a:endParaRPr kumimoji="0" lang="it-IT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4572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4572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1D222C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Dear Customer,</a:t>
            </a:r>
            <a:r>
              <a:rPr lang="en-US" sz="1400" kern="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1D222C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here is your water consumption diary. </a:t>
            </a:r>
          </a:p>
          <a:p>
            <a:pPr marL="0" marR="0" lvl="0" indent="0" algn="just" defTabSz="4572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1D222C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August 2021, your households’</a:t>
            </a:r>
            <a:r>
              <a:rPr kumimoji="0" lang="en-GB" sz="1400" b="1" u="none" strike="noStrike" kern="0" cap="none" spc="0" normalizeH="0" baseline="0" noProof="0" dirty="0">
                <a:ln>
                  <a:noFill/>
                </a:ln>
                <a:solidFill>
                  <a:srgbClr val="1D222C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daily </a:t>
            </a: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1D222C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water consumption amounted to </a:t>
            </a: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srgbClr val="1D222C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259 </a:t>
            </a:r>
            <a:r>
              <a:rPr kumimoji="0" lang="en-GB" sz="1400" b="1" i="0" u="none" strike="noStrike" kern="0" cap="none" spc="0" normalizeH="0" baseline="0" noProof="0" dirty="0" err="1">
                <a:ln>
                  <a:noFill/>
                </a:ln>
                <a:solidFill>
                  <a:srgbClr val="1D222C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liters</a:t>
            </a: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1D222C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sz="1400" b="1" u="none" strike="noStrike" kern="0" cap="none" spc="0" normalizeH="0" baseline="0" noProof="0" dirty="0">
                <a:ln>
                  <a:noFill/>
                </a:ln>
                <a:solidFill>
                  <a:srgbClr val="1D222C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 person.</a:t>
            </a:r>
          </a:p>
          <a:p>
            <a:pPr algn="just" defTabSz="457200">
              <a:lnSpc>
                <a:spcPct val="107000"/>
              </a:lnSpc>
              <a:defRPr/>
            </a:pPr>
            <a:endParaRPr lang="en-GB" sz="1400" kern="0" dirty="0">
              <a:solidFill>
                <a:srgbClr val="1D222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457200">
              <a:lnSpc>
                <a:spcPct val="107000"/>
              </a:lnSpc>
              <a:defRPr/>
            </a:pPr>
            <a:r>
              <a:rPr lang="en-GB" sz="1400" kern="0" dirty="0">
                <a:solidFill>
                  <a:srgbClr val="1D222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Over the same month, the average </a:t>
            </a:r>
            <a:r>
              <a:rPr lang="en-GB" sz="1400" b="1" kern="0" dirty="0">
                <a:solidFill>
                  <a:srgbClr val="1D222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daily</a:t>
            </a:r>
            <a:r>
              <a:rPr lang="en-GB" sz="1400" kern="0" dirty="0">
                <a:solidFill>
                  <a:srgbClr val="1D222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water consumption in your neighbourhood was </a:t>
            </a:r>
            <a:r>
              <a:rPr lang="en-GB" sz="1400" b="1" kern="0" dirty="0">
                <a:solidFill>
                  <a:srgbClr val="1D222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227 </a:t>
            </a:r>
            <a:r>
              <a:rPr lang="en-GB" sz="1400" b="1" kern="0" dirty="0" err="1">
                <a:solidFill>
                  <a:srgbClr val="1D222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liters</a:t>
            </a:r>
            <a:r>
              <a:rPr lang="en-GB" sz="1400" b="1" kern="0" dirty="0">
                <a:solidFill>
                  <a:srgbClr val="1D222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 person</a:t>
            </a:r>
            <a:r>
              <a:rPr lang="en-GB" sz="1200" kern="0" dirty="0">
                <a:solidFill>
                  <a:srgbClr val="1D222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0" lang="it-IT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600" b="1" kern="0" dirty="0">
              <a:solidFill>
                <a:prstClr val="black"/>
              </a:solidFill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600" kern="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600" kern="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600" kern="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8571099" y="2002622"/>
            <a:ext cx="34353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Average daily consumption</a:t>
            </a:r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12" name="Casella di testo 3">
            <a:extLst>
              <a:ext uri="{FF2B5EF4-FFF2-40B4-BE49-F238E27FC236}">
                <a16:creationId xmlns:a16="http://schemas.microsoft.com/office/drawing/2014/main" id="{F285AD56-49A6-4741-9418-7015693146A8}"/>
              </a:ext>
            </a:extLst>
          </p:cNvPr>
          <p:cNvSpPr txBox="1"/>
          <p:nvPr/>
        </p:nvSpPr>
        <p:spPr>
          <a:xfrm>
            <a:off x="4310380" y="6359587"/>
            <a:ext cx="1427163" cy="34006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457200">
              <a:lnSpc>
                <a:spcPts val="1800"/>
              </a:lnSpc>
              <a:spcBef>
                <a:spcPts val="1125"/>
              </a:spcBef>
              <a:spcAft>
                <a:spcPts val="1125"/>
              </a:spcAft>
            </a:pPr>
            <a:r>
              <a:rPr lang="en-GB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are here</a:t>
            </a:r>
            <a:endParaRPr lang="en-US" sz="1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Tabella 12">
            <a:extLst>
              <a:ext uri="{FF2B5EF4-FFF2-40B4-BE49-F238E27FC236}">
                <a16:creationId xmlns:a16="http://schemas.microsoft.com/office/drawing/2014/main" id="{9A513034-37CE-4CF4-A7AB-EEDD64E55D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764464"/>
              </p:ext>
            </p:extLst>
          </p:nvPr>
        </p:nvGraphicFramePr>
        <p:xfrm>
          <a:off x="3416024" y="5597630"/>
          <a:ext cx="1828800" cy="403479"/>
        </p:xfrm>
        <a:graphic>
          <a:graphicData uri="http://schemas.openxmlformats.org/drawingml/2006/table">
            <a:tbl>
              <a:tblPr firstRow="1" firstCol="1" bandRow="1"/>
              <a:tblGrid>
                <a:gridCol w="1828800">
                  <a:extLst>
                    <a:ext uri="{9D8B030D-6E8A-4147-A177-3AD203B41FA5}">
                      <a16:colId xmlns:a16="http://schemas.microsoft.com/office/drawing/2014/main" val="1899190693"/>
                    </a:ext>
                  </a:extLst>
                </a:gridCol>
              </a:tblGrid>
              <a:tr h="3097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edium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User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4079309"/>
                  </a:ext>
                </a:extLst>
              </a:tr>
            </a:tbl>
          </a:graphicData>
        </a:graphic>
      </p:graphicFrame>
      <p:sp>
        <p:nvSpPr>
          <p:cNvPr id="14" name="Rettangolo 13">
            <a:extLst>
              <a:ext uri="{FF2B5EF4-FFF2-40B4-BE49-F238E27FC236}">
                <a16:creationId xmlns:a16="http://schemas.microsoft.com/office/drawing/2014/main" id="{CF9D28C7-536F-47AB-A61E-00BB0A3970DA}"/>
              </a:ext>
            </a:extLst>
          </p:cNvPr>
          <p:cNvSpPr/>
          <p:nvPr/>
        </p:nvSpPr>
        <p:spPr>
          <a:xfrm>
            <a:off x="2074693" y="5626100"/>
            <a:ext cx="930062" cy="3073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>
              <a:lnSpc>
                <a:spcPct val="107000"/>
              </a:lnSpc>
            </a:pPr>
            <a:r>
              <a:rPr lang="it-IT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  <a:r>
              <a:rPr lang="en-US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User</a:t>
            </a:r>
            <a:endParaRPr lang="en-US" sz="105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Tabella 14">
            <a:extLst>
              <a:ext uri="{FF2B5EF4-FFF2-40B4-BE49-F238E27FC236}">
                <a16:creationId xmlns:a16="http://schemas.microsoft.com/office/drawing/2014/main" id="{2F0C06C8-F61A-40C5-9B81-841617E431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734578"/>
              </p:ext>
            </p:extLst>
          </p:nvPr>
        </p:nvGraphicFramePr>
        <p:xfrm>
          <a:off x="5168623" y="5576472"/>
          <a:ext cx="1828800" cy="403479"/>
        </p:xfrm>
        <a:graphic>
          <a:graphicData uri="http://schemas.openxmlformats.org/drawingml/2006/table">
            <a:tbl>
              <a:tblPr firstRow="1" firstCol="1" bandRow="1"/>
              <a:tblGrid>
                <a:gridCol w="1828800">
                  <a:extLst>
                    <a:ext uri="{9D8B030D-6E8A-4147-A177-3AD203B41FA5}">
                      <a16:colId xmlns:a16="http://schemas.microsoft.com/office/drawing/2014/main" val="1899190693"/>
                    </a:ext>
                  </a:extLst>
                </a:gridCol>
              </a:tblGrid>
              <a:tr h="3097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High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User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4079309"/>
                  </a:ext>
                </a:extLst>
              </a:tr>
            </a:tbl>
          </a:graphicData>
        </a:graphic>
      </p:graphicFrame>
      <p:pic>
        <p:nvPicPr>
          <p:cNvPr id="16" name="Immagine 15">
            <a:extLst>
              <a:ext uri="{FF2B5EF4-FFF2-40B4-BE49-F238E27FC236}">
                <a16:creationId xmlns:a16="http://schemas.microsoft.com/office/drawing/2014/main" id="{AD02DE39-9AEA-4937-B0D6-D9CBDD6DB3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3423" y="5961962"/>
            <a:ext cx="5334000" cy="444639"/>
          </a:xfrm>
          <a:prstGeom prst="rect">
            <a:avLst/>
          </a:prstGeom>
          <a:ln>
            <a:solidFill>
              <a:sysClr val="windowText" lastClr="000000"/>
            </a:solidFill>
          </a:ln>
        </p:spPr>
      </p:pic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0B934EAC-5CF2-4645-97DC-FC7E6C493276}"/>
              </a:ext>
            </a:extLst>
          </p:cNvPr>
          <p:cNvCxnSpPr/>
          <p:nvPr/>
        </p:nvCxnSpPr>
        <p:spPr>
          <a:xfrm>
            <a:off x="4790121" y="6197913"/>
            <a:ext cx="0" cy="223051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1" name="Rettangolo 20"/>
          <p:cNvSpPr/>
          <p:nvPr/>
        </p:nvSpPr>
        <p:spPr>
          <a:xfrm>
            <a:off x="8506691" y="2732504"/>
            <a:ext cx="32490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latin typeface="Garamond" panose="02020404030301010803" pitchFamily="18" charset="0"/>
              </a:rPr>
              <a:t>Group </a:t>
            </a:r>
            <a:r>
              <a:rPr lang="it-IT" dirty="0" err="1">
                <a:latin typeface="Garamond" panose="02020404030301010803" pitchFamily="18" charset="0"/>
              </a:rPr>
              <a:t>Average</a:t>
            </a:r>
            <a:r>
              <a:rPr lang="it-IT" dirty="0">
                <a:latin typeface="Garamond" panose="02020404030301010803" pitchFamily="18" charset="0"/>
              </a:rPr>
              <a:t> </a:t>
            </a:r>
            <a:r>
              <a:rPr lang="it-IT" dirty="0" err="1">
                <a:latin typeface="Garamond" panose="02020404030301010803" pitchFamily="18" charset="0"/>
              </a:rPr>
              <a:t>daily</a:t>
            </a:r>
            <a:r>
              <a:rPr lang="it-IT" dirty="0">
                <a:latin typeface="Garamond" panose="02020404030301010803" pitchFamily="18" charset="0"/>
              </a:rPr>
              <a:t> </a:t>
            </a:r>
            <a:r>
              <a:rPr lang="it-IT" dirty="0" err="1">
                <a:latin typeface="Garamond" panose="02020404030301010803" pitchFamily="18" charset="0"/>
              </a:rPr>
              <a:t>consumption</a:t>
            </a:r>
            <a:r>
              <a:rPr lang="it-IT" dirty="0"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8506691" y="3769180"/>
            <a:ext cx="3474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it-IT" dirty="0">
                <a:latin typeface="Garamond" panose="02020404030301010803" pitchFamily="18" charset="0"/>
              </a:rPr>
              <a:t>Ranking position (</a:t>
            </a:r>
            <a:r>
              <a:rPr lang="en-GB" dirty="0">
                <a:latin typeface="Garamond" panose="02020404030301010803" pitchFamily="18" charset="0"/>
              </a:rPr>
              <a:t>on a 1000 scale</a:t>
            </a:r>
            <a:r>
              <a:rPr lang="it-IT" dirty="0">
                <a:latin typeface="Garamond" panose="02020404030301010803" pitchFamily="18" charset="0"/>
              </a:rPr>
              <a:t>)</a:t>
            </a:r>
          </a:p>
        </p:txBody>
      </p:sp>
      <p:sp>
        <p:nvSpPr>
          <p:cNvPr id="25" name="Rettangolo 24"/>
          <p:cNvSpPr/>
          <p:nvPr/>
        </p:nvSpPr>
        <p:spPr>
          <a:xfrm>
            <a:off x="8571099" y="4889407"/>
            <a:ext cx="34740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Consumption class size </a:t>
            </a:r>
            <a:r>
              <a:rPr lang="en-GB" dirty="0">
                <a:latin typeface="Garamond" panose="02020404030301010803" pitchFamily="18" charset="0"/>
              </a:rPr>
              <a:t>(households belonging to the 1</a:t>
            </a:r>
            <a:r>
              <a:rPr lang="en-GB" baseline="30000" dirty="0">
                <a:latin typeface="Garamond" panose="02020404030301010803" pitchFamily="18" charset="0"/>
              </a:rPr>
              <a:t>st</a:t>
            </a:r>
            <a:r>
              <a:rPr lang="en-GB" dirty="0">
                <a:latin typeface="Garamond" panose="02020404030301010803" pitchFamily="18" charset="0"/>
              </a:rPr>
              <a:t> 2</a:t>
            </a:r>
            <a:r>
              <a:rPr lang="en-GB" baseline="30000" dirty="0">
                <a:latin typeface="Garamond" panose="02020404030301010803" pitchFamily="18" charset="0"/>
              </a:rPr>
              <a:t>nd</a:t>
            </a:r>
            <a:r>
              <a:rPr lang="en-GB" dirty="0">
                <a:latin typeface="Garamond" panose="02020404030301010803" pitchFamily="18" charset="0"/>
              </a:rPr>
              <a:t> 3</a:t>
            </a:r>
            <a:r>
              <a:rPr lang="en-GB" baseline="30000" dirty="0">
                <a:latin typeface="Garamond" panose="02020404030301010803" pitchFamily="18" charset="0"/>
              </a:rPr>
              <a:t>rd</a:t>
            </a:r>
            <a:r>
              <a:rPr lang="en-GB" dirty="0">
                <a:latin typeface="Garamond" panose="02020404030301010803" pitchFamily="18" charset="0"/>
              </a:rPr>
              <a:t> </a:t>
            </a:r>
            <a:r>
              <a:rPr lang="en-GB" dirty="0" err="1">
                <a:latin typeface="Garamond" panose="02020404030301010803" pitchFamily="18" charset="0"/>
              </a:rPr>
              <a:t>tertile</a:t>
            </a:r>
            <a:r>
              <a:rPr lang="en-US" dirty="0">
                <a:latin typeface="Garamond" panose="02020404030301010803" pitchFamily="18" charset="0"/>
              </a:rPr>
              <a:t>)</a:t>
            </a:r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8571099" y="5933492"/>
            <a:ext cx="33452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graphical representation</a:t>
            </a:r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29" name="Titolo 2"/>
          <p:cNvSpPr>
            <a:spLocks noGrp="1"/>
          </p:cNvSpPr>
          <p:nvPr>
            <p:ph type="title"/>
          </p:nvPr>
        </p:nvSpPr>
        <p:spPr>
          <a:xfrm>
            <a:off x="173333" y="-282440"/>
            <a:ext cx="10515600" cy="1257289"/>
          </a:xfrm>
        </p:spPr>
        <p:txBody>
          <a:bodyPr>
            <a:normAutofit/>
          </a:bodyPr>
          <a:lstStyle/>
          <a:p>
            <a:r>
              <a:rPr lang="it-IT" sz="3200" dirty="0">
                <a:latin typeface="Garamond" panose="02020404030301010803" pitchFamily="18" charset="0"/>
              </a:rPr>
              <a:t>the information </a:t>
            </a:r>
            <a:r>
              <a:rPr lang="it-IT" sz="3200" dirty="0" err="1">
                <a:latin typeface="Garamond" panose="02020404030301010803" pitchFamily="18" charset="0"/>
              </a:rPr>
              <a:t>campaign</a:t>
            </a:r>
            <a:endParaRPr lang="it-IT" sz="3200" dirty="0">
              <a:latin typeface="Garamond" panose="02020404030301010803" pitchFamily="18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41300" y="772751"/>
            <a:ext cx="113990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Garamond" panose="02020404030301010803" pitchFamily="18" charset="0"/>
              </a:rPr>
              <a:t>online</a:t>
            </a:r>
            <a:r>
              <a:rPr lang="en-GB" dirty="0">
                <a:latin typeface="Garamond" panose="02020404030301010803" pitchFamily="18" charset="0"/>
              </a:rPr>
              <a:t> social information program </a:t>
            </a:r>
            <a:r>
              <a:rPr lang="en-GB" b="1" dirty="0">
                <a:latin typeface="Garamond" panose="02020404030301010803" pitchFamily="18" charset="0"/>
              </a:rPr>
              <a:t>over a five-month period: </a:t>
            </a:r>
            <a:r>
              <a:rPr lang="en-GB" dirty="0">
                <a:latin typeface="Garamond" panose="02020404030301010803" pitchFamily="18" charset="0"/>
              </a:rPr>
              <a:t>From September 2021 to January 2022. </a:t>
            </a:r>
          </a:p>
          <a:p>
            <a:r>
              <a:rPr lang="en-GB" dirty="0">
                <a:latin typeface="Garamond" panose="02020404030301010803" pitchFamily="18" charset="0"/>
              </a:rPr>
              <a:t>treated units received </a:t>
            </a:r>
            <a:r>
              <a:rPr lang="en-GB" b="1" dirty="0">
                <a:latin typeface="Garamond" panose="02020404030301010803" pitchFamily="18" charset="0"/>
              </a:rPr>
              <a:t>on a monthly basis </a:t>
            </a:r>
            <a:r>
              <a:rPr lang="en-GB" dirty="0">
                <a:latin typeface="Garamond" panose="02020404030301010803" pitchFamily="18" charset="0"/>
              </a:rPr>
              <a:t>a short report </a:t>
            </a:r>
            <a:r>
              <a:rPr lang="en-GB" b="1" dirty="0">
                <a:latin typeface="Garamond" panose="02020404030301010803" pitchFamily="18" charset="0"/>
              </a:rPr>
              <a:t>via e-mail </a:t>
            </a:r>
            <a:r>
              <a:rPr lang="en-GB" dirty="0">
                <a:latin typeface="Garamond" panose="02020404030301010803" pitchFamily="18" charset="0"/>
              </a:rPr>
              <a:t>(water consumption diary), with info on:</a:t>
            </a:r>
          </a:p>
          <a:p>
            <a:endParaRPr lang="en-GB" dirty="0">
              <a:latin typeface="Garamond" panose="02020404030301010803" pitchFamily="18" charset="0"/>
            </a:endParaRPr>
          </a:p>
        </p:txBody>
      </p:sp>
      <p:pic>
        <p:nvPicPr>
          <p:cNvPr id="31" name="Immagin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6280" y="3375223"/>
            <a:ext cx="5588286" cy="976309"/>
          </a:xfrm>
          <a:prstGeom prst="rect">
            <a:avLst/>
          </a:prstGeom>
        </p:spPr>
      </p:pic>
      <p:pic>
        <p:nvPicPr>
          <p:cNvPr id="32" name="Immagin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7593" y="4600283"/>
            <a:ext cx="5705574" cy="864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20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/>
      <p:bldP spid="12" grpId="0"/>
      <p:bldP spid="14" grpId="0"/>
      <p:bldP spid="21" grpId="0"/>
      <p:bldP spid="23" grpId="0"/>
      <p:bldP spid="25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71424" y="0"/>
            <a:ext cx="10515600" cy="927100"/>
          </a:xfrm>
        </p:spPr>
        <p:txBody>
          <a:bodyPr>
            <a:normAutofit/>
          </a:bodyPr>
          <a:lstStyle/>
          <a:p>
            <a:r>
              <a:rPr lang="it-IT" sz="3200" dirty="0" err="1">
                <a:latin typeface="Garamond" panose="02020404030301010803" pitchFamily="18" charset="0"/>
              </a:rPr>
              <a:t>Contributions</a:t>
            </a:r>
            <a:r>
              <a:rPr lang="it-IT" sz="3200" dirty="0">
                <a:latin typeface="Garamond" panose="02020404030301010803" pitchFamily="18" charset="0"/>
              </a:rPr>
              <a:t> to </a:t>
            </a:r>
            <a:r>
              <a:rPr lang="it-IT" sz="3200" dirty="0" err="1">
                <a:latin typeface="Garamond" panose="02020404030301010803" pitchFamily="18" charset="0"/>
              </a:rPr>
              <a:t>existing</a:t>
            </a:r>
            <a:r>
              <a:rPr lang="it-IT" sz="3200" dirty="0">
                <a:latin typeface="Garamond" panose="02020404030301010803" pitchFamily="18" charset="0"/>
              </a:rPr>
              <a:t> </a:t>
            </a:r>
            <a:r>
              <a:rPr lang="it-IT" sz="3200" dirty="0" err="1">
                <a:latin typeface="Garamond" panose="02020404030301010803" pitchFamily="18" charset="0"/>
              </a:rPr>
              <a:t>literature</a:t>
            </a:r>
            <a:endParaRPr lang="it-IT" sz="3200" dirty="0">
              <a:latin typeface="Garamond" panose="02020404030301010803" pitchFamily="18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471424" y="927100"/>
            <a:ext cx="11562080" cy="57701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600" b="1" dirty="0">
                <a:solidFill>
                  <a:srgbClr val="C00000"/>
                </a:solidFill>
                <a:latin typeface="Garamond" panose="02020404030301010803" pitchFamily="18" charset="0"/>
              </a:rPr>
              <a:t>Geographical context</a:t>
            </a:r>
          </a:p>
          <a:p>
            <a:pPr marL="0" indent="0">
              <a:buNone/>
            </a:pPr>
            <a:endParaRPr lang="en-GB" sz="100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GB" sz="1900" b="1" dirty="0">
                <a:latin typeface="Garamond" panose="02020404030301010803" pitchFamily="18" charset="0"/>
              </a:rPr>
              <a:t>Previous research </a:t>
            </a:r>
          </a:p>
          <a:p>
            <a:r>
              <a:rPr lang="en-GB" sz="1900" dirty="0">
                <a:latin typeface="Garamond" panose="02020404030301010803" pitchFamily="18" charset="0"/>
              </a:rPr>
              <a:t>water conservation experiments mainly developed in the US (Ferraro and Price, 2013; Brent et al., 2015; Hahn et al., 2016; Schultz et al.,2019; Brent et al., 2020), </a:t>
            </a:r>
          </a:p>
          <a:p>
            <a:r>
              <a:rPr lang="en-GB" sz="1900" dirty="0">
                <a:latin typeface="Garamond" panose="02020404030301010803" pitchFamily="18" charset="0"/>
              </a:rPr>
              <a:t>various applications in other parts of the world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1700" dirty="0">
                <a:latin typeface="Garamond" panose="02020404030301010803" pitchFamily="18" charset="0"/>
              </a:rPr>
              <a:t>Australia (</a:t>
            </a:r>
            <a:r>
              <a:rPr lang="en-GB" sz="1700" dirty="0" err="1">
                <a:latin typeface="Garamond" panose="02020404030301010803" pitchFamily="18" charset="0"/>
              </a:rPr>
              <a:t>Sarac</a:t>
            </a:r>
            <a:r>
              <a:rPr lang="en-GB" sz="1700" dirty="0">
                <a:latin typeface="Garamond" panose="02020404030301010803" pitchFamily="18" charset="0"/>
              </a:rPr>
              <a:t> et al., 2003; Fielding et al., 2013 )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1700" dirty="0">
                <a:latin typeface="Garamond" panose="02020404030301010803" pitchFamily="18" charset="0"/>
              </a:rPr>
              <a:t>Central and South America (</a:t>
            </a:r>
            <a:r>
              <a:rPr lang="en-GB" sz="1700" dirty="0" err="1">
                <a:latin typeface="Garamond" panose="02020404030301010803" pitchFamily="18" charset="0"/>
              </a:rPr>
              <a:t>Datta</a:t>
            </a:r>
            <a:r>
              <a:rPr lang="en-GB" sz="1700" dirty="0">
                <a:latin typeface="Garamond" panose="02020404030301010803" pitchFamily="18" charset="0"/>
              </a:rPr>
              <a:t> et al., 2015; Miranda et al., 2020; Torres and </a:t>
            </a:r>
            <a:r>
              <a:rPr lang="en-GB" sz="1700" dirty="0" err="1">
                <a:latin typeface="Garamond" panose="02020404030301010803" pitchFamily="18" charset="0"/>
              </a:rPr>
              <a:t>Carlsson</a:t>
            </a:r>
            <a:r>
              <a:rPr lang="en-GB" sz="1700" dirty="0">
                <a:latin typeface="Garamond" panose="02020404030301010803" pitchFamily="18" charset="0"/>
              </a:rPr>
              <a:t>, 2018)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1700" dirty="0">
                <a:latin typeface="Garamond" panose="02020404030301010803" pitchFamily="18" charset="0"/>
              </a:rPr>
              <a:t>South Africa (Smith and </a:t>
            </a:r>
            <a:r>
              <a:rPr lang="en-GB" sz="1700" dirty="0" err="1">
                <a:latin typeface="Garamond" panose="02020404030301010803" pitchFamily="18" charset="0"/>
              </a:rPr>
              <a:t>Visser</a:t>
            </a:r>
            <a:r>
              <a:rPr lang="en-GB" sz="1700" dirty="0">
                <a:latin typeface="Garamond" panose="02020404030301010803" pitchFamily="18" charset="0"/>
              </a:rPr>
              <a:t>, 2013),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1700" dirty="0">
                <a:latin typeface="Garamond" panose="02020404030301010803" pitchFamily="18" charset="0"/>
              </a:rPr>
              <a:t>Asia (</a:t>
            </a:r>
            <a:r>
              <a:rPr lang="en-GB" sz="1700" dirty="0" err="1">
                <a:latin typeface="Garamond" panose="02020404030301010803" pitchFamily="18" charset="0"/>
              </a:rPr>
              <a:t>Sudarshan</a:t>
            </a:r>
            <a:r>
              <a:rPr lang="en-GB" sz="1700" dirty="0">
                <a:latin typeface="Garamond" panose="02020404030301010803" pitchFamily="18" charset="0"/>
              </a:rPr>
              <a:t>, 2017; Agarwal et al., 2017; </a:t>
            </a:r>
            <a:r>
              <a:rPr lang="en-GB" sz="1700" dirty="0" err="1">
                <a:latin typeface="Garamond" panose="02020404030301010803" pitchFamily="18" charset="0"/>
              </a:rPr>
              <a:t>Goette</a:t>
            </a:r>
            <a:r>
              <a:rPr lang="en-GB" sz="1700" dirty="0">
                <a:latin typeface="Garamond" panose="02020404030301010803" pitchFamily="18" charset="0"/>
              </a:rPr>
              <a:t>, et al. 2019).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1700" dirty="0">
                <a:latin typeface="Garamond" panose="02020404030301010803" pitchFamily="18" charset="0"/>
              </a:rPr>
              <a:t>Europe (</a:t>
            </a:r>
            <a:r>
              <a:rPr lang="en-US" sz="1700" dirty="0" err="1">
                <a:latin typeface="Garamond" panose="02020404030301010803" pitchFamily="18" charset="0"/>
              </a:rPr>
              <a:t>Ansink</a:t>
            </a:r>
            <a:r>
              <a:rPr lang="en-US" sz="1700" dirty="0">
                <a:latin typeface="Garamond" panose="02020404030301010803" pitchFamily="18" charset="0"/>
              </a:rPr>
              <a:t> et al.</a:t>
            </a:r>
            <a:r>
              <a:rPr lang="en-GB" sz="1700" dirty="0">
                <a:latin typeface="Garamond" panose="02020404030301010803" pitchFamily="18" charset="0"/>
              </a:rPr>
              <a:t>, 2021 in the United Kingdom and </a:t>
            </a:r>
            <a:r>
              <a:rPr lang="en-GB" sz="1700" dirty="0" err="1">
                <a:latin typeface="Garamond" panose="02020404030301010803" pitchFamily="18" charset="0"/>
              </a:rPr>
              <a:t>Kažukauskas</a:t>
            </a:r>
            <a:r>
              <a:rPr lang="en-GB" sz="1700" dirty="0">
                <a:latin typeface="Garamond" panose="02020404030301010803" pitchFamily="18" charset="0"/>
              </a:rPr>
              <a:t> et al., 2021 in Sweden).</a:t>
            </a:r>
            <a:endParaRPr lang="it-IT" sz="17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GB" sz="1100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GB" sz="1900" b="1" dirty="0">
                <a:latin typeface="Garamond" panose="02020404030301010803" pitchFamily="18" charset="0"/>
              </a:rPr>
              <a:t>Our research: First application in Italy. </a:t>
            </a:r>
          </a:p>
          <a:p>
            <a:r>
              <a:rPr lang="en-GB" sz="1900" dirty="0">
                <a:latin typeface="Garamond" panose="02020404030301010803" pitchFamily="18" charset="0"/>
              </a:rPr>
              <a:t>verify external validity of previous results to a diverse socio-economic context with emerging water scarcity issue: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1900" dirty="0">
                <a:latin typeface="Garamond" panose="02020404030301010803" pitchFamily="18" charset="0"/>
              </a:rPr>
              <a:t>climate crisis’ related droughts phenomena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1900" dirty="0">
                <a:latin typeface="Garamond" panose="02020404030301010803" pitchFamily="18" charset="0"/>
              </a:rPr>
              <a:t>Demand side: unsustainable consumption behaviour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sz="1900" dirty="0">
                <a:latin typeface="Garamond" panose="02020404030301010803" pitchFamily="18" charset="0"/>
              </a:rPr>
              <a:t>very high levels of per-capita water consumption (Italian average per capita consumption of 236 litres per day vs European average of 144 litres per day)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sz="1900" dirty="0">
                <a:latin typeface="Garamond" panose="02020404030301010803" pitchFamily="18" charset="0"/>
              </a:rPr>
              <a:t>low awareness due to widespread technological backwardness in data collection and communication</a:t>
            </a:r>
          </a:p>
          <a:p>
            <a:endParaRPr lang="it-IT" sz="1800" dirty="0">
              <a:latin typeface="Garamond" panose="02020404030301010803" pitchFamily="18" charset="0"/>
            </a:endParaRPr>
          </a:p>
          <a:p>
            <a:pPr lvl="1"/>
            <a:endParaRPr lang="en-GB" sz="16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GB" sz="1800" dirty="0">
              <a:latin typeface="Garamond" panose="02020404030301010803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18466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12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184731" y="831088"/>
            <a:ext cx="11830485" cy="558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>
                <a:solidFill>
                  <a:srgbClr val="C00000"/>
                </a:solidFill>
                <a:latin typeface="Garamond" panose="02020404030301010803" pitchFamily="18" charset="0"/>
              </a:rPr>
              <a:t>Type of communicated information</a:t>
            </a:r>
          </a:p>
          <a:p>
            <a:pPr marL="0" indent="0">
              <a:buNone/>
            </a:pPr>
            <a:endParaRPr lang="en-GB" sz="1100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GB" altLang="it-IT" sz="20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Previous research</a:t>
            </a:r>
          </a:p>
          <a:p>
            <a:r>
              <a:rPr lang="en-GB" altLang="it-IT" sz="2000" b="1" dirty="0">
                <a:solidFill>
                  <a:srgbClr val="C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total amount </a:t>
            </a:r>
            <a:r>
              <a:rPr lang="en-GB" altLang="it-IT" sz="2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GB" altLang="it-IT" sz="2000" b="1" dirty="0">
                <a:solidFill>
                  <a:srgbClr val="0099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households’ aggregated </a:t>
            </a:r>
            <a:r>
              <a:rPr lang="en-GB" altLang="it-IT" sz="2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water consumption (Ferraro and Price, 2013; Brent at al., 2015; Schultz et al., 2019)</a:t>
            </a:r>
          </a:p>
          <a:p>
            <a:r>
              <a:rPr lang="en-GB" altLang="it-IT" sz="2000" b="1" dirty="0">
                <a:solidFill>
                  <a:srgbClr val="C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daily average </a:t>
            </a:r>
            <a:r>
              <a:rPr lang="en-GB" altLang="it-IT" sz="2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GB" altLang="it-IT" sz="2000" b="1" dirty="0">
                <a:solidFill>
                  <a:srgbClr val="0099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households’ aggregated </a:t>
            </a:r>
            <a:r>
              <a:rPr lang="en-GB" altLang="it-IT" sz="2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water consumption (</a:t>
            </a:r>
            <a:r>
              <a:rPr lang="en-GB" altLang="it-IT" sz="2000" dirty="0" err="1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Bhanot</a:t>
            </a:r>
            <a:r>
              <a:rPr lang="en-GB" altLang="it-IT" sz="2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2017; </a:t>
            </a:r>
            <a:r>
              <a:rPr lang="en-GB" altLang="it-IT" sz="2000" dirty="0" err="1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Jessoe</a:t>
            </a:r>
            <a:r>
              <a:rPr lang="en-GB" altLang="it-IT" sz="2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 al., 2021). </a:t>
            </a:r>
          </a:p>
          <a:p>
            <a:pPr marL="457200" lvl="1" indent="0">
              <a:buNone/>
            </a:pPr>
            <a:endParaRPr lang="en-GB" altLang="it-IT" sz="16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it-IT" sz="20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 research</a:t>
            </a:r>
          </a:p>
          <a:p>
            <a:r>
              <a:rPr lang="en-GB" altLang="it-IT" sz="2000" b="1" dirty="0">
                <a:solidFill>
                  <a:srgbClr val="C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Daily average </a:t>
            </a:r>
            <a:r>
              <a:rPr lang="en-GB" altLang="it-IT" sz="2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n-GB" altLang="it-IT" sz="2000" b="1" dirty="0">
                <a:solidFill>
                  <a:srgbClr val="0099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per capita </a:t>
            </a:r>
            <a:r>
              <a:rPr lang="en-GB" altLang="it-IT" sz="2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water consumption</a:t>
            </a:r>
          </a:p>
          <a:p>
            <a:pPr marL="0" indent="0">
              <a:buNone/>
            </a:pPr>
            <a:endParaRPr lang="en-GB" altLang="it-IT" sz="12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altLang="it-IT" sz="2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is more familiar and understandable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2000" dirty="0">
                <a:latin typeface="Garamond" panose="02020404030301010803" pitchFamily="18" charset="0"/>
              </a:rPr>
              <a:t>family consumption of 108 cubic meters over a semester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2000" dirty="0">
                <a:latin typeface="Garamond" panose="02020404030301010803" pitchFamily="18" charset="0"/>
              </a:rPr>
              <a:t>family consumption of 600 litres per day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2000" dirty="0">
                <a:latin typeface="Garamond" panose="02020404030301010803" pitchFamily="18" charset="0"/>
              </a:rPr>
              <a:t>per capita consumption of 200 litres per day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2000" dirty="0">
                <a:latin typeface="Garamond" panose="02020404030301010803" pitchFamily="18" charset="0"/>
              </a:rPr>
              <a:t>same amount of consumption, but </a:t>
            </a:r>
            <a:r>
              <a:rPr lang="en-GB" sz="2000" b="1" dirty="0">
                <a:latin typeface="Garamond" panose="02020404030301010803" pitchFamily="18" charset="0"/>
              </a:rPr>
              <a:t>daily per capita</a:t>
            </a:r>
            <a:r>
              <a:rPr lang="en-GB" sz="2000" dirty="0">
                <a:latin typeface="Garamond" panose="02020404030301010803" pitchFamily="18" charset="0"/>
              </a:rPr>
              <a:t> information easily associated with our daily experience</a:t>
            </a:r>
            <a:endParaRPr lang="en-GB" altLang="it-IT" sz="20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18466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itolo 2"/>
          <p:cNvSpPr txBox="1">
            <a:spLocks/>
          </p:cNvSpPr>
          <p:nvPr/>
        </p:nvSpPr>
        <p:spPr>
          <a:xfrm>
            <a:off x="184731" y="-96012"/>
            <a:ext cx="10515600" cy="927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dirty="0" err="1">
                <a:latin typeface="Garamond" panose="02020404030301010803" pitchFamily="18" charset="0"/>
              </a:rPr>
              <a:t>Contributions</a:t>
            </a:r>
            <a:r>
              <a:rPr lang="it-IT" sz="3200" dirty="0">
                <a:latin typeface="Garamond" panose="02020404030301010803" pitchFamily="18" charset="0"/>
              </a:rPr>
              <a:t> to </a:t>
            </a:r>
            <a:r>
              <a:rPr lang="it-IT" sz="3200" dirty="0" err="1">
                <a:latin typeface="Garamond" panose="02020404030301010803" pitchFamily="18" charset="0"/>
              </a:rPr>
              <a:t>existing</a:t>
            </a:r>
            <a:r>
              <a:rPr lang="it-IT" sz="3200" dirty="0">
                <a:latin typeface="Garamond" panose="02020404030301010803" pitchFamily="18" charset="0"/>
              </a:rPr>
              <a:t> </a:t>
            </a:r>
            <a:r>
              <a:rPr lang="it-IT" sz="3200" dirty="0" err="1">
                <a:latin typeface="Garamond" panose="02020404030301010803" pitchFamily="18" charset="0"/>
              </a:rPr>
              <a:t>literature</a:t>
            </a:r>
            <a:endParaRPr lang="it-IT" sz="3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38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253909" y="831088"/>
            <a:ext cx="11684181" cy="558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Information notification tool</a:t>
            </a:r>
          </a:p>
          <a:p>
            <a:pPr marL="0" indent="0">
              <a:buNone/>
            </a:pPr>
            <a:endParaRPr lang="en-US" sz="500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000" b="1" dirty="0">
                <a:latin typeface="Garamond" panose="02020404030301010803" pitchFamily="18" charset="0"/>
              </a:rPr>
              <a:t>Previous research</a:t>
            </a:r>
          </a:p>
          <a:p>
            <a:r>
              <a:rPr lang="en-GB" altLang="it-IT" sz="2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printed leaflets in the form of door hangers (Nolan et. Al 2008; </a:t>
            </a:r>
            <a:r>
              <a:rPr lang="en-GB" altLang="it-IT" sz="2000" dirty="0" err="1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Goette</a:t>
            </a:r>
            <a:r>
              <a:rPr lang="en-GB" altLang="it-IT" sz="2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 al., 2019) </a:t>
            </a:r>
          </a:p>
          <a:p>
            <a:r>
              <a:rPr lang="en-GB" altLang="it-IT" sz="2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printed letters or postcards (Ferraro and Price, 2013; Hahn et al., 2016; Landon et al., 2018; Schultz et al., 2019; Torres and </a:t>
            </a:r>
            <a:r>
              <a:rPr lang="en-GB" altLang="it-IT" sz="2000" dirty="0" err="1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Carlsson</a:t>
            </a:r>
            <a:r>
              <a:rPr lang="en-GB" altLang="it-IT" sz="2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2018; </a:t>
            </a:r>
            <a:r>
              <a:rPr lang="en-GB" altLang="it-IT" sz="2000" dirty="0" err="1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Carlsson</a:t>
            </a:r>
            <a:r>
              <a:rPr lang="en-GB" altLang="it-IT" sz="2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 al., 2021; Fielding et al., 2013; Miranda et al., 2020).</a:t>
            </a:r>
            <a:r>
              <a:rPr lang="it-IT" altLang="it-IT" sz="2000" dirty="0">
                <a:latin typeface="Garamond" panose="02020404030301010803" pitchFamily="18" charset="0"/>
              </a:rPr>
              <a:t> </a:t>
            </a:r>
          </a:p>
          <a:p>
            <a:r>
              <a:rPr lang="en-GB" altLang="it-IT" sz="2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combination of printed letters and emails or website (</a:t>
            </a:r>
            <a:r>
              <a:rPr lang="en-GB" sz="2000" dirty="0">
                <a:latin typeface="Garamond" panose="02020404030301010803" pitchFamily="18" charset="0"/>
              </a:rPr>
              <a:t>Dolan &amp; Metcalfe 2013; </a:t>
            </a:r>
            <a:r>
              <a:rPr lang="en-GB" altLang="it-IT" sz="2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Brent at al. 2015; </a:t>
            </a:r>
            <a:r>
              <a:rPr lang="en-GB" altLang="it-IT" sz="2000" dirty="0" err="1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Bhanot</a:t>
            </a:r>
            <a:r>
              <a:rPr lang="en-GB" altLang="it-IT" sz="2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2017; </a:t>
            </a:r>
            <a:r>
              <a:rPr lang="en-GB" altLang="it-IT" sz="2000" dirty="0" err="1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Jessoe</a:t>
            </a:r>
            <a:r>
              <a:rPr lang="en-GB" altLang="it-IT" sz="2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 al., 2021; Schultz et al. 2016; </a:t>
            </a:r>
            <a:r>
              <a:rPr lang="en-GB" altLang="it-IT" sz="2000" dirty="0" err="1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Daminato</a:t>
            </a:r>
            <a:r>
              <a:rPr lang="en-GB" altLang="it-IT" sz="2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 al., 2021)</a:t>
            </a:r>
          </a:p>
          <a:p>
            <a:pPr lvl="1"/>
            <a:r>
              <a:rPr lang="en-GB" sz="2000" dirty="0">
                <a:latin typeface="Garamond" panose="02020404030301010803" pitchFamily="18" charset="0"/>
              </a:rPr>
              <a:t>printed copies more effective than digital versions delivered via email. </a:t>
            </a:r>
          </a:p>
          <a:p>
            <a:pPr lvl="1"/>
            <a:r>
              <a:rPr lang="en-GB" sz="2000" dirty="0">
                <a:latin typeface="Garamond" panose="02020404030301010803" pitchFamily="18" charset="0"/>
              </a:rPr>
              <a:t>campaign not significant in case of email notification.</a:t>
            </a:r>
          </a:p>
          <a:p>
            <a:pPr marL="0" indent="0">
              <a:buNone/>
            </a:pPr>
            <a:endParaRPr lang="en-GB" sz="1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GB" sz="2000" b="1" dirty="0">
                <a:latin typeface="Garamond" panose="02020404030301010803" pitchFamily="18" charset="0"/>
              </a:rPr>
              <a:t>Our research</a:t>
            </a:r>
          </a:p>
          <a:p>
            <a:r>
              <a:rPr lang="en-GB" sz="2000" dirty="0">
                <a:latin typeface="Garamond" panose="02020404030301010803" pitchFamily="18" charset="0"/>
              </a:rPr>
              <a:t>information campaign notified exclusively via e-mail. </a:t>
            </a:r>
          </a:p>
          <a:p>
            <a:r>
              <a:rPr lang="en-GB" sz="2000" dirty="0">
                <a:latin typeface="Garamond" panose="02020404030301010803" pitchFamily="18" charset="0"/>
              </a:rPr>
              <a:t>First to provide evidence on the effect of an information campaign based uniquely on e-mail online notifications</a:t>
            </a:r>
          </a:p>
          <a:p>
            <a:r>
              <a:rPr lang="en-GB" sz="2000" dirty="0">
                <a:latin typeface="Garamond" panose="02020404030301010803" pitchFamily="18" charset="0"/>
              </a:rPr>
              <a:t>Observe compliance rate and combine a ITT analysis with a LATE analysis</a:t>
            </a:r>
            <a:endParaRPr lang="it-IT" sz="2000" dirty="0">
              <a:latin typeface="Garamond" panose="02020404030301010803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18466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itolo 2"/>
          <p:cNvSpPr txBox="1">
            <a:spLocks/>
          </p:cNvSpPr>
          <p:nvPr/>
        </p:nvSpPr>
        <p:spPr>
          <a:xfrm>
            <a:off x="184731" y="-96012"/>
            <a:ext cx="10515600" cy="927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dirty="0" err="1">
                <a:latin typeface="Garamond" panose="02020404030301010803" pitchFamily="18" charset="0"/>
              </a:rPr>
              <a:t>Contributions</a:t>
            </a:r>
            <a:r>
              <a:rPr lang="it-IT" sz="3200" dirty="0">
                <a:latin typeface="Garamond" panose="02020404030301010803" pitchFamily="18" charset="0"/>
              </a:rPr>
              <a:t> to </a:t>
            </a:r>
            <a:r>
              <a:rPr lang="it-IT" sz="3200" dirty="0" err="1">
                <a:latin typeface="Garamond" panose="02020404030301010803" pitchFamily="18" charset="0"/>
              </a:rPr>
              <a:t>existing</a:t>
            </a:r>
            <a:r>
              <a:rPr lang="it-IT" sz="3200" dirty="0">
                <a:latin typeface="Garamond" panose="02020404030301010803" pitchFamily="18" charset="0"/>
              </a:rPr>
              <a:t> </a:t>
            </a:r>
            <a:r>
              <a:rPr lang="it-IT" sz="3200" dirty="0" err="1">
                <a:latin typeface="Garamond" panose="02020404030301010803" pitchFamily="18" charset="0"/>
              </a:rPr>
              <a:t>literature</a:t>
            </a:r>
            <a:endParaRPr lang="it-IT" sz="3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98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0934" y="0"/>
            <a:ext cx="12001066" cy="1102936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it-IT" sz="4400" b="1" dirty="0">
                <a:latin typeface="Garamond" panose="02020404030301010803" pitchFamily="18" charset="0"/>
              </a:rPr>
              <a:t>RQ1- </a:t>
            </a:r>
            <a:r>
              <a:rPr lang="en-US" b="1" dirty="0">
                <a:latin typeface="Garamond" panose="02020404030301010803" pitchFamily="18" charset="0"/>
              </a:rPr>
              <a:t>Did the experiment promote water conservation?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586319" y="1817160"/>
                <a:ext cx="11291454" cy="5389242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GB" sz="2000" dirty="0">
                    <a:latin typeface="Garamond" panose="02020404030301010803" pitchFamily="18" charset="0"/>
                  </a:rPr>
                  <a:t>difference-in-difference (DID) estimator:</a:t>
                </a:r>
                <a:endParaRPr lang="it-IT" sz="2000" dirty="0">
                  <a:latin typeface="Garamond" panose="02020404030301010803" pitchFamily="18" charset="0"/>
                </a:endParaRPr>
              </a:p>
              <a:p>
                <a:pPr marL="0" indent="0">
                  <a:buNone/>
                </a:pPr>
                <a:endParaRPr lang="it-IT" sz="2000" i="1" dirty="0">
                  <a:latin typeface="Garamond" panose="02020404030301010803" pitchFamily="18" charset="0"/>
                  <a:cs typeface="Calibri" panose="020F0502020204030204" pitchFamily="34" charset="0"/>
                </a:endParaRPr>
              </a:p>
              <a:p>
                <a:pPr marL="0" indent="0" algn="ctr">
                  <a:buNone/>
                </a:pPr>
                <a:r>
                  <a:rPr lang="it-IT" sz="2000" dirty="0">
                    <a:latin typeface="Garamond" panose="02020404030301010803" pitchFamily="18" charset="0"/>
                    <a:cs typeface="Calibri" panose="020F0502020204030204" pitchFamily="34" charset="0"/>
                  </a:rPr>
                  <a:t>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r>
                      <a:rPr lang="it-IT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sz="20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it-IT" sz="20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it-IT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it-IT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it-IT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it-IT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it-IT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𝑃𝑜𝑠𝑡</m:t>
                        </m:r>
                      </m:e>
                      <m:sub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it-IT" sz="2000" b="0" i="1" smtClean="0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it-IT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it-IT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it-IT" sz="2000" i="1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it-IT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𝑃𝑜𝑠𝑡</m:t>
                        </m:r>
                      </m:e>
                      <m:sub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it-IT" sz="20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it-IT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it-IT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it-IT" sz="20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it-IT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it-IT" sz="2000" dirty="0">
                    <a:latin typeface="Garamond" panose="02020404030301010803" pitchFamily="18" charset="0"/>
                    <a:cs typeface="Calibri" panose="020F0502020204030204" pitchFamily="34" charset="0"/>
                  </a:rPr>
                  <a:t>               (1)</a:t>
                </a:r>
              </a:p>
              <a:p>
                <a:pPr marL="0" indent="0" algn="just">
                  <a:buNone/>
                </a:pPr>
                <a:endParaRPr lang="it-IT" sz="2000" dirty="0">
                  <a:latin typeface="Garamond" panose="02020404030301010803" pitchFamily="18" charset="0"/>
                  <a:cs typeface="Calibri" panose="020F0502020204030204" pitchFamily="34" charset="0"/>
                </a:endParaRP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t-IT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GB" sz="2000" dirty="0">
                    <a:latin typeface="Garamond" panose="02020404030301010803" pitchFamily="18" charset="0"/>
                  </a:rPr>
                  <a:t> indicates the water consumption of user </a:t>
                </a:r>
                <a:r>
                  <a:rPr lang="en-GB" sz="2000" i="1" dirty="0" err="1">
                    <a:latin typeface="Garamond" panose="02020404030301010803" pitchFamily="18" charset="0"/>
                  </a:rPr>
                  <a:t>i</a:t>
                </a:r>
                <a:r>
                  <a:rPr lang="en-GB" sz="2000" dirty="0">
                    <a:latin typeface="Garamond" panose="02020404030301010803" pitchFamily="18" charset="0"/>
                  </a:rPr>
                  <a:t> in the month </a:t>
                </a:r>
                <a:r>
                  <a:rPr lang="en-GB" sz="2000" i="1" dirty="0">
                    <a:latin typeface="Garamond" panose="02020404030301010803" pitchFamily="18" charset="0"/>
                  </a:rPr>
                  <a:t>t</a:t>
                </a:r>
                <a:r>
                  <a:rPr lang="en-GB" sz="2000" dirty="0">
                    <a:latin typeface="Garamond" panose="02020404030301010803" pitchFamily="18" charset="0"/>
                  </a:rPr>
                  <a:t>; 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t-IT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sz="2000" dirty="0">
                    <a:latin typeface="Garamond" panose="02020404030301010803" pitchFamily="18" charset="0"/>
                  </a:rPr>
                  <a:t>: identifies the treated group (=1 if the user has been treated)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t-IT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𝑃𝑜𝑠𝑡</m:t>
                        </m:r>
                      </m:e>
                      <m:sub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it-IT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 dirty="0">
                    <a:latin typeface="Garamond" panose="02020404030301010803" pitchFamily="18" charset="0"/>
                  </a:rPr>
                  <a:t>identifies the treatment period (=1 from 2021/09 to 2022/01=0 from 2021/05 to 2022/08); 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t-IT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GB" sz="2000" dirty="0">
                    <a:latin typeface="Garamond" panose="02020404030301010803" pitchFamily="18" charset="0"/>
                  </a:rPr>
                  <a:t> coefficient of the interaction term captures the ATE</a:t>
                </a:r>
              </a:p>
              <a:p>
                <a:pPr marL="0" indent="0" algn="just">
                  <a:buNone/>
                </a:pPr>
                <a:r>
                  <a:rPr lang="en-GB" sz="2000" dirty="0">
                    <a:latin typeface="Garamond" panose="02020404030301010803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it-IT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it-IT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it-IT" sz="2000" b="0" i="0" smtClean="0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lang="en-GB" sz="2000" dirty="0">
                    <a:latin typeface="Garamond" panose="02020404030301010803" pitchFamily="18" charset="0"/>
                  </a:rPr>
                  <a:t>unit and time fixed effects</a:t>
                </a:r>
              </a:p>
              <a:p>
                <a:pPr marL="0" indent="0" algn="ctr">
                  <a:buNone/>
                </a:pPr>
                <a:endParaRPr lang="it-IT" sz="1200" dirty="0">
                  <a:latin typeface="Garamond" panose="02020404030301010803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6319" y="1817160"/>
                <a:ext cx="11291454" cy="5389242"/>
              </a:xfrm>
              <a:blipFill>
                <a:blip r:embed="rId2"/>
                <a:stretch>
                  <a:fillRect l="-540" t="-101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739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1731" y="5339242"/>
            <a:ext cx="11930269" cy="1089184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000" dirty="0">
                <a:latin typeface="Garamond" panose="02020404030301010803" pitchFamily="18" charset="0"/>
                <a:cs typeface="Calibri" panose="020F0502020204030204" pitchFamily="34" charset="0"/>
              </a:rPr>
              <a:t>On average, the campaign promoted a daily water saving of 22 liters/pc (-10%) compared to the control group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291909"/>
              </p:ext>
            </p:extLst>
          </p:nvPr>
        </p:nvGraphicFramePr>
        <p:xfrm>
          <a:off x="3263077" y="1457668"/>
          <a:ext cx="5037666" cy="3457575"/>
        </p:xfrm>
        <a:graphic>
          <a:graphicData uri="http://schemas.openxmlformats.org/drawingml/2006/table">
            <a:tbl>
              <a:tblPr/>
              <a:tblGrid>
                <a:gridCol w="2518833">
                  <a:extLst>
                    <a:ext uri="{9D8B030D-6E8A-4147-A177-3AD203B41FA5}">
                      <a16:colId xmlns:a16="http://schemas.microsoft.com/office/drawing/2014/main" val="1511436770"/>
                    </a:ext>
                  </a:extLst>
                </a:gridCol>
                <a:gridCol w="2518833">
                  <a:extLst>
                    <a:ext uri="{9D8B030D-6E8A-4147-A177-3AD203B41FA5}">
                      <a16:colId xmlns:a16="http://schemas.microsoft.com/office/drawing/2014/main" val="509135178"/>
                    </a:ext>
                  </a:extLst>
                </a:gridCol>
              </a:tblGrid>
              <a:tr h="217170">
                <a:tc>
                  <a:txBody>
                    <a:bodyPr/>
                    <a:lstStyle/>
                    <a:p>
                      <a:pPr algn="l" fontAlgn="ctr"/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(1)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046802"/>
                  </a:ext>
                </a:extLst>
              </a:tr>
              <a:tr h="202565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04937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Post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-66.254***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122868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(4.887)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098497"/>
                  </a:ext>
                </a:extLst>
              </a:tr>
              <a:tr h="202565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Post*Treated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-22.408***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38671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(8.526)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062147"/>
                  </a:ext>
                </a:extLst>
              </a:tr>
              <a:tr h="202565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Constant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262.328***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895791"/>
                  </a:ext>
                </a:extLst>
              </a:tr>
              <a:tr h="202565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(2.619)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983732"/>
                  </a:ext>
                </a:extLst>
              </a:tr>
              <a:tr h="202565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405782"/>
                  </a:ext>
                </a:extLst>
              </a:tr>
              <a:tr h="202565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No. </a:t>
                      </a:r>
                      <a:r>
                        <a:rPr lang="it-IT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Obs</a:t>
                      </a:r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38,945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396472"/>
                  </a:ext>
                </a:extLst>
              </a:tr>
              <a:tr h="202565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R-</a:t>
                      </a:r>
                      <a:r>
                        <a:rPr lang="it-IT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squared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0.062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285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45546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2109</Words>
  <Application>Microsoft Office PowerPoint</Application>
  <PresentationFormat>Widescreen</PresentationFormat>
  <Paragraphs>333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Courier New</vt:lpstr>
      <vt:lpstr>Garamond</vt:lpstr>
      <vt:lpstr>Times New Roman</vt:lpstr>
      <vt:lpstr>Wingdings</vt:lpstr>
      <vt:lpstr>Tema di Office</vt:lpstr>
      <vt:lpstr>A field experiment to promote water saving in the metropolitan area of Milan</vt:lpstr>
      <vt:lpstr>Introduction: Research Question &amp; Motivation</vt:lpstr>
      <vt:lpstr>Introduction: Research Question &amp; Motivation</vt:lpstr>
      <vt:lpstr>the information campaign</vt:lpstr>
      <vt:lpstr>Contributions to existing literature</vt:lpstr>
      <vt:lpstr>Presentazione standard di PowerPoint</vt:lpstr>
      <vt:lpstr>Presentazione standard di PowerPoint</vt:lpstr>
      <vt:lpstr>RQ1- Did the experiment promote water conservation?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Conclusions</vt:lpstr>
      <vt:lpstr>Thank you for your attention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meters and gamification: a field experiment to promote water saving in the metropolitan area of Milan</dc:title>
  <dc:creator>sabrinaruberto@outlook.it</dc:creator>
  <cp:lastModifiedBy>stefano clo'</cp:lastModifiedBy>
  <cp:revision>208</cp:revision>
  <dcterms:created xsi:type="dcterms:W3CDTF">2022-04-07T09:00:38Z</dcterms:created>
  <dcterms:modified xsi:type="dcterms:W3CDTF">2023-07-10T07:16:00Z</dcterms:modified>
</cp:coreProperties>
</file>