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07" r:id="rId3"/>
    <p:sldId id="366" r:id="rId4"/>
    <p:sldId id="317" r:id="rId5"/>
    <p:sldId id="341" r:id="rId6"/>
    <p:sldId id="367" r:id="rId7"/>
    <p:sldId id="368" r:id="rId8"/>
    <p:sldId id="275" r:id="rId9"/>
    <p:sldId id="330" r:id="rId10"/>
    <p:sldId id="369" r:id="rId11"/>
    <p:sldId id="338" r:id="rId12"/>
    <p:sldId id="378" r:id="rId13"/>
    <p:sldId id="365" r:id="rId14"/>
    <p:sldId id="370" r:id="rId15"/>
    <p:sldId id="339" r:id="rId16"/>
    <p:sldId id="371" r:id="rId17"/>
    <p:sldId id="372" r:id="rId18"/>
    <p:sldId id="376" r:id="rId19"/>
    <p:sldId id="377" r:id="rId20"/>
    <p:sldId id="373" r:id="rId21"/>
    <p:sldId id="374" r:id="rId22"/>
    <p:sldId id="375" r:id="rId23"/>
    <p:sldId id="379" r:id="rId24"/>
  </p:sldIdLst>
  <p:sldSz cx="12192000" cy="6858000"/>
  <p:notesSz cx="7010400" cy="92964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FFFFF"/>
    <a:srgbClr val="FFFF66"/>
    <a:srgbClr val="FCFC04"/>
    <a:srgbClr val="FFFF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654" autoAdjust="0"/>
  </p:normalViewPr>
  <p:slideViewPr>
    <p:cSldViewPr snapToGrid="0">
      <p:cViewPr>
        <p:scale>
          <a:sx n="65" d="100"/>
          <a:sy n="65" d="100"/>
        </p:scale>
        <p:origin x="60"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06AE3-3090-4B97-BBF3-E62D2CF8B413}" type="datetimeFigureOut">
              <a:rPr lang="en-US" smtClean="0"/>
              <a:t>7/4/2023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BF4B916-4FAF-416A-B3F2-D3C4147A7ECD}" type="slidenum">
              <a:rPr lang="en-US" smtClean="0"/>
              <a:t>‹#›</a:t>
            </a:fld>
            <a:endParaRPr lang="en-US"/>
          </a:p>
        </p:txBody>
      </p:sp>
    </p:spTree>
    <p:extLst>
      <p:ext uri="{BB962C8B-B14F-4D97-AF65-F5344CB8AC3E}">
        <p14:creationId xmlns:p14="http://schemas.microsoft.com/office/powerpoint/2010/main" val="747405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1</a:t>
            </a:fld>
            <a:endParaRPr lang="en-US"/>
          </a:p>
        </p:txBody>
      </p:sp>
    </p:spTree>
    <p:extLst>
      <p:ext uri="{BB962C8B-B14F-4D97-AF65-F5344CB8AC3E}">
        <p14:creationId xmlns:p14="http://schemas.microsoft.com/office/powerpoint/2010/main" val="1844668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Aim of study: understand what drives curtailment behavior. We use COVID shock that impacted both employment/earnings and amount of time spent at home.</a:t>
            </a:r>
          </a:p>
          <a:p>
            <a:endParaRPr lang="en-US" dirty="0"/>
          </a:p>
          <a:p>
            <a:r>
              <a:rPr lang="en-US" dirty="0"/>
              <a:t>Dictator Game: select one out of three charities (</a:t>
            </a:r>
            <a:r>
              <a:rPr lang="en-US" sz="1200" kern="1200" dirty="0">
                <a:solidFill>
                  <a:schemeClr val="tx1"/>
                </a:solidFill>
                <a:effectLst/>
                <a:latin typeface="+mn-lt"/>
                <a:ea typeface="+mn-ea"/>
                <a:cs typeface="+mn-cs"/>
              </a:rPr>
              <a:t>Doctors Without Borders, Feed the Children, and Amnesty International)</a:t>
            </a:r>
          </a:p>
          <a:p>
            <a:r>
              <a:rPr lang="en-US" sz="1200" kern="1200" dirty="0">
                <a:solidFill>
                  <a:schemeClr val="tx1"/>
                </a:solidFill>
                <a:effectLst/>
                <a:latin typeface="+mn-lt"/>
                <a:ea typeface="+mn-ea"/>
                <a:cs typeface="+mn-cs"/>
              </a:rPr>
              <a:t>Then allocate 10 euros between self and the chosen charity</a:t>
            </a:r>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10</a:t>
            </a:fld>
            <a:endParaRPr lang="en-US"/>
          </a:p>
        </p:txBody>
      </p:sp>
    </p:spTree>
    <p:extLst>
      <p:ext uri="{BB962C8B-B14F-4D97-AF65-F5344CB8AC3E}">
        <p14:creationId xmlns:p14="http://schemas.microsoft.com/office/powerpoint/2010/main" val="946444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Analysis in two steps: 1) compare # curtailment actions in each wave to see if there are changes. We use demographic characteristics to control for differences in the two groups of subjects. 2) use COVID shock to identify mechanisms that lead to changes in curtailment routines. Specifically, we ask if income shocks or behavioral changes due to COVID led to changes in curtailment. Again we control for demographics and for altruism. </a:t>
            </a:r>
          </a:p>
          <a:p>
            <a:r>
              <a:rPr lang="en-US" dirty="0"/>
              <a:t>Finally, we explore the role of environmental responsibility as a driver of curtailment behavior.\\</a:t>
            </a:r>
          </a:p>
          <a:p>
            <a:endParaRPr lang="en-US" dirty="0"/>
          </a:p>
          <a:p>
            <a:r>
              <a:rPr lang="en-US" dirty="0"/>
              <a:t>Data from Table show that # of curtailment actions are higher in the 2</a:t>
            </a:r>
            <a:r>
              <a:rPr lang="en-US" baseline="30000" dirty="0"/>
              <a:t>nd</a:t>
            </a:r>
            <a:r>
              <a:rPr lang="en-US" dirty="0"/>
              <a:t> wave. For ex. Unplug Appliances: difference is 0.178 ….. 83% more likely to unplug appliances and 13% more likely to turn off lights during the COVID wave than earlier.</a:t>
            </a:r>
          </a:p>
          <a:p>
            <a:r>
              <a:rPr lang="en-US" dirty="0"/>
              <a:t>In 2</a:t>
            </a:r>
            <a:r>
              <a:rPr lang="en-US" baseline="30000" dirty="0"/>
              <a:t>nd</a:t>
            </a:r>
            <a:r>
              <a:rPr lang="en-US" dirty="0"/>
              <a:t> wave we record lower [personal environmental responsibility.</a:t>
            </a:r>
          </a:p>
          <a:p>
            <a:r>
              <a:rPr lang="en-US" dirty="0"/>
              <a:t>13% lost job, 71% stay home and 67% avoid contacts with friends and family. Similar statistics for Germany as a whole.</a:t>
            </a:r>
          </a:p>
        </p:txBody>
      </p:sp>
      <p:sp>
        <p:nvSpPr>
          <p:cNvPr id="4" name="Slide Number Placeholder 3"/>
          <p:cNvSpPr>
            <a:spLocks noGrp="1"/>
          </p:cNvSpPr>
          <p:nvPr>
            <p:ph type="sldNum" sz="quarter" idx="5"/>
          </p:nvPr>
        </p:nvSpPr>
        <p:spPr/>
        <p:txBody>
          <a:bodyPr/>
          <a:lstStyle/>
          <a:p>
            <a:fld id="{CBF4B916-4FAF-416A-B3F2-D3C4147A7ECD}" type="slidenum">
              <a:rPr lang="en-US" smtClean="0"/>
              <a:t>11</a:t>
            </a:fld>
            <a:endParaRPr lang="en-US"/>
          </a:p>
        </p:txBody>
      </p:sp>
    </p:spTree>
    <p:extLst>
      <p:ext uri="{BB962C8B-B14F-4D97-AF65-F5344CB8AC3E}">
        <p14:creationId xmlns:p14="http://schemas.microsoft.com/office/powerpoint/2010/main" val="2207116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from Table show that # of curtailment actions are higher in the 2</a:t>
            </a:r>
            <a:r>
              <a:rPr lang="en-US" baseline="30000" dirty="0"/>
              <a:t>nd</a:t>
            </a:r>
            <a:r>
              <a:rPr lang="en-US" dirty="0"/>
              <a:t> wave. For ex. Unplug Appliances: difference is 0.178 ….. 83% more likely to unplug appliances and 13% more likely to turn off lights during the COVID wave than earlier.</a:t>
            </a:r>
          </a:p>
          <a:p>
            <a:r>
              <a:rPr lang="en-US" dirty="0"/>
              <a:t>In 2</a:t>
            </a:r>
            <a:r>
              <a:rPr lang="en-US" baseline="30000" dirty="0"/>
              <a:t>nd</a:t>
            </a:r>
            <a:r>
              <a:rPr lang="en-US" dirty="0"/>
              <a:t> wave we record lower personal environmental responsibility.</a:t>
            </a:r>
          </a:p>
          <a:p>
            <a:r>
              <a:rPr lang="en-US" dirty="0"/>
              <a:t>13% lost job, 71% stay home and 67% avoid contacts with friends and family. Similar statistics for Germany as a whole.</a:t>
            </a:r>
          </a:p>
        </p:txBody>
      </p:sp>
      <p:sp>
        <p:nvSpPr>
          <p:cNvPr id="4" name="Slide Number Placeholder 3"/>
          <p:cNvSpPr>
            <a:spLocks noGrp="1"/>
          </p:cNvSpPr>
          <p:nvPr>
            <p:ph type="sldNum" sz="quarter" idx="5"/>
          </p:nvPr>
        </p:nvSpPr>
        <p:spPr/>
        <p:txBody>
          <a:bodyPr/>
          <a:lstStyle/>
          <a:p>
            <a:fld id="{CBF4B916-4FAF-416A-B3F2-D3C4147A7ECD}" type="slidenum">
              <a:rPr lang="en-US" smtClean="0"/>
              <a:t>12</a:t>
            </a:fld>
            <a:endParaRPr lang="en-US"/>
          </a:p>
        </p:txBody>
      </p:sp>
    </p:spTree>
    <p:extLst>
      <p:ext uri="{BB962C8B-B14F-4D97-AF65-F5344CB8AC3E}">
        <p14:creationId xmlns:p14="http://schemas.microsoft.com/office/powerpoint/2010/main" val="1013927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 A compares curtailment behavior across waves, on average 67% more actions in 2</a:t>
            </a:r>
            <a:r>
              <a:rPr lang="en-US" baseline="30000" dirty="0"/>
              <a:t>nd</a:t>
            </a:r>
            <a:r>
              <a:rPr lang="en-US" dirty="0"/>
              <a:t> wave than 1</a:t>
            </a:r>
            <a:r>
              <a:rPr lang="en-US" baseline="30000" dirty="0"/>
              <a:t>st</a:t>
            </a:r>
            <a:endParaRPr lang="en-US" dirty="0"/>
          </a:p>
          <a:p>
            <a:r>
              <a:rPr lang="en-US" dirty="0"/>
              <a:t>Fig. B looks at likelihood of each action in the two waves; in 2</a:t>
            </a:r>
            <a:r>
              <a:rPr lang="en-US" baseline="30000" dirty="0"/>
              <a:t>nd</a:t>
            </a:r>
            <a:r>
              <a:rPr lang="en-US" dirty="0"/>
              <a:t> wave likelihood increases by 9%, 28% and 18%  respectively</a:t>
            </a:r>
          </a:p>
          <a:p>
            <a:r>
              <a:rPr lang="en-US" dirty="0"/>
              <a:t>Evidence of newly developed routines</a:t>
            </a:r>
          </a:p>
        </p:txBody>
      </p:sp>
      <p:sp>
        <p:nvSpPr>
          <p:cNvPr id="4" name="Slide Number Placeholder 3"/>
          <p:cNvSpPr>
            <a:spLocks noGrp="1"/>
          </p:cNvSpPr>
          <p:nvPr>
            <p:ph type="sldNum" sz="quarter" idx="5"/>
          </p:nvPr>
        </p:nvSpPr>
        <p:spPr/>
        <p:txBody>
          <a:bodyPr/>
          <a:lstStyle/>
          <a:p>
            <a:fld id="{CBF4B916-4FAF-416A-B3F2-D3C4147A7ECD}" type="slidenum">
              <a:rPr lang="en-US" smtClean="0"/>
              <a:t>13</a:t>
            </a:fld>
            <a:endParaRPr lang="en-US"/>
          </a:p>
        </p:txBody>
      </p:sp>
    </p:spTree>
    <p:extLst>
      <p:ext uri="{BB962C8B-B14F-4D97-AF65-F5344CB8AC3E}">
        <p14:creationId xmlns:p14="http://schemas.microsoft.com/office/powerpoint/2010/main" val="3973117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control for demographic effects and imbalances across waves, we estimate  linear regression models on the total # of reported actions and a series of linear probability models on the likelihood of reporting each action. model (1) controls for the wave, (2) for demographics, (3) for personal environmental responsibility</a:t>
            </a:r>
          </a:p>
          <a:p>
            <a:endParaRPr lang="en-US" dirty="0"/>
          </a:p>
          <a:p>
            <a:r>
              <a:rPr lang="en-US" dirty="0"/>
              <a:t>Fig. show estimate coefficients and bars report the 95% confidence intervals</a:t>
            </a:r>
          </a:p>
        </p:txBody>
      </p:sp>
      <p:sp>
        <p:nvSpPr>
          <p:cNvPr id="4" name="Slide Number Placeholder 3"/>
          <p:cNvSpPr>
            <a:spLocks noGrp="1"/>
          </p:cNvSpPr>
          <p:nvPr>
            <p:ph type="sldNum" sz="quarter" idx="5"/>
          </p:nvPr>
        </p:nvSpPr>
        <p:spPr/>
        <p:txBody>
          <a:bodyPr/>
          <a:lstStyle/>
          <a:p>
            <a:fld id="{CBF4B916-4FAF-416A-B3F2-D3C4147A7ECD}" type="slidenum">
              <a:rPr lang="en-US" smtClean="0"/>
              <a:t>14</a:t>
            </a:fld>
            <a:endParaRPr lang="en-US"/>
          </a:p>
        </p:txBody>
      </p:sp>
    </p:spTree>
    <p:extLst>
      <p:ext uri="{BB962C8B-B14F-4D97-AF65-F5344CB8AC3E}">
        <p14:creationId xmlns:p14="http://schemas.microsoft.com/office/powerpoint/2010/main" val="570257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 COVID as exogenous shock. We restrict analysis to 2</a:t>
            </a:r>
            <a:r>
              <a:rPr lang="en-US" baseline="30000" dirty="0"/>
              <a:t>nd</a:t>
            </a:r>
            <a:r>
              <a:rPr lang="en-US" dirty="0"/>
              <a:t> wave and compare behavior of those individuals whose income and staying at home were impacted by the pandemic to the behavior of those initials not affected by the pandemic.</a:t>
            </a:r>
          </a:p>
          <a:p>
            <a:r>
              <a:rPr lang="en-US" dirty="0"/>
              <a:t>Two channels for the change in behavior: 1) reduced income or 2) increased attention</a:t>
            </a:r>
          </a:p>
          <a:p>
            <a:r>
              <a:rPr lang="en-US" dirty="0"/>
              <a:t>We proxy shock to income with being laid off or losing job</a:t>
            </a:r>
          </a:p>
          <a:p>
            <a:r>
              <a:rPr lang="en-US" dirty="0"/>
              <a:t>We proxy increased attention to energy curtailment with </a:t>
            </a:r>
            <a:r>
              <a:rPr lang="en-US" sz="1200" kern="1200" dirty="0">
                <a:solidFill>
                  <a:schemeClr val="tx1"/>
                </a:solidFill>
                <a:effectLst/>
                <a:latin typeface="+mn-lt"/>
                <a:ea typeface="+mn-ea"/>
                <a:cs typeface="+mn-cs"/>
              </a:rPr>
              <a:t>adherence with the stay-at-home mandates and reduced contact with friends and family (staying home implies fewer options available)</a:t>
            </a:r>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15</a:t>
            </a:fld>
            <a:endParaRPr lang="en-US"/>
          </a:p>
        </p:txBody>
      </p:sp>
    </p:spTree>
    <p:extLst>
      <p:ext uri="{BB962C8B-B14F-4D97-AF65-F5344CB8AC3E}">
        <p14:creationId xmlns:p14="http://schemas.microsoft.com/office/powerpoint/2010/main" val="2026331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 in likelihood of Unplugging appliance is significant only for those who reported  spending more time at home, thus increasing attention to energy curtailment.</a:t>
            </a:r>
          </a:p>
          <a:p>
            <a:r>
              <a:rPr lang="en-US" dirty="0"/>
              <a:t>No difference in likelihood of unplugging between those who lost job and those who did not </a:t>
            </a:r>
          </a:p>
        </p:txBody>
      </p:sp>
      <p:sp>
        <p:nvSpPr>
          <p:cNvPr id="4" name="Slide Number Placeholder 3"/>
          <p:cNvSpPr>
            <a:spLocks noGrp="1"/>
          </p:cNvSpPr>
          <p:nvPr>
            <p:ph type="sldNum" sz="quarter" idx="5"/>
          </p:nvPr>
        </p:nvSpPr>
        <p:spPr/>
        <p:txBody>
          <a:bodyPr/>
          <a:lstStyle/>
          <a:p>
            <a:fld id="{CBF4B916-4FAF-416A-B3F2-D3C4147A7ECD}" type="slidenum">
              <a:rPr lang="en-US" smtClean="0"/>
              <a:t>16</a:t>
            </a:fld>
            <a:endParaRPr lang="en-US"/>
          </a:p>
        </p:txBody>
      </p:sp>
    </p:spTree>
    <p:extLst>
      <p:ext uri="{BB962C8B-B14F-4D97-AF65-F5344CB8AC3E}">
        <p14:creationId xmlns:p14="http://schemas.microsoft.com/office/powerpoint/2010/main" val="3498465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Results from series of regressions (a linear probability model) with multiple controls, including trust and altruism + giving in dictator game.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Across all specifications, the estimated coefficient on our proxy for income shocks – reporting a change in employment and job loss – is positive but statistically insignificant. Respondents who reported losing a job during the pandemic are approximately 0.1 to 4.5 percentage points more likely to state that they regularly unplug appliances than counterparts whose employment status was unaffected by the pandemic.  For perspective, such effects are significantly smaller than the approximate 13.6 percentage point difference in the estimated propensity to report unplugging appliances across female and male respondents.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effect on curtailment behavior  of our proxies for increased attention – staying at home and avoiding face-to-face contact with friends and family – is positive and statistically significant.  Respondents who report increased time spent in the home due to compliance with stay-at-home restrictions are approximately 9.2 to 10.4 percentage points more likely to unplug appliances when not in use than counterparts reporting no such change. Respondents who report increased time spent in the home due to avoiding contacts with others are approximately 15 to 15.5 percentage points more likely to unplug appliances when not in use than counterparts reporting no such change. </a:t>
            </a:r>
          </a:p>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17</a:t>
            </a:fld>
            <a:endParaRPr lang="en-US"/>
          </a:p>
        </p:txBody>
      </p:sp>
    </p:spTree>
    <p:extLst>
      <p:ext uri="{BB962C8B-B14F-4D97-AF65-F5344CB8AC3E}">
        <p14:creationId xmlns:p14="http://schemas.microsoft.com/office/powerpoint/2010/main" val="2477349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18</a:t>
            </a:fld>
            <a:endParaRPr lang="en-US"/>
          </a:p>
        </p:txBody>
      </p:sp>
    </p:spTree>
    <p:extLst>
      <p:ext uri="{BB962C8B-B14F-4D97-AF65-F5344CB8AC3E}">
        <p14:creationId xmlns:p14="http://schemas.microsoft.com/office/powerpoint/2010/main" val="772933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19</a:t>
            </a:fld>
            <a:endParaRPr lang="en-US"/>
          </a:p>
        </p:txBody>
      </p:sp>
    </p:spTree>
    <p:extLst>
      <p:ext uri="{BB962C8B-B14F-4D97-AF65-F5344CB8AC3E}">
        <p14:creationId xmlns:p14="http://schemas.microsoft.com/office/powerpoint/2010/main" val="2299225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2</a:t>
            </a:fld>
            <a:endParaRPr lang="en-US"/>
          </a:p>
        </p:txBody>
      </p:sp>
    </p:spTree>
    <p:extLst>
      <p:ext uri="{BB962C8B-B14F-4D97-AF65-F5344CB8AC3E}">
        <p14:creationId xmlns:p14="http://schemas.microsoft.com/office/powerpoint/2010/main" val="3686428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our waves, </a:t>
            </a:r>
            <a:r>
              <a:rPr lang="en-US" sz="1200" kern="1200" dirty="0">
                <a:solidFill>
                  <a:schemeClr val="tx1"/>
                </a:solidFill>
                <a:effectLst/>
                <a:latin typeface="+mn-lt"/>
                <a:ea typeface="+mn-ea"/>
                <a:cs typeface="+mn-cs"/>
              </a:rPr>
              <a:t>respondents in the second wave are more likely to report that they are not willing to take actions to protect the environment unless others are taking such actions. Likewise, we observe a significant decrease in the willingness of respondents to make compromises in their current lifestyle for the benefit of the environment or to pay a higher price for electricity generated from renewable energy resources.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findings are robust to the inclusion of demographic and socio-economic controls. </a:t>
            </a:r>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20</a:t>
            </a:fld>
            <a:endParaRPr lang="en-US"/>
          </a:p>
        </p:txBody>
      </p:sp>
    </p:spTree>
    <p:extLst>
      <p:ext uri="{BB962C8B-B14F-4D97-AF65-F5344CB8AC3E}">
        <p14:creationId xmlns:p14="http://schemas.microsoft.com/office/powerpoint/2010/main" val="25200505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21</a:t>
            </a:fld>
            <a:endParaRPr lang="en-US"/>
          </a:p>
        </p:txBody>
      </p:sp>
    </p:spTree>
    <p:extLst>
      <p:ext uri="{BB962C8B-B14F-4D97-AF65-F5344CB8AC3E}">
        <p14:creationId xmlns:p14="http://schemas.microsoft.com/office/powerpoint/2010/main" val="2838733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back-of-the-envelope calibration shows that these small changes in curtailment actions can lead to substantial energy savings. Unplugging appliances after usage could lead to savings of up to 210 kilowatt hours per year for a two-person German household.  We estimate an approximate 13 percentage points increase in the likelihood an individual regularly unplugs appliances after use. Extrapolating this effect to the 41.5 million households in Germany,</a:t>
            </a:r>
            <a:r>
              <a:rPr lang="de-D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our estimates imply energy savings of around 1.13 terawatt hours per year.  To put these numbers into perspective, the estimated savings correspond to approximately 0.2 percent of the overall energy consumption in Germany (BDEW, 2020) and financial savings of around 361 million euros per year (co2online, 2021). </a:t>
            </a:r>
          </a:p>
          <a:p>
            <a:r>
              <a:rPr lang="en-US" sz="1200" kern="1200" dirty="0">
                <a:solidFill>
                  <a:schemeClr val="tx1"/>
                </a:solidFill>
                <a:effectLst/>
                <a:latin typeface="+mn-lt"/>
                <a:ea typeface="+mn-ea"/>
                <a:cs typeface="+mn-cs"/>
              </a:rPr>
              <a:t>The average German household size is a two-person household (Federal Agency for Civic Education, 2021).</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Unintended benefit of national lock-down policies </a:t>
            </a:r>
          </a:p>
          <a:p>
            <a:r>
              <a:rPr lang="en-US" dirty="0"/>
              <a:t>We do not study </a:t>
            </a:r>
            <a:r>
              <a:rPr lang="en-US" sz="1200" kern="1200" dirty="0">
                <a:solidFill>
                  <a:schemeClr val="tx1"/>
                </a:solidFill>
                <a:effectLst/>
                <a:latin typeface="+mn-lt"/>
                <a:ea typeface="+mn-ea"/>
                <a:cs typeface="+mn-cs"/>
              </a:rPr>
              <a:t>the evolution of curtailment behavior over the course of the pandemic and after the lockdown. Future work is to explore whether curtailment actions formed during the COVID-19 pandemic impact the acceptance and effectiveness of other climate change mitigation strategies and last over time.</a:t>
            </a:r>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22</a:t>
            </a:fld>
            <a:endParaRPr lang="en-US"/>
          </a:p>
        </p:txBody>
      </p:sp>
    </p:spTree>
    <p:extLst>
      <p:ext uri="{BB962C8B-B14F-4D97-AF65-F5344CB8AC3E}">
        <p14:creationId xmlns:p14="http://schemas.microsoft.com/office/powerpoint/2010/main" val="4097633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3</a:t>
            </a:fld>
            <a:endParaRPr lang="en-US"/>
          </a:p>
        </p:txBody>
      </p:sp>
    </p:spTree>
    <p:extLst>
      <p:ext uri="{BB962C8B-B14F-4D97-AF65-F5344CB8AC3E}">
        <p14:creationId xmlns:p14="http://schemas.microsoft.com/office/powerpoint/2010/main" val="2908333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COVID was a shock that impacted both employment/earning and amount of time spent at home.</a:t>
            </a:r>
          </a:p>
        </p:txBody>
      </p:sp>
      <p:sp>
        <p:nvSpPr>
          <p:cNvPr id="4" name="Slide Number Placeholder 3"/>
          <p:cNvSpPr>
            <a:spLocks noGrp="1"/>
          </p:cNvSpPr>
          <p:nvPr>
            <p:ph type="sldNum" sz="quarter" idx="5"/>
          </p:nvPr>
        </p:nvSpPr>
        <p:spPr/>
        <p:txBody>
          <a:bodyPr/>
          <a:lstStyle/>
          <a:p>
            <a:fld id="{CBF4B916-4FAF-416A-B3F2-D3C4147A7ECD}" type="slidenum">
              <a:rPr lang="en-US" smtClean="0"/>
              <a:t>4</a:t>
            </a:fld>
            <a:endParaRPr lang="en-US"/>
          </a:p>
        </p:txBody>
      </p:sp>
    </p:spTree>
    <p:extLst>
      <p:ext uri="{BB962C8B-B14F-4D97-AF65-F5344CB8AC3E}">
        <p14:creationId xmlns:p14="http://schemas.microsoft.com/office/powerpoint/2010/main" val="961512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5</a:t>
            </a:fld>
            <a:endParaRPr lang="en-US"/>
          </a:p>
        </p:txBody>
      </p:sp>
    </p:spTree>
    <p:extLst>
      <p:ext uri="{BB962C8B-B14F-4D97-AF65-F5344CB8AC3E}">
        <p14:creationId xmlns:p14="http://schemas.microsoft.com/office/powerpoint/2010/main" val="3709077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6</a:t>
            </a:fld>
            <a:endParaRPr lang="en-US"/>
          </a:p>
        </p:txBody>
      </p:sp>
    </p:spTree>
    <p:extLst>
      <p:ext uri="{BB962C8B-B14F-4D97-AF65-F5344CB8AC3E}">
        <p14:creationId xmlns:p14="http://schemas.microsoft.com/office/powerpoint/2010/main" val="4201192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7</a:t>
            </a:fld>
            <a:endParaRPr lang="en-US"/>
          </a:p>
        </p:txBody>
      </p:sp>
    </p:spTree>
    <p:extLst>
      <p:ext uri="{BB962C8B-B14F-4D97-AF65-F5344CB8AC3E}">
        <p14:creationId xmlns:p14="http://schemas.microsoft.com/office/powerpoint/2010/main" val="1140535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8</a:t>
            </a:fld>
            <a:endParaRPr lang="en-US"/>
          </a:p>
        </p:txBody>
      </p:sp>
    </p:spTree>
    <p:extLst>
      <p:ext uri="{BB962C8B-B14F-4D97-AF65-F5344CB8AC3E}">
        <p14:creationId xmlns:p14="http://schemas.microsoft.com/office/powerpoint/2010/main" val="3542850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F4B916-4FAF-416A-B3F2-D3C4147A7ECD}" type="slidenum">
              <a:rPr lang="en-US" smtClean="0"/>
              <a:t>9</a:t>
            </a:fld>
            <a:endParaRPr lang="en-US"/>
          </a:p>
        </p:txBody>
      </p:sp>
    </p:spTree>
    <p:extLst>
      <p:ext uri="{BB962C8B-B14F-4D97-AF65-F5344CB8AC3E}">
        <p14:creationId xmlns:p14="http://schemas.microsoft.com/office/powerpoint/2010/main" val="1946125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601BB9-C89D-4C76-973E-04D97CB00D53}"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2302848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601BB9-C89D-4C76-973E-04D97CB00D53}"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321560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601BB9-C89D-4C76-973E-04D97CB00D53}"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394427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601BB9-C89D-4C76-973E-04D97CB00D53}"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211526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601BB9-C89D-4C76-973E-04D97CB00D53}"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166410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601BB9-C89D-4C76-973E-04D97CB00D53}"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259958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601BB9-C89D-4C76-973E-04D97CB00D53}" type="datetimeFigureOut">
              <a:rPr lang="en-US" smtClean="0"/>
              <a:t>7/4/2023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243052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601BB9-C89D-4C76-973E-04D97CB00D53}" type="datetimeFigureOut">
              <a:rPr lang="en-US" smtClean="0"/>
              <a:t>7/4/2023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4098249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01BB9-C89D-4C76-973E-04D97CB00D53}" type="datetimeFigureOut">
              <a:rPr lang="en-US" smtClean="0"/>
              <a:t>7/4/2023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130772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601BB9-C89D-4C76-973E-04D97CB00D53}"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203675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601BB9-C89D-4C76-973E-04D97CB00D53}"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BDE62-460B-4DA8-BBE3-FCBADEF17B40}" type="slidenum">
              <a:rPr lang="en-US" smtClean="0"/>
              <a:t>‹#›</a:t>
            </a:fld>
            <a:endParaRPr lang="en-US"/>
          </a:p>
        </p:txBody>
      </p:sp>
    </p:spTree>
    <p:extLst>
      <p:ext uri="{BB962C8B-B14F-4D97-AF65-F5344CB8AC3E}">
        <p14:creationId xmlns:p14="http://schemas.microsoft.com/office/powerpoint/2010/main" val="3615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EDA4DA3D-AF6B-4A8F-B4AE-4305C8331049}"/>
              </a:ext>
            </a:extLst>
          </p:cNvPr>
          <p:cNvGraphicFramePr>
            <a:graphicFrameLocks noChangeAspect="1"/>
          </p:cNvGraphicFramePr>
          <p:nvPr userDrawn="1">
            <p:custDataLst>
              <p:tags r:id="rId14"/>
            </p:custDataLst>
            <p:extLst>
              <p:ext uri="{D42A27DB-BD31-4B8C-83A1-F6EECF244321}">
                <p14:modId xmlns:p14="http://schemas.microsoft.com/office/powerpoint/2010/main" val="37173786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8" name="think-cell Slide" r:id="rId15" imgW="423" imgH="423" progId="TCLayout.ActiveDocument.1">
                  <p:embed/>
                </p:oleObj>
              </mc:Choice>
              <mc:Fallback>
                <p:oleObj name="think-cell Slide" r:id="rId15" imgW="423" imgH="423" progId="TCLayout.ActiveDocument.1">
                  <p:embed/>
                  <p:pic>
                    <p:nvPicPr>
                      <p:cNvPr id="0" name=""/>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01BB9-C89D-4C76-973E-04D97CB00D53}" type="datetimeFigureOut">
              <a:rPr lang="en-US" smtClean="0"/>
              <a:t>7/4/2023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BDE62-460B-4DA8-BBE3-FCBADEF17B40}" type="slidenum">
              <a:rPr lang="en-US" smtClean="0"/>
              <a:t>‹#›</a:t>
            </a:fld>
            <a:endParaRPr lang="en-US"/>
          </a:p>
        </p:txBody>
      </p:sp>
    </p:spTree>
    <p:extLst>
      <p:ext uri="{BB962C8B-B14F-4D97-AF65-F5344CB8AC3E}">
        <p14:creationId xmlns:p14="http://schemas.microsoft.com/office/powerpoint/2010/main" val="202995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2.png"/><Relationship Id="rId2" Type="http://schemas.openxmlformats.org/officeDocument/2006/relationships/tags" Target="../tags/tag13.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4.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16.xml"/><Relationship Id="rId1" Type="http://schemas.openxmlformats.org/officeDocument/2006/relationships/vmlDrawing" Target="../drawings/vmlDrawing15.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7.xml"/><Relationship Id="rId1" Type="http://schemas.openxmlformats.org/officeDocument/2006/relationships/vmlDrawing" Target="../drawings/vmlDrawing16.vml"/><Relationship Id="rId6" Type="http://schemas.openxmlformats.org/officeDocument/2006/relationships/image" Target="../media/image1.emf"/><Relationship Id="rId5" Type="http://schemas.openxmlformats.org/officeDocument/2006/relationships/oleObject" Target="../embeddings/oleObject15.bin"/><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vmlDrawing" Target="../drawings/vmlDrawing17.vml"/><Relationship Id="rId6" Type="http://schemas.openxmlformats.org/officeDocument/2006/relationships/image" Target="../media/image1.emf"/><Relationship Id="rId5" Type="http://schemas.openxmlformats.org/officeDocument/2006/relationships/oleObject" Target="../embeddings/oleObject16.bin"/><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vmlDrawing" Target="../drawings/vmlDrawing18.vml"/><Relationship Id="rId6" Type="http://schemas.openxmlformats.org/officeDocument/2006/relationships/image" Target="../media/image1.emf"/><Relationship Id="rId5" Type="http://schemas.openxmlformats.org/officeDocument/2006/relationships/oleObject" Target="../embeddings/oleObject17.bin"/><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6.png"/><Relationship Id="rId2" Type="http://schemas.openxmlformats.org/officeDocument/2006/relationships/tags" Target="../tags/tag20.xml"/><Relationship Id="rId1" Type="http://schemas.openxmlformats.org/officeDocument/2006/relationships/vmlDrawing" Target="../drawings/vmlDrawing19.vml"/><Relationship Id="rId6" Type="http://schemas.openxmlformats.org/officeDocument/2006/relationships/image" Target="../media/image1.emf"/><Relationship Id="rId5" Type="http://schemas.openxmlformats.org/officeDocument/2006/relationships/oleObject" Target="../embeddings/oleObject18.bin"/><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vmlDrawing" Target="../drawings/vmlDrawing20.vml"/><Relationship Id="rId6" Type="http://schemas.openxmlformats.org/officeDocument/2006/relationships/image" Target="../media/image1.emf"/><Relationship Id="rId5" Type="http://schemas.openxmlformats.org/officeDocument/2006/relationships/oleObject" Target="../embeddings/oleObject19.bin"/><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vmlDrawing" Target="../drawings/vmlDrawing21.vml"/><Relationship Id="rId6" Type="http://schemas.openxmlformats.org/officeDocument/2006/relationships/image" Target="../media/image1.emf"/><Relationship Id="rId5" Type="http://schemas.openxmlformats.org/officeDocument/2006/relationships/oleObject" Target="../embeddings/oleObject20.bin"/><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CCD27CE-E33B-43C9-A02A-AF772A663E96}"/>
              </a:ext>
            </a:extLst>
          </p:cNvPr>
          <p:cNvGraphicFramePr>
            <a:graphicFrameLocks noChangeAspect="1"/>
          </p:cNvGraphicFramePr>
          <p:nvPr>
            <p:custDataLst>
              <p:tags r:id="rId2"/>
            </p:custDataLst>
            <p:extLst>
              <p:ext uri="{D42A27DB-BD31-4B8C-83A1-F6EECF244321}">
                <p14:modId xmlns:p14="http://schemas.microsoft.com/office/powerpoint/2010/main" val="4315687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8" name="think-cell Slide" r:id="rId5" imgW="423" imgH="423" progId="TCLayout.ActiveDocument.1">
                  <p:embed/>
                </p:oleObj>
              </mc:Choice>
              <mc:Fallback>
                <p:oleObj name="think-cell Slide" r:id="rId5" imgW="423" imgH="42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ctrTitle"/>
          </p:nvPr>
        </p:nvSpPr>
        <p:spPr>
          <a:xfrm>
            <a:off x="991451" y="980033"/>
            <a:ext cx="10209089" cy="1759382"/>
          </a:xfrm>
        </p:spPr>
        <p:txBody>
          <a:bodyPr vert="horz">
            <a:noAutofit/>
          </a:bodyPr>
          <a:lstStyle/>
          <a:p>
            <a:pPr>
              <a:lnSpc>
                <a:spcPct val="107000"/>
              </a:lnSpc>
              <a:spcBef>
                <a:spcPts val="0"/>
              </a:spcBef>
              <a:spcAft>
                <a:spcPts val="600"/>
              </a:spcAft>
            </a:pPr>
            <a:br>
              <a:rPr lang="en-US" sz="4400" b="1" dirty="0">
                <a:latin typeface="Aharoni" panose="02010803020104030203" pitchFamily="2" charset="-79"/>
                <a:cs typeface="Aharoni" panose="02010803020104030203" pitchFamily="2" charset="-79"/>
              </a:rPr>
            </a:br>
            <a:r>
              <a:rPr lang="en-US" sz="3600" b="1" dirty="0">
                <a:latin typeface="Aharoni" panose="02010803020104030203" pitchFamily="2" charset="-79"/>
                <a:cs typeface="Aharoni" panose="02010803020104030203" pitchFamily="2" charset="-79"/>
              </a:rPr>
              <a:t>What Drives Energy Curtailment? Using COVID-19 as a Natural Experiment to Disentangle the Relative Importance of Attention and Income Shocks</a:t>
            </a:r>
          </a:p>
        </p:txBody>
      </p:sp>
      <p:sp>
        <p:nvSpPr>
          <p:cNvPr id="3" name="Subtitle 2"/>
          <p:cNvSpPr>
            <a:spLocks noGrp="1"/>
          </p:cNvSpPr>
          <p:nvPr>
            <p:ph type="subTitle" idx="1"/>
          </p:nvPr>
        </p:nvSpPr>
        <p:spPr>
          <a:xfrm>
            <a:off x="746847" y="3429000"/>
            <a:ext cx="10698299" cy="3002349"/>
          </a:xfrm>
        </p:spPr>
        <p:txBody>
          <a:bodyPr>
            <a:normAutofit/>
          </a:bodyPr>
          <a:lstStyle/>
          <a:p>
            <a:pPr algn="l"/>
            <a:r>
              <a:rPr lang="en-US" b="1" dirty="0">
                <a:latin typeface="Corbel" panose="020B0503020204020204" pitchFamily="34" charset="0"/>
              </a:rPr>
              <a:t>		Andreas </a:t>
            </a:r>
            <a:r>
              <a:rPr lang="en-US" b="1" dirty="0" err="1">
                <a:latin typeface="Corbel" panose="020B0503020204020204" pitchFamily="34" charset="0"/>
              </a:rPr>
              <a:t>Löschel</a:t>
            </a:r>
            <a:r>
              <a:rPr lang="en-US" b="1" dirty="0">
                <a:latin typeface="Corbel" panose="020B0503020204020204" pitchFamily="34" charset="0"/>
              </a:rPr>
              <a:t>		       Michael Price	</a:t>
            </a:r>
          </a:p>
          <a:p>
            <a:pPr algn="l"/>
            <a:r>
              <a:rPr lang="en-US" b="1" dirty="0">
                <a:latin typeface="Corbel" panose="020B0503020204020204" pitchFamily="34" charset="0"/>
              </a:rPr>
              <a:t>		Laura </a:t>
            </a:r>
            <a:r>
              <a:rPr lang="en-US" b="1" dirty="0" err="1">
                <a:latin typeface="Corbel" panose="020B0503020204020204" pitchFamily="34" charset="0"/>
              </a:rPr>
              <a:t>Razzolini</a:t>
            </a:r>
            <a:r>
              <a:rPr lang="en-US" b="1" dirty="0">
                <a:latin typeface="Corbel" panose="020B0503020204020204" pitchFamily="34" charset="0"/>
              </a:rPr>
              <a:t> 		Madeline </a:t>
            </a:r>
            <a:r>
              <a:rPr lang="en-US" b="1" dirty="0" err="1">
                <a:latin typeface="Corbel" panose="020B0503020204020204" pitchFamily="34" charset="0"/>
              </a:rPr>
              <a:t>Werthschulte</a:t>
            </a:r>
            <a:endParaRPr lang="en-US" b="1" dirty="0">
              <a:latin typeface="Corbel" panose="020B0503020204020204" pitchFamily="34" charset="0"/>
            </a:endParaRPr>
          </a:p>
          <a:p>
            <a:r>
              <a:rPr lang="en-US" dirty="0">
                <a:latin typeface="Corbel" panose="020B0503020204020204" pitchFamily="34" charset="0"/>
              </a:rPr>
              <a:t>   </a:t>
            </a:r>
          </a:p>
          <a:p>
            <a:r>
              <a:rPr lang="en-US" sz="2800" dirty="0">
                <a:latin typeface="Corbel" panose="020B0503020204020204" pitchFamily="34" charset="0"/>
              </a:rPr>
              <a:t> </a:t>
            </a:r>
            <a:r>
              <a:rPr lang="en-US" sz="2800" dirty="0" err="1">
                <a:latin typeface="Corbel" panose="020B0503020204020204" pitchFamily="34" charset="0"/>
              </a:rPr>
              <a:t>Behavioural</a:t>
            </a:r>
            <a:r>
              <a:rPr lang="en-US" sz="2800" dirty="0">
                <a:latin typeface="Corbel" panose="020B0503020204020204" pitchFamily="34" charset="0"/>
              </a:rPr>
              <a:t> Ecological Economics Workshop</a:t>
            </a:r>
          </a:p>
          <a:p>
            <a:r>
              <a:rPr lang="en-US" sz="2800" dirty="0">
                <a:latin typeface="Corbel" panose="020B0503020204020204" pitchFamily="34" charset="0"/>
              </a:rPr>
              <a:t>July 10, 2023</a:t>
            </a:r>
          </a:p>
          <a:p>
            <a:endParaRPr lang="en-US" dirty="0">
              <a:latin typeface="Corbel" panose="020B0503020204020204" pitchFamily="34" charset="0"/>
            </a:endParaRPr>
          </a:p>
          <a:p>
            <a:endParaRPr lang="en-US" dirty="0">
              <a:latin typeface="Corbel" panose="020B0503020204020204" pitchFamily="34" charset="0"/>
            </a:endParaRPr>
          </a:p>
          <a:p>
            <a:endParaRPr lang="en-US" dirty="0">
              <a:latin typeface="Corbel" panose="020B0503020204020204" pitchFamily="34" charset="0"/>
            </a:endParaRPr>
          </a:p>
        </p:txBody>
      </p:sp>
    </p:spTree>
    <p:extLst>
      <p:ext uri="{BB962C8B-B14F-4D97-AF65-F5344CB8AC3E}">
        <p14:creationId xmlns:p14="http://schemas.microsoft.com/office/powerpoint/2010/main" val="158084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013D738-1A31-4880-A325-4C19F695D00D}"/>
              </a:ext>
            </a:extLst>
          </p:cNvPr>
          <p:cNvGraphicFramePr>
            <a:graphicFrameLocks noChangeAspect="1"/>
          </p:cNvGraphicFramePr>
          <p:nvPr>
            <p:custDataLst>
              <p:tags r:id="rId2"/>
            </p:custDataLst>
            <p:extLst>
              <p:ext uri="{D42A27DB-BD31-4B8C-83A1-F6EECF244321}">
                <p14:modId xmlns:p14="http://schemas.microsoft.com/office/powerpoint/2010/main" val="27192987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04" name="think-cell Slide" r:id="rId5" imgW="423" imgH="423" progId="TCLayout.ActiveDocument.1">
                  <p:embed/>
                </p:oleObj>
              </mc:Choice>
              <mc:Fallback>
                <p:oleObj name="think-cell Slide" r:id="rId5" imgW="423" imgH="423" progId="TCLayout.ActiveDocument.1">
                  <p:embed/>
                  <p:pic>
                    <p:nvPicPr>
                      <p:cNvPr id="5" name="Object 4" hidden="1">
                        <a:extLst>
                          <a:ext uri="{FF2B5EF4-FFF2-40B4-BE49-F238E27FC236}">
                            <a16:creationId xmlns:a16="http://schemas.microsoft.com/office/drawing/2014/main" id="{1013D738-1A31-4880-A325-4C19F695D00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679D355-FEB0-4F05-8FBF-52C0884FAB6E}"/>
              </a:ext>
            </a:extLst>
          </p:cNvPr>
          <p:cNvSpPr>
            <a:spLocks noGrp="1"/>
          </p:cNvSpPr>
          <p:nvPr>
            <p:ph type="title"/>
          </p:nvPr>
        </p:nvSpPr>
        <p:spPr/>
        <p:txBody>
          <a:bodyPr vert="horz"/>
          <a:lstStyle/>
          <a:p>
            <a:r>
              <a:rPr lang="en-US" b="1" dirty="0">
                <a:solidFill>
                  <a:prstClr val="black"/>
                </a:solidFill>
                <a:latin typeface="Corbel" panose="020B0503020204020204" pitchFamily="34" charset="0"/>
                <a:ea typeface="Cambria" panose="02040503050406030204" pitchFamily="18" charset="0"/>
              </a:rPr>
              <a:t>Survey questions – COVID wave</a:t>
            </a:r>
            <a:endParaRPr lang="en-US" dirty="0"/>
          </a:p>
        </p:txBody>
      </p:sp>
      <p:sp>
        <p:nvSpPr>
          <p:cNvPr id="3" name="Content Placeholder 2">
            <a:extLst>
              <a:ext uri="{FF2B5EF4-FFF2-40B4-BE49-F238E27FC236}">
                <a16:creationId xmlns:a16="http://schemas.microsoft.com/office/drawing/2014/main" id="{F414371E-B3EB-46DF-B507-722B63696C14}"/>
              </a:ext>
            </a:extLst>
          </p:cNvPr>
          <p:cNvSpPr>
            <a:spLocks noGrp="1"/>
          </p:cNvSpPr>
          <p:nvPr>
            <p:ph idx="1"/>
          </p:nvPr>
        </p:nvSpPr>
        <p:spPr>
          <a:xfrm>
            <a:off x="838200" y="1690688"/>
            <a:ext cx="10033000" cy="4351338"/>
          </a:xfrm>
        </p:spPr>
        <p:txBody>
          <a:bodyPr>
            <a:normAutofit fontScale="92500" lnSpcReduction="10000"/>
          </a:bodyPr>
          <a:lstStyle/>
          <a:p>
            <a:pPr>
              <a:lnSpc>
                <a:spcPct val="110000"/>
              </a:lnSpc>
            </a:pPr>
            <a:r>
              <a:rPr lang="en-US" dirty="0"/>
              <a:t>Have you experienced the following? (to proxy income reductions)</a:t>
            </a:r>
          </a:p>
          <a:p>
            <a:pPr lvl="1">
              <a:lnSpc>
                <a:spcPct val="110000"/>
              </a:lnSpc>
            </a:pPr>
            <a:r>
              <a:rPr lang="en-US" dirty="0"/>
              <a:t>‘Being laid-off’ (yes-no)</a:t>
            </a:r>
          </a:p>
          <a:p>
            <a:pPr lvl="1">
              <a:lnSpc>
                <a:spcPct val="110000"/>
              </a:lnSpc>
            </a:pPr>
            <a:r>
              <a:rPr lang="en-US" dirty="0"/>
              <a:t>‘Your employer or You shutting down the business’ (yes-no)</a:t>
            </a:r>
          </a:p>
          <a:p>
            <a:pPr>
              <a:lnSpc>
                <a:spcPct val="110000"/>
              </a:lnSpc>
            </a:pPr>
            <a:r>
              <a:rPr lang="en-US" dirty="0"/>
              <a:t>Which of the following measures have you been following? (to proxy increased time spent at home)</a:t>
            </a:r>
          </a:p>
          <a:p>
            <a:pPr lvl="1">
              <a:lnSpc>
                <a:spcPct val="110000"/>
              </a:lnSpc>
            </a:pPr>
            <a:r>
              <a:rPr lang="en-US" dirty="0"/>
              <a:t>‘staying-at-home except to do basic shopping’ (yes-no)</a:t>
            </a:r>
          </a:p>
          <a:p>
            <a:pPr lvl="1">
              <a:lnSpc>
                <a:spcPct val="110000"/>
              </a:lnSpc>
            </a:pPr>
            <a:r>
              <a:rPr lang="en-US" dirty="0"/>
              <a:t>‘avoiding face-to-face contact with friends and family’ (yes-no)</a:t>
            </a:r>
          </a:p>
          <a:p>
            <a:pPr>
              <a:lnSpc>
                <a:spcPct val="110000"/>
              </a:lnSpc>
            </a:pPr>
            <a:r>
              <a:rPr lang="en-US" dirty="0"/>
              <a:t>Broader controls: </a:t>
            </a:r>
          </a:p>
          <a:p>
            <a:pPr lvl="1">
              <a:lnSpc>
                <a:spcPct val="110000"/>
              </a:lnSpc>
            </a:pPr>
            <a:r>
              <a:rPr lang="en-US" dirty="0"/>
              <a:t>Trust in government in handling the pandemic</a:t>
            </a:r>
          </a:p>
          <a:p>
            <a:pPr lvl="1">
              <a:lnSpc>
                <a:spcPct val="110000"/>
              </a:lnSpc>
            </a:pPr>
            <a:r>
              <a:rPr lang="en-US" dirty="0"/>
              <a:t>Self- reported altruism + giving to charity of choice in a Dictator Game</a:t>
            </a:r>
          </a:p>
          <a:p>
            <a:pPr>
              <a:lnSpc>
                <a:spcPct val="110000"/>
              </a:lnSpc>
            </a:pPr>
            <a:endParaRPr lang="en-US" dirty="0"/>
          </a:p>
        </p:txBody>
      </p:sp>
    </p:spTree>
    <p:extLst>
      <p:ext uri="{BB962C8B-B14F-4D97-AF65-F5344CB8AC3E}">
        <p14:creationId xmlns:p14="http://schemas.microsoft.com/office/powerpoint/2010/main" val="4023622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0EAB45F-086C-4D9B-8B38-538C6FEE7064}"/>
              </a:ext>
            </a:extLst>
          </p:cNvPr>
          <p:cNvGraphicFramePr>
            <a:graphicFrameLocks noChangeAspect="1"/>
          </p:cNvGraphicFramePr>
          <p:nvPr>
            <p:custDataLst>
              <p:tags r:id="rId2"/>
            </p:custDataLst>
            <p:extLst>
              <p:ext uri="{D42A27DB-BD31-4B8C-83A1-F6EECF244321}">
                <p14:modId xmlns:p14="http://schemas.microsoft.com/office/powerpoint/2010/main" val="22830083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27" name="think-cell Slide" r:id="rId5" imgW="423" imgH="423" progId="TCLayout.ActiveDocument.1">
                  <p:embed/>
                </p:oleObj>
              </mc:Choice>
              <mc:Fallback>
                <p:oleObj name="think-cell Slide" r:id="rId5" imgW="423" imgH="42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4D8392A-8DB2-463D-A777-814FD101E93B}"/>
              </a:ext>
            </a:extLst>
          </p:cNvPr>
          <p:cNvSpPr>
            <a:spLocks noGrp="1"/>
          </p:cNvSpPr>
          <p:nvPr>
            <p:ph type="title"/>
          </p:nvPr>
        </p:nvSpPr>
        <p:spPr>
          <a:xfrm>
            <a:off x="583058" y="161240"/>
            <a:ext cx="10515600" cy="1325563"/>
          </a:xfrm>
        </p:spPr>
        <p:txBody>
          <a:bodyPr>
            <a:normAutofit/>
          </a:bodyPr>
          <a:lstStyle/>
          <a:p>
            <a:pPr>
              <a:lnSpc>
                <a:spcPct val="100000"/>
              </a:lnSpc>
            </a:pPr>
            <a:endParaRPr lang="en-US" sz="3200" b="1" dirty="0">
              <a:latin typeface="Cambria" panose="02040503050406030204" pitchFamily="18" charset="0"/>
              <a:ea typeface="Cambria" panose="02040503050406030204" pitchFamily="18" charset="0"/>
            </a:endParaRPr>
          </a:p>
        </p:txBody>
      </p:sp>
      <p:sp>
        <p:nvSpPr>
          <p:cNvPr id="3" name="Oval 2">
            <a:extLst>
              <a:ext uri="{FF2B5EF4-FFF2-40B4-BE49-F238E27FC236}">
                <a16:creationId xmlns:a16="http://schemas.microsoft.com/office/drawing/2014/main" id="{DE536392-98A8-4695-962B-6277A457E719}"/>
              </a:ext>
            </a:extLst>
          </p:cNvPr>
          <p:cNvSpPr/>
          <p:nvPr/>
        </p:nvSpPr>
        <p:spPr>
          <a:xfrm>
            <a:off x="8495930" y="1322773"/>
            <a:ext cx="754602" cy="1640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9050">
                <a:solidFill>
                  <a:schemeClr val="tx1"/>
                </a:solidFill>
              </a:ln>
              <a:noFill/>
            </a:endParaRPr>
          </a:p>
        </p:txBody>
      </p:sp>
      <p:graphicFrame>
        <p:nvGraphicFramePr>
          <p:cNvPr id="8" name="Content Placeholder 7">
            <a:extLst>
              <a:ext uri="{FF2B5EF4-FFF2-40B4-BE49-F238E27FC236}">
                <a16:creationId xmlns:a16="http://schemas.microsoft.com/office/drawing/2014/main" id="{6004B223-016B-47E6-9538-1AA472652282}"/>
              </a:ext>
            </a:extLst>
          </p:cNvPr>
          <p:cNvGraphicFramePr>
            <a:graphicFrameLocks noGrp="1"/>
          </p:cNvGraphicFramePr>
          <p:nvPr>
            <p:ph idx="1"/>
            <p:extLst>
              <p:ext uri="{D42A27DB-BD31-4B8C-83A1-F6EECF244321}">
                <p14:modId xmlns:p14="http://schemas.microsoft.com/office/powerpoint/2010/main" val="2359234127"/>
              </p:ext>
            </p:extLst>
          </p:nvPr>
        </p:nvGraphicFramePr>
        <p:xfrm>
          <a:off x="1639015" y="0"/>
          <a:ext cx="8012624" cy="6736392"/>
        </p:xfrm>
        <a:graphic>
          <a:graphicData uri="http://schemas.openxmlformats.org/drawingml/2006/table">
            <a:tbl>
              <a:tblPr firstRow="1" firstCol="1" bandRow="1">
                <a:tableStyleId>{5C22544A-7EE6-4342-B048-85BDC9FD1C3A}</a:tableStyleId>
              </a:tblPr>
              <a:tblGrid>
                <a:gridCol w="2588217">
                  <a:extLst>
                    <a:ext uri="{9D8B030D-6E8A-4147-A177-3AD203B41FA5}">
                      <a16:colId xmlns:a16="http://schemas.microsoft.com/office/drawing/2014/main" val="488441127"/>
                    </a:ext>
                  </a:extLst>
                </a:gridCol>
                <a:gridCol w="1968285">
                  <a:extLst>
                    <a:ext uri="{9D8B030D-6E8A-4147-A177-3AD203B41FA5}">
                      <a16:colId xmlns:a16="http://schemas.microsoft.com/office/drawing/2014/main" val="1897784501"/>
                    </a:ext>
                  </a:extLst>
                </a:gridCol>
                <a:gridCol w="1960535">
                  <a:extLst>
                    <a:ext uri="{9D8B030D-6E8A-4147-A177-3AD203B41FA5}">
                      <a16:colId xmlns:a16="http://schemas.microsoft.com/office/drawing/2014/main" val="1576830993"/>
                    </a:ext>
                  </a:extLst>
                </a:gridCol>
                <a:gridCol w="1495587">
                  <a:extLst>
                    <a:ext uri="{9D8B030D-6E8A-4147-A177-3AD203B41FA5}">
                      <a16:colId xmlns:a16="http://schemas.microsoft.com/office/drawing/2014/main" val="610087440"/>
                    </a:ext>
                  </a:extLst>
                </a:gridCol>
              </a:tblGrid>
              <a:tr h="0">
                <a:tc>
                  <a:txBody>
                    <a:bodyPr/>
                    <a:lstStyle/>
                    <a:p>
                      <a:pPr marL="0" marR="0">
                        <a:lnSpc>
                          <a:spcPct val="100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0000"/>
                        </a:lnSpc>
                        <a:spcBef>
                          <a:spcPts val="0"/>
                        </a:spcBef>
                        <a:spcAft>
                          <a:spcPts val="0"/>
                        </a:spcAft>
                      </a:pPr>
                      <a:r>
                        <a:rPr lang="en-US" sz="1050" dirty="0">
                          <a:effectLst/>
                        </a:rPr>
                        <a:t>1 - Before COVID-19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0000"/>
                        </a:lnSpc>
                        <a:spcBef>
                          <a:spcPts val="0"/>
                        </a:spcBef>
                        <a:spcAft>
                          <a:spcPts val="0"/>
                        </a:spcAft>
                      </a:pPr>
                      <a:r>
                        <a:rPr lang="en-US" sz="1050" dirty="0">
                          <a:effectLst/>
                        </a:rPr>
                        <a:t>2 - During COVID-19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3 - Difference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592977"/>
                  </a:ext>
                </a:extLst>
              </a:tr>
              <a:tr h="162081">
                <a:tc>
                  <a:txBody>
                    <a:bodyPr/>
                    <a:lstStyle/>
                    <a:p>
                      <a:pPr marL="0" marR="0">
                        <a:lnSpc>
                          <a:spcPct val="107000"/>
                        </a:lnSpc>
                        <a:spcBef>
                          <a:spcPts val="0"/>
                        </a:spcBef>
                        <a:spcAft>
                          <a:spcPts val="0"/>
                        </a:spcAft>
                      </a:pPr>
                      <a:r>
                        <a:rPr lang="en-US" sz="1050" dirty="0">
                          <a:effectLst/>
                        </a:rPr>
                        <a:t>No. actions (1-4)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1.055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1.747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0.692***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369837900"/>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(0.800)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(1.016)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(0.048)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321933087"/>
                  </a:ext>
                </a:extLst>
              </a:tr>
              <a:tr h="162081">
                <a:tc>
                  <a:txBody>
                    <a:bodyPr/>
                    <a:lstStyle/>
                    <a:p>
                      <a:pPr marL="0" marR="0">
                        <a:lnSpc>
                          <a:spcPct val="107000"/>
                        </a:lnSpc>
                        <a:spcBef>
                          <a:spcPts val="0"/>
                        </a:spcBef>
                        <a:spcAft>
                          <a:spcPts val="0"/>
                        </a:spcAft>
                      </a:pPr>
                      <a:r>
                        <a:rPr lang="en-US" sz="1050" dirty="0">
                          <a:effectLst/>
                        </a:rPr>
                        <a:t>Switch off lights (=1)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0.684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0.774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0.091***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124297862"/>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(0.465)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(0.418)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(0.023)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911991411"/>
                  </a:ext>
                </a:extLst>
              </a:tr>
              <a:tr h="162081">
                <a:tc>
                  <a:txBody>
                    <a:bodyPr/>
                    <a:lstStyle/>
                    <a:p>
                      <a:pPr marL="0" marR="0">
                        <a:lnSpc>
                          <a:spcPct val="107000"/>
                        </a:lnSpc>
                        <a:spcBef>
                          <a:spcPts val="0"/>
                        </a:spcBef>
                        <a:spcAft>
                          <a:spcPts val="0"/>
                        </a:spcAft>
                      </a:pPr>
                      <a:r>
                        <a:rPr lang="en-US" sz="1050" dirty="0">
                          <a:effectLst/>
                        </a:rPr>
                        <a:t>Check each room (=1)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0.147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0.424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0.276***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820315915"/>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(0.355)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(0.494)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(0.023)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862604745"/>
                  </a:ext>
                </a:extLst>
              </a:tr>
              <a:tr h="162081">
                <a:tc>
                  <a:txBody>
                    <a:bodyPr/>
                    <a:lstStyle/>
                    <a:p>
                      <a:pPr marL="0" marR="0">
                        <a:lnSpc>
                          <a:spcPct val="107000"/>
                        </a:lnSpc>
                        <a:spcBef>
                          <a:spcPts val="0"/>
                        </a:spcBef>
                        <a:spcAft>
                          <a:spcPts val="0"/>
                        </a:spcAft>
                      </a:pPr>
                      <a:r>
                        <a:rPr lang="en-US" sz="1050" dirty="0">
                          <a:effectLst/>
                        </a:rPr>
                        <a:t>Unplug appliances (=1)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0.214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0.392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0.178***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730196782"/>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(0.410)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(0.488)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(0.024)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471591618"/>
                  </a:ext>
                </a:extLst>
              </a:tr>
              <a:tr h="162081">
                <a:tc>
                  <a:txBody>
                    <a:bodyPr/>
                    <a:lstStyle/>
                    <a:p>
                      <a:pPr marL="0" marR="0">
                        <a:lnSpc>
                          <a:spcPct val="107000"/>
                        </a:lnSpc>
                        <a:spcBef>
                          <a:spcPts val="0"/>
                        </a:spcBef>
                        <a:spcAft>
                          <a:spcPts val="0"/>
                        </a:spcAft>
                      </a:pPr>
                      <a:r>
                        <a:rPr lang="en-US" sz="1050" dirty="0">
                          <a:effectLst/>
                        </a:rPr>
                        <a:t>Contribute only conditionally (1-4)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dirty="0">
                          <a:effectLst/>
                        </a:rPr>
                        <a:t>1.775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2.098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0.323***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3326901493"/>
                  </a:ext>
                </a:extLst>
              </a:tr>
              <a:tr h="162081">
                <a:tc>
                  <a:txBody>
                    <a:bodyPr/>
                    <a:lstStyle/>
                    <a:p>
                      <a:pPr marL="0" marR="0">
                        <a:lnSpc>
                          <a:spcPct val="107000"/>
                        </a:lnSpc>
                        <a:spcBef>
                          <a:spcPts val="0"/>
                        </a:spcBef>
                        <a:spcAft>
                          <a:spcPts val="0"/>
                        </a:spcAft>
                      </a:pPr>
                      <a:r>
                        <a:rPr lang="en-US" sz="1050" dirty="0">
                          <a:effectLst/>
                          <a:highlight>
                            <a:srgbClr val="FFFF00"/>
                          </a:highligh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dirty="0">
                          <a:effectLst/>
                        </a:rPr>
                        <a:t>(0.740)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(0.961)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(0.045)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3221636305"/>
                  </a:ext>
                </a:extLst>
              </a:tr>
              <a:tr h="162081">
                <a:tc>
                  <a:txBody>
                    <a:bodyPr/>
                    <a:lstStyle/>
                    <a:p>
                      <a:pPr marL="0" marR="0">
                        <a:lnSpc>
                          <a:spcPct val="107000"/>
                        </a:lnSpc>
                        <a:spcBef>
                          <a:spcPts val="0"/>
                        </a:spcBef>
                        <a:spcAft>
                          <a:spcPts val="0"/>
                        </a:spcAft>
                      </a:pPr>
                      <a:r>
                        <a:rPr lang="en-US" sz="1050">
                          <a:effectLst/>
                        </a:rPr>
                        <a:t>Willing to make compromises (1-4)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dirty="0">
                          <a:effectLst/>
                        </a:rPr>
                        <a:t>3.330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3.125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-0.205***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4130244235"/>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dirty="0">
                          <a:effectLst/>
                        </a:rPr>
                        <a:t>(0.617)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dirty="0">
                          <a:effectLst/>
                        </a:rPr>
                        <a:t>(0.784)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(0.037)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256359954"/>
                  </a:ext>
                </a:extLst>
              </a:tr>
              <a:tr h="162081">
                <a:tc>
                  <a:txBody>
                    <a:bodyPr/>
                    <a:lstStyle/>
                    <a:p>
                      <a:pPr marL="0" marR="0">
                        <a:lnSpc>
                          <a:spcPct val="107000"/>
                        </a:lnSpc>
                        <a:spcBef>
                          <a:spcPts val="0"/>
                        </a:spcBef>
                        <a:spcAft>
                          <a:spcPts val="0"/>
                        </a:spcAft>
                      </a:pPr>
                      <a:r>
                        <a:rPr lang="en-US" sz="1050" dirty="0">
                          <a:effectLst/>
                        </a:rPr>
                        <a:t>Willing to pay for green energy (1-5)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a:effectLst/>
                        </a:rPr>
                        <a:t>2.635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2.574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-0.061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3959527879"/>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a:effectLst/>
                        </a:rPr>
                        <a:t>(1.311)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dirty="0">
                          <a:effectLst/>
                        </a:rPr>
                        <a:t>(1.321)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(0.069)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1852263595"/>
                  </a:ext>
                </a:extLst>
              </a:tr>
              <a:tr h="162081">
                <a:tc>
                  <a:txBody>
                    <a:bodyPr/>
                    <a:lstStyle/>
                    <a:p>
                      <a:pPr marL="0" marR="0">
                        <a:lnSpc>
                          <a:spcPct val="107000"/>
                        </a:lnSpc>
                        <a:spcBef>
                          <a:spcPts val="0"/>
                        </a:spcBef>
                        <a:spcAft>
                          <a:spcPts val="0"/>
                        </a:spcAft>
                      </a:pPr>
                      <a:r>
                        <a:rPr lang="en-US" sz="1050" dirty="0">
                          <a:effectLst/>
                        </a:rPr>
                        <a:t>Female (=1)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0.530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0.515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-0.015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432297611"/>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(0.499)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(0.500)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(0.026)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656876996"/>
                  </a:ext>
                </a:extLst>
              </a:tr>
              <a:tr h="162081">
                <a:tc>
                  <a:txBody>
                    <a:bodyPr/>
                    <a:lstStyle/>
                    <a:p>
                      <a:pPr marL="0" marR="0">
                        <a:lnSpc>
                          <a:spcPct val="107000"/>
                        </a:lnSpc>
                        <a:spcBef>
                          <a:spcPts val="0"/>
                        </a:spcBef>
                        <a:spcAft>
                          <a:spcPts val="0"/>
                        </a:spcAft>
                      </a:pPr>
                      <a:r>
                        <a:rPr lang="en-US" sz="1050" dirty="0">
                          <a:effectLst/>
                        </a:rPr>
                        <a:t>Age (count)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48.696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48.354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-0.342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4193782279"/>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(18.483)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(16.272)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(0.893)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393837243"/>
                  </a:ext>
                </a:extLst>
              </a:tr>
              <a:tr h="162081">
                <a:tc>
                  <a:txBody>
                    <a:bodyPr/>
                    <a:lstStyle/>
                    <a:p>
                      <a:pPr marL="0" marR="0">
                        <a:lnSpc>
                          <a:spcPct val="107000"/>
                        </a:lnSpc>
                        <a:spcBef>
                          <a:spcPts val="0"/>
                        </a:spcBef>
                        <a:spcAft>
                          <a:spcPts val="0"/>
                        </a:spcAft>
                      </a:pPr>
                      <a:r>
                        <a:rPr lang="en-US" sz="1050" dirty="0">
                          <a:effectLst/>
                        </a:rPr>
                        <a:t>No. children (0-5)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0.416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1.023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0.606***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150820037"/>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(0.749)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(1.183)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(0.052)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483411178"/>
                  </a:ext>
                </a:extLst>
              </a:tr>
              <a:tr h="162081">
                <a:tc>
                  <a:txBody>
                    <a:bodyPr/>
                    <a:lstStyle/>
                    <a:p>
                      <a:pPr marL="0" marR="0">
                        <a:lnSpc>
                          <a:spcPct val="107000"/>
                        </a:lnSpc>
                        <a:spcBef>
                          <a:spcPts val="0"/>
                        </a:spcBef>
                        <a:spcAft>
                          <a:spcPts val="0"/>
                        </a:spcAft>
                      </a:pPr>
                      <a:r>
                        <a:rPr lang="en-US" sz="1050" dirty="0">
                          <a:effectLst/>
                        </a:rPr>
                        <a:t>Education (1-7)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3.971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4.586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0.615***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492535880"/>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(1.215)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(1.041)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(0.059)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557438482"/>
                  </a:ext>
                </a:extLst>
              </a:tr>
              <a:tr h="162081">
                <a:tc>
                  <a:txBody>
                    <a:bodyPr/>
                    <a:lstStyle/>
                    <a:p>
                      <a:pPr marL="0" marR="0">
                        <a:lnSpc>
                          <a:spcPct val="107000"/>
                        </a:lnSpc>
                        <a:spcBef>
                          <a:spcPts val="0"/>
                        </a:spcBef>
                        <a:spcAft>
                          <a:spcPts val="0"/>
                        </a:spcAft>
                      </a:pPr>
                      <a:r>
                        <a:rPr lang="en-US" sz="1050" dirty="0">
                          <a:effectLst/>
                        </a:rPr>
                        <a:t>Employed (=1)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0.553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0.556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0.003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579694442"/>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(0.498)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(0.497)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(0.026)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051021074"/>
                  </a:ext>
                </a:extLst>
              </a:tr>
              <a:tr h="162081">
                <a:tc>
                  <a:txBody>
                    <a:bodyPr/>
                    <a:lstStyle/>
                    <a:p>
                      <a:pPr marL="0" marR="0">
                        <a:lnSpc>
                          <a:spcPct val="107000"/>
                        </a:lnSpc>
                        <a:spcBef>
                          <a:spcPts val="0"/>
                        </a:spcBef>
                        <a:spcAft>
                          <a:spcPts val="0"/>
                        </a:spcAft>
                      </a:pPr>
                      <a:r>
                        <a:rPr lang="en-US" sz="1050">
                          <a:effectLst/>
                        </a:rPr>
                        <a:t>Income (1-10)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6.841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6.648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-0.193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637813085"/>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(2.704)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(3.123)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(0.168)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437523409"/>
                  </a:ext>
                </a:extLst>
              </a:tr>
              <a:tr h="162081">
                <a:tc>
                  <a:txBody>
                    <a:bodyPr/>
                    <a:lstStyle/>
                    <a:p>
                      <a:pPr marL="0" marR="0">
                        <a:lnSpc>
                          <a:spcPct val="107000"/>
                        </a:lnSpc>
                        <a:spcBef>
                          <a:spcPts val="0"/>
                        </a:spcBef>
                        <a:spcAft>
                          <a:spcPts val="0"/>
                        </a:spcAft>
                      </a:pPr>
                      <a:r>
                        <a:rPr lang="en-US" sz="1050" dirty="0">
                          <a:effectLst/>
                        </a:rPr>
                        <a:t>Trust (1-5)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3.674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770672448"/>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(1.308)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828827270"/>
                  </a:ext>
                </a:extLst>
              </a:tr>
              <a:tr h="162081">
                <a:tc>
                  <a:txBody>
                    <a:bodyPr/>
                    <a:lstStyle/>
                    <a:p>
                      <a:pPr marL="0" marR="0">
                        <a:lnSpc>
                          <a:spcPct val="107000"/>
                        </a:lnSpc>
                        <a:spcBef>
                          <a:spcPts val="0"/>
                        </a:spcBef>
                        <a:spcAft>
                          <a:spcPts val="0"/>
                        </a:spcAft>
                      </a:pPr>
                      <a:r>
                        <a:rPr lang="en-US" sz="1050">
                          <a:effectLst/>
                        </a:rPr>
                        <a:t>Sharing in DG (0-1)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0.487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943617769"/>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(0.318)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286208233"/>
                  </a:ext>
                </a:extLst>
              </a:tr>
              <a:tr h="162081">
                <a:tc>
                  <a:txBody>
                    <a:bodyPr/>
                    <a:lstStyle/>
                    <a:p>
                      <a:pPr marL="0" marR="0">
                        <a:lnSpc>
                          <a:spcPct val="107000"/>
                        </a:lnSpc>
                        <a:spcBef>
                          <a:spcPts val="0"/>
                        </a:spcBef>
                        <a:spcAft>
                          <a:spcPts val="0"/>
                        </a:spcAft>
                      </a:pPr>
                      <a:r>
                        <a:rPr lang="en-US" sz="1050">
                          <a:effectLst/>
                        </a:rPr>
                        <a:t>Self-reported altruism (0-10)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5.018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230903209"/>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(3.044)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692780344"/>
                  </a:ext>
                </a:extLst>
              </a:tr>
              <a:tr h="162081">
                <a:tc>
                  <a:txBody>
                    <a:bodyPr/>
                    <a:lstStyle/>
                    <a:p>
                      <a:pPr marL="0" marR="0">
                        <a:lnSpc>
                          <a:spcPct val="107000"/>
                        </a:lnSpc>
                        <a:spcBef>
                          <a:spcPts val="0"/>
                        </a:spcBef>
                        <a:spcAft>
                          <a:spcPts val="0"/>
                        </a:spcAft>
                      </a:pPr>
                      <a:r>
                        <a:rPr lang="en-US" sz="1050">
                          <a:effectLst/>
                        </a:rPr>
                        <a:t>Lost job (=1)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0.131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548439071"/>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(0.338)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658117265"/>
                  </a:ext>
                </a:extLst>
              </a:tr>
              <a:tr h="162081">
                <a:tc>
                  <a:txBody>
                    <a:bodyPr/>
                    <a:lstStyle/>
                    <a:p>
                      <a:pPr marL="0" marR="0">
                        <a:lnSpc>
                          <a:spcPct val="107000"/>
                        </a:lnSpc>
                        <a:spcBef>
                          <a:spcPts val="0"/>
                        </a:spcBef>
                        <a:spcAft>
                          <a:spcPts val="0"/>
                        </a:spcAft>
                      </a:pPr>
                      <a:r>
                        <a:rPr lang="en-US" sz="1050">
                          <a:effectLst/>
                        </a:rPr>
                        <a:t>Stay at home (=1)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0.710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585915264"/>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(0.454)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486294147"/>
                  </a:ext>
                </a:extLst>
              </a:tr>
              <a:tr h="162081">
                <a:tc>
                  <a:txBody>
                    <a:bodyPr/>
                    <a:lstStyle/>
                    <a:p>
                      <a:pPr marL="0" marR="0">
                        <a:lnSpc>
                          <a:spcPct val="107000"/>
                        </a:lnSpc>
                        <a:spcBef>
                          <a:spcPts val="0"/>
                        </a:spcBef>
                        <a:spcAft>
                          <a:spcPts val="0"/>
                        </a:spcAft>
                      </a:pPr>
                      <a:r>
                        <a:rPr lang="en-US" sz="1050">
                          <a:effectLst/>
                        </a:rPr>
                        <a:t>Avoid contact friends/family (=1)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0.671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68298862"/>
                  </a:ext>
                </a:extLst>
              </a:tr>
              <a:tr h="185224">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(0.470)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179161677"/>
                  </a:ext>
                </a:extLst>
              </a:tr>
              <a:tr h="162081">
                <a:tc>
                  <a:txBody>
                    <a:bodyPr/>
                    <a:lstStyle/>
                    <a:p>
                      <a:pPr marL="0" marR="0">
                        <a:lnSpc>
                          <a:spcPct val="107000"/>
                        </a:lnSpc>
                        <a:spcBef>
                          <a:spcPts val="0"/>
                        </a:spcBef>
                        <a:spcAft>
                          <a:spcPts val="0"/>
                        </a:spcAft>
                      </a:pPr>
                      <a:r>
                        <a:rPr lang="en-US" sz="1050">
                          <a:effectLst/>
                        </a:rPr>
                        <a:t>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nSpc>
                          <a:spcPct val="107000"/>
                        </a:lnSpc>
                        <a:spcBef>
                          <a:spcPts val="0"/>
                        </a:spcBef>
                        <a:spcAft>
                          <a:spcPts val="0"/>
                        </a:spcAft>
                      </a:pPr>
                      <a:r>
                        <a:rPr lang="en-US" sz="1050" dirty="0">
                          <a:effectLst/>
                        </a:rPr>
                        <a:t>                      528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739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1267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237769379"/>
                  </a:ext>
                </a:extLst>
              </a:tr>
            </a:tbl>
          </a:graphicData>
        </a:graphic>
      </p:graphicFrame>
    </p:spTree>
    <p:extLst>
      <p:ext uri="{BB962C8B-B14F-4D97-AF65-F5344CB8AC3E}">
        <p14:creationId xmlns:p14="http://schemas.microsoft.com/office/powerpoint/2010/main" val="3937136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0EAB45F-086C-4D9B-8B38-538C6FEE706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87" name="think-cell Slide" r:id="rId5" imgW="423" imgH="423" progId="TCLayout.ActiveDocument.1">
                  <p:embed/>
                </p:oleObj>
              </mc:Choice>
              <mc:Fallback>
                <p:oleObj name="think-cell Slide" r:id="rId5" imgW="423" imgH="423" progId="TCLayout.ActiveDocument.1">
                  <p:embed/>
                  <p:pic>
                    <p:nvPicPr>
                      <p:cNvPr id="4" name="Object 3" hidden="1">
                        <a:extLst>
                          <a:ext uri="{FF2B5EF4-FFF2-40B4-BE49-F238E27FC236}">
                            <a16:creationId xmlns:a16="http://schemas.microsoft.com/office/drawing/2014/main" id="{D0EAB45F-086C-4D9B-8B38-538C6FEE706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4D8392A-8DB2-463D-A777-814FD101E93B}"/>
              </a:ext>
            </a:extLst>
          </p:cNvPr>
          <p:cNvSpPr>
            <a:spLocks noGrp="1"/>
          </p:cNvSpPr>
          <p:nvPr>
            <p:ph type="title"/>
          </p:nvPr>
        </p:nvSpPr>
        <p:spPr>
          <a:xfrm>
            <a:off x="583058" y="161240"/>
            <a:ext cx="10515600" cy="1325563"/>
          </a:xfrm>
        </p:spPr>
        <p:txBody>
          <a:bodyPr>
            <a:normAutofit/>
          </a:bodyPr>
          <a:lstStyle/>
          <a:p>
            <a:pPr>
              <a:lnSpc>
                <a:spcPct val="100000"/>
              </a:lnSpc>
            </a:pPr>
            <a:endParaRPr lang="en-US" sz="3200" b="1" dirty="0">
              <a:latin typeface="Cambria" panose="02040503050406030204" pitchFamily="18" charset="0"/>
              <a:ea typeface="Cambria" panose="02040503050406030204" pitchFamily="18" charset="0"/>
            </a:endParaRPr>
          </a:p>
        </p:txBody>
      </p:sp>
      <p:sp>
        <p:nvSpPr>
          <p:cNvPr id="3" name="Oval 2">
            <a:extLst>
              <a:ext uri="{FF2B5EF4-FFF2-40B4-BE49-F238E27FC236}">
                <a16:creationId xmlns:a16="http://schemas.microsoft.com/office/drawing/2014/main" id="{DE536392-98A8-4695-962B-6277A457E719}"/>
              </a:ext>
            </a:extLst>
          </p:cNvPr>
          <p:cNvSpPr/>
          <p:nvPr/>
        </p:nvSpPr>
        <p:spPr>
          <a:xfrm>
            <a:off x="8495930" y="1322773"/>
            <a:ext cx="754602" cy="1640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9050">
                <a:solidFill>
                  <a:schemeClr val="tx1"/>
                </a:solidFill>
              </a:ln>
              <a:noFill/>
            </a:endParaRPr>
          </a:p>
        </p:txBody>
      </p:sp>
      <p:graphicFrame>
        <p:nvGraphicFramePr>
          <p:cNvPr id="8" name="Content Placeholder 7">
            <a:extLst>
              <a:ext uri="{FF2B5EF4-FFF2-40B4-BE49-F238E27FC236}">
                <a16:creationId xmlns:a16="http://schemas.microsoft.com/office/drawing/2014/main" id="{6004B223-016B-47E6-9538-1AA472652282}"/>
              </a:ext>
            </a:extLst>
          </p:cNvPr>
          <p:cNvGraphicFramePr>
            <a:graphicFrameLocks noGrp="1"/>
          </p:cNvGraphicFramePr>
          <p:nvPr>
            <p:ph idx="1"/>
            <p:extLst>
              <p:ext uri="{D42A27DB-BD31-4B8C-83A1-F6EECF244321}">
                <p14:modId xmlns:p14="http://schemas.microsoft.com/office/powerpoint/2010/main" val="169839614"/>
              </p:ext>
            </p:extLst>
          </p:nvPr>
        </p:nvGraphicFramePr>
        <p:xfrm>
          <a:off x="1639015" y="0"/>
          <a:ext cx="8012624" cy="6736392"/>
        </p:xfrm>
        <a:graphic>
          <a:graphicData uri="http://schemas.openxmlformats.org/drawingml/2006/table">
            <a:tbl>
              <a:tblPr firstRow="1" firstCol="1" bandRow="1">
                <a:tableStyleId>{5C22544A-7EE6-4342-B048-85BDC9FD1C3A}</a:tableStyleId>
              </a:tblPr>
              <a:tblGrid>
                <a:gridCol w="2588217">
                  <a:extLst>
                    <a:ext uri="{9D8B030D-6E8A-4147-A177-3AD203B41FA5}">
                      <a16:colId xmlns:a16="http://schemas.microsoft.com/office/drawing/2014/main" val="488441127"/>
                    </a:ext>
                  </a:extLst>
                </a:gridCol>
                <a:gridCol w="1968285">
                  <a:extLst>
                    <a:ext uri="{9D8B030D-6E8A-4147-A177-3AD203B41FA5}">
                      <a16:colId xmlns:a16="http://schemas.microsoft.com/office/drawing/2014/main" val="1897784501"/>
                    </a:ext>
                  </a:extLst>
                </a:gridCol>
                <a:gridCol w="1960535">
                  <a:extLst>
                    <a:ext uri="{9D8B030D-6E8A-4147-A177-3AD203B41FA5}">
                      <a16:colId xmlns:a16="http://schemas.microsoft.com/office/drawing/2014/main" val="1576830993"/>
                    </a:ext>
                  </a:extLst>
                </a:gridCol>
                <a:gridCol w="1495587">
                  <a:extLst>
                    <a:ext uri="{9D8B030D-6E8A-4147-A177-3AD203B41FA5}">
                      <a16:colId xmlns:a16="http://schemas.microsoft.com/office/drawing/2014/main" val="610087440"/>
                    </a:ext>
                  </a:extLst>
                </a:gridCol>
              </a:tblGrid>
              <a:tr h="0">
                <a:tc>
                  <a:txBody>
                    <a:bodyPr/>
                    <a:lstStyle/>
                    <a:p>
                      <a:pPr marL="0" marR="0">
                        <a:lnSpc>
                          <a:spcPct val="100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0000"/>
                        </a:lnSpc>
                        <a:spcBef>
                          <a:spcPts val="0"/>
                        </a:spcBef>
                        <a:spcAft>
                          <a:spcPts val="0"/>
                        </a:spcAft>
                      </a:pPr>
                      <a:r>
                        <a:rPr lang="en-US" sz="1050" dirty="0">
                          <a:effectLst/>
                        </a:rPr>
                        <a:t>1 - Before COVID-19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0000"/>
                        </a:lnSpc>
                        <a:spcBef>
                          <a:spcPts val="0"/>
                        </a:spcBef>
                        <a:spcAft>
                          <a:spcPts val="0"/>
                        </a:spcAft>
                      </a:pPr>
                      <a:r>
                        <a:rPr lang="en-US" sz="1050" dirty="0">
                          <a:effectLst/>
                        </a:rPr>
                        <a:t>2 - During COVID-19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3 - Difference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592977"/>
                  </a:ext>
                </a:extLst>
              </a:tr>
              <a:tr h="162081">
                <a:tc>
                  <a:txBody>
                    <a:bodyPr/>
                    <a:lstStyle/>
                    <a:p>
                      <a:pPr marL="0" marR="0">
                        <a:lnSpc>
                          <a:spcPct val="107000"/>
                        </a:lnSpc>
                        <a:spcBef>
                          <a:spcPts val="0"/>
                        </a:spcBef>
                        <a:spcAft>
                          <a:spcPts val="0"/>
                        </a:spcAft>
                      </a:pPr>
                      <a:r>
                        <a:rPr lang="en-US" sz="1050" dirty="0">
                          <a:effectLst/>
                        </a:rPr>
                        <a:t>No. actions (1-4)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1.055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1.747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0.692***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369837900"/>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(0.800)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(1.016)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(0.048)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321933087"/>
                  </a:ext>
                </a:extLst>
              </a:tr>
              <a:tr h="162081">
                <a:tc>
                  <a:txBody>
                    <a:bodyPr/>
                    <a:lstStyle/>
                    <a:p>
                      <a:pPr marL="0" marR="0">
                        <a:lnSpc>
                          <a:spcPct val="107000"/>
                        </a:lnSpc>
                        <a:spcBef>
                          <a:spcPts val="0"/>
                        </a:spcBef>
                        <a:spcAft>
                          <a:spcPts val="0"/>
                        </a:spcAft>
                      </a:pPr>
                      <a:r>
                        <a:rPr lang="en-US" sz="1050" dirty="0">
                          <a:effectLst/>
                        </a:rPr>
                        <a:t>Switch off lights (=1)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0.684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0.774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0.091***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124297862"/>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(0.465)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(0.418)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(0.023)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911991411"/>
                  </a:ext>
                </a:extLst>
              </a:tr>
              <a:tr h="162081">
                <a:tc>
                  <a:txBody>
                    <a:bodyPr/>
                    <a:lstStyle/>
                    <a:p>
                      <a:pPr marL="0" marR="0">
                        <a:lnSpc>
                          <a:spcPct val="107000"/>
                        </a:lnSpc>
                        <a:spcBef>
                          <a:spcPts val="0"/>
                        </a:spcBef>
                        <a:spcAft>
                          <a:spcPts val="0"/>
                        </a:spcAft>
                      </a:pPr>
                      <a:r>
                        <a:rPr lang="en-US" sz="1050" dirty="0">
                          <a:effectLst/>
                        </a:rPr>
                        <a:t>Check each room (=1)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0.147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0.424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0.276***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820315915"/>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(0.355)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(0.494)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(0.023)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862604745"/>
                  </a:ext>
                </a:extLst>
              </a:tr>
              <a:tr h="162081">
                <a:tc>
                  <a:txBody>
                    <a:bodyPr/>
                    <a:lstStyle/>
                    <a:p>
                      <a:pPr marL="0" marR="0">
                        <a:lnSpc>
                          <a:spcPct val="107000"/>
                        </a:lnSpc>
                        <a:spcBef>
                          <a:spcPts val="0"/>
                        </a:spcBef>
                        <a:spcAft>
                          <a:spcPts val="0"/>
                        </a:spcAft>
                      </a:pPr>
                      <a:r>
                        <a:rPr lang="en-US" sz="1050" dirty="0">
                          <a:effectLst/>
                        </a:rPr>
                        <a:t>Unplug appliances (=1)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0.214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0.392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0.178***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730196782"/>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(0.410)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(0.488)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(0.024)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471591618"/>
                  </a:ext>
                </a:extLst>
              </a:tr>
              <a:tr h="162081">
                <a:tc>
                  <a:txBody>
                    <a:bodyPr/>
                    <a:lstStyle/>
                    <a:p>
                      <a:pPr marL="0" marR="0">
                        <a:lnSpc>
                          <a:spcPct val="107000"/>
                        </a:lnSpc>
                        <a:spcBef>
                          <a:spcPts val="0"/>
                        </a:spcBef>
                        <a:spcAft>
                          <a:spcPts val="0"/>
                        </a:spcAft>
                      </a:pPr>
                      <a:r>
                        <a:rPr lang="en-US" sz="1050" dirty="0">
                          <a:effectLst/>
                        </a:rPr>
                        <a:t>Contribute only conditionally (1-4)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dirty="0">
                          <a:effectLst/>
                        </a:rPr>
                        <a:t>1.775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2.098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0.323***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3326901493"/>
                  </a:ext>
                </a:extLst>
              </a:tr>
              <a:tr h="162081">
                <a:tc>
                  <a:txBody>
                    <a:bodyPr/>
                    <a:lstStyle/>
                    <a:p>
                      <a:pPr marL="0" marR="0">
                        <a:lnSpc>
                          <a:spcPct val="107000"/>
                        </a:lnSpc>
                        <a:spcBef>
                          <a:spcPts val="0"/>
                        </a:spcBef>
                        <a:spcAft>
                          <a:spcPts val="0"/>
                        </a:spcAft>
                      </a:pPr>
                      <a:r>
                        <a:rPr lang="en-US" sz="1050" dirty="0">
                          <a:effectLst/>
                          <a:highlight>
                            <a:srgbClr val="FFFF00"/>
                          </a:highligh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dirty="0">
                          <a:effectLst/>
                        </a:rPr>
                        <a:t>(0.740)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(0.961)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(0.045)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3221636305"/>
                  </a:ext>
                </a:extLst>
              </a:tr>
              <a:tr h="162081">
                <a:tc>
                  <a:txBody>
                    <a:bodyPr/>
                    <a:lstStyle/>
                    <a:p>
                      <a:pPr marL="0" marR="0">
                        <a:lnSpc>
                          <a:spcPct val="107000"/>
                        </a:lnSpc>
                        <a:spcBef>
                          <a:spcPts val="0"/>
                        </a:spcBef>
                        <a:spcAft>
                          <a:spcPts val="0"/>
                        </a:spcAft>
                      </a:pPr>
                      <a:r>
                        <a:rPr lang="en-US" sz="1050">
                          <a:effectLst/>
                        </a:rPr>
                        <a:t>Willing to make compromises (1-4)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dirty="0">
                          <a:effectLst/>
                        </a:rPr>
                        <a:t>3.330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3.125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-0.205***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4130244235"/>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dirty="0">
                          <a:effectLst/>
                        </a:rPr>
                        <a:t>(0.617)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dirty="0">
                          <a:effectLst/>
                        </a:rPr>
                        <a:t>(0.784)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(0.037)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256359954"/>
                  </a:ext>
                </a:extLst>
              </a:tr>
              <a:tr h="162081">
                <a:tc>
                  <a:txBody>
                    <a:bodyPr/>
                    <a:lstStyle/>
                    <a:p>
                      <a:pPr marL="0" marR="0">
                        <a:lnSpc>
                          <a:spcPct val="107000"/>
                        </a:lnSpc>
                        <a:spcBef>
                          <a:spcPts val="0"/>
                        </a:spcBef>
                        <a:spcAft>
                          <a:spcPts val="0"/>
                        </a:spcAft>
                      </a:pPr>
                      <a:r>
                        <a:rPr lang="en-US" sz="1050" dirty="0">
                          <a:effectLst/>
                        </a:rPr>
                        <a:t>Willing to pay for green energy (1-5)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a:effectLst/>
                        </a:rPr>
                        <a:t>2.635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2.574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-0.061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3959527879"/>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de-DE" sz="1050">
                          <a:effectLst/>
                        </a:rPr>
                        <a:t>(1.311)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dirty="0">
                          <a:effectLst/>
                        </a:rPr>
                        <a:t>(1.321)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tc>
                  <a:txBody>
                    <a:bodyPr/>
                    <a:lstStyle/>
                    <a:p>
                      <a:pPr marL="0" marR="0" algn="ctr">
                        <a:lnSpc>
                          <a:spcPct val="107000"/>
                        </a:lnSpc>
                        <a:spcBef>
                          <a:spcPts val="0"/>
                        </a:spcBef>
                        <a:spcAft>
                          <a:spcPts val="0"/>
                        </a:spcAft>
                      </a:pPr>
                      <a:r>
                        <a:rPr lang="de-DE" sz="1050">
                          <a:effectLst/>
                        </a:rPr>
                        <a:t>(0.069)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tc>
                <a:extLst>
                  <a:ext uri="{0D108BD9-81ED-4DB2-BD59-A6C34878D82A}">
                    <a16:rowId xmlns:a16="http://schemas.microsoft.com/office/drawing/2014/main" val="1852263595"/>
                  </a:ext>
                </a:extLst>
              </a:tr>
              <a:tr h="162081">
                <a:tc>
                  <a:txBody>
                    <a:bodyPr/>
                    <a:lstStyle/>
                    <a:p>
                      <a:pPr marL="0" marR="0">
                        <a:lnSpc>
                          <a:spcPct val="107000"/>
                        </a:lnSpc>
                        <a:spcBef>
                          <a:spcPts val="0"/>
                        </a:spcBef>
                        <a:spcAft>
                          <a:spcPts val="0"/>
                        </a:spcAft>
                      </a:pPr>
                      <a:r>
                        <a:rPr lang="en-US" sz="1050" dirty="0">
                          <a:effectLst/>
                        </a:rPr>
                        <a:t>Female (=1)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0.530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0.515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-0.015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432297611"/>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(0.499)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(0.500)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(0.026)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656876996"/>
                  </a:ext>
                </a:extLst>
              </a:tr>
              <a:tr h="162081">
                <a:tc>
                  <a:txBody>
                    <a:bodyPr/>
                    <a:lstStyle/>
                    <a:p>
                      <a:pPr marL="0" marR="0">
                        <a:lnSpc>
                          <a:spcPct val="107000"/>
                        </a:lnSpc>
                        <a:spcBef>
                          <a:spcPts val="0"/>
                        </a:spcBef>
                        <a:spcAft>
                          <a:spcPts val="0"/>
                        </a:spcAft>
                      </a:pPr>
                      <a:r>
                        <a:rPr lang="en-US" sz="1050" dirty="0">
                          <a:effectLst/>
                        </a:rPr>
                        <a:t>Age (count)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48.696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48.354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-0.342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4193782279"/>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(18.483)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(16.272)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(0.893)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393837243"/>
                  </a:ext>
                </a:extLst>
              </a:tr>
              <a:tr h="162081">
                <a:tc>
                  <a:txBody>
                    <a:bodyPr/>
                    <a:lstStyle/>
                    <a:p>
                      <a:pPr marL="0" marR="0">
                        <a:lnSpc>
                          <a:spcPct val="107000"/>
                        </a:lnSpc>
                        <a:spcBef>
                          <a:spcPts val="0"/>
                        </a:spcBef>
                        <a:spcAft>
                          <a:spcPts val="0"/>
                        </a:spcAft>
                      </a:pPr>
                      <a:r>
                        <a:rPr lang="en-US" sz="1050" dirty="0">
                          <a:effectLst/>
                        </a:rPr>
                        <a:t>No. children (0-5)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0.416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1.023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0.606***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150820037"/>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(0.749)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(1.183)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(0.052)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483411178"/>
                  </a:ext>
                </a:extLst>
              </a:tr>
              <a:tr h="162081">
                <a:tc>
                  <a:txBody>
                    <a:bodyPr/>
                    <a:lstStyle/>
                    <a:p>
                      <a:pPr marL="0" marR="0">
                        <a:lnSpc>
                          <a:spcPct val="107000"/>
                        </a:lnSpc>
                        <a:spcBef>
                          <a:spcPts val="0"/>
                        </a:spcBef>
                        <a:spcAft>
                          <a:spcPts val="0"/>
                        </a:spcAft>
                      </a:pPr>
                      <a:r>
                        <a:rPr lang="en-US" sz="1050" dirty="0">
                          <a:effectLst/>
                        </a:rPr>
                        <a:t>Education (1-7)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3.971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4.586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0.615***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492535880"/>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(1.215)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(1.041)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(0.059)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557438482"/>
                  </a:ext>
                </a:extLst>
              </a:tr>
              <a:tr h="162081">
                <a:tc>
                  <a:txBody>
                    <a:bodyPr/>
                    <a:lstStyle/>
                    <a:p>
                      <a:pPr marL="0" marR="0">
                        <a:lnSpc>
                          <a:spcPct val="107000"/>
                        </a:lnSpc>
                        <a:spcBef>
                          <a:spcPts val="0"/>
                        </a:spcBef>
                        <a:spcAft>
                          <a:spcPts val="0"/>
                        </a:spcAft>
                      </a:pPr>
                      <a:r>
                        <a:rPr lang="en-US" sz="1050" dirty="0">
                          <a:effectLst/>
                        </a:rPr>
                        <a:t>Employed (=1)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0.553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0.556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0.003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579694442"/>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(0.498)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(0.497)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(0.026)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051021074"/>
                  </a:ext>
                </a:extLst>
              </a:tr>
              <a:tr h="162081">
                <a:tc>
                  <a:txBody>
                    <a:bodyPr/>
                    <a:lstStyle/>
                    <a:p>
                      <a:pPr marL="0" marR="0">
                        <a:lnSpc>
                          <a:spcPct val="107000"/>
                        </a:lnSpc>
                        <a:spcBef>
                          <a:spcPts val="0"/>
                        </a:spcBef>
                        <a:spcAft>
                          <a:spcPts val="0"/>
                        </a:spcAft>
                      </a:pPr>
                      <a:r>
                        <a:rPr lang="en-US" sz="1050">
                          <a:effectLst/>
                        </a:rPr>
                        <a:t>Income (1-10)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6.841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6.648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-0.193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637813085"/>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(2.704)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(3.123)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(0.168)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437523409"/>
                  </a:ext>
                </a:extLst>
              </a:tr>
              <a:tr h="162081">
                <a:tc>
                  <a:txBody>
                    <a:bodyPr/>
                    <a:lstStyle/>
                    <a:p>
                      <a:pPr marL="0" marR="0">
                        <a:lnSpc>
                          <a:spcPct val="107000"/>
                        </a:lnSpc>
                        <a:spcBef>
                          <a:spcPts val="0"/>
                        </a:spcBef>
                        <a:spcAft>
                          <a:spcPts val="0"/>
                        </a:spcAft>
                      </a:pPr>
                      <a:r>
                        <a:rPr lang="en-US" sz="1050" dirty="0">
                          <a:effectLst/>
                        </a:rPr>
                        <a:t>Trust (1-5)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3.674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770672448"/>
                  </a:ext>
                </a:extLst>
              </a:tr>
              <a:tr h="162081">
                <a:tc>
                  <a:txBody>
                    <a:bodyPr/>
                    <a:lstStyle/>
                    <a:p>
                      <a:pPr marL="0" marR="0">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(1.308)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828827270"/>
                  </a:ext>
                </a:extLst>
              </a:tr>
              <a:tr h="162081">
                <a:tc>
                  <a:txBody>
                    <a:bodyPr/>
                    <a:lstStyle/>
                    <a:p>
                      <a:pPr marL="0" marR="0">
                        <a:lnSpc>
                          <a:spcPct val="107000"/>
                        </a:lnSpc>
                        <a:spcBef>
                          <a:spcPts val="0"/>
                        </a:spcBef>
                        <a:spcAft>
                          <a:spcPts val="0"/>
                        </a:spcAft>
                      </a:pPr>
                      <a:r>
                        <a:rPr lang="en-US" sz="1050">
                          <a:effectLst/>
                        </a:rPr>
                        <a:t>Sharing in DG (0-1)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0.487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943617769"/>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(0.318)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286208233"/>
                  </a:ext>
                </a:extLst>
              </a:tr>
              <a:tr h="162081">
                <a:tc>
                  <a:txBody>
                    <a:bodyPr/>
                    <a:lstStyle/>
                    <a:p>
                      <a:pPr marL="0" marR="0">
                        <a:lnSpc>
                          <a:spcPct val="107000"/>
                        </a:lnSpc>
                        <a:spcBef>
                          <a:spcPts val="0"/>
                        </a:spcBef>
                        <a:spcAft>
                          <a:spcPts val="0"/>
                        </a:spcAft>
                      </a:pPr>
                      <a:r>
                        <a:rPr lang="en-US" sz="1050">
                          <a:effectLst/>
                        </a:rPr>
                        <a:t>Self-reported altruism (0-10)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5.018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230903209"/>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(3.044)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692780344"/>
                  </a:ext>
                </a:extLst>
              </a:tr>
              <a:tr h="162081">
                <a:tc>
                  <a:txBody>
                    <a:bodyPr/>
                    <a:lstStyle/>
                    <a:p>
                      <a:pPr marL="0" marR="0">
                        <a:lnSpc>
                          <a:spcPct val="107000"/>
                        </a:lnSpc>
                        <a:spcBef>
                          <a:spcPts val="0"/>
                        </a:spcBef>
                        <a:spcAft>
                          <a:spcPts val="0"/>
                        </a:spcAft>
                      </a:pPr>
                      <a:r>
                        <a:rPr lang="en-US" sz="1050">
                          <a:effectLst/>
                        </a:rPr>
                        <a:t>Lost job (=1)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0.131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548439071"/>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(0.338)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658117265"/>
                  </a:ext>
                </a:extLst>
              </a:tr>
              <a:tr h="162081">
                <a:tc>
                  <a:txBody>
                    <a:bodyPr/>
                    <a:lstStyle/>
                    <a:p>
                      <a:pPr marL="0" marR="0">
                        <a:lnSpc>
                          <a:spcPct val="107000"/>
                        </a:lnSpc>
                        <a:spcBef>
                          <a:spcPts val="0"/>
                        </a:spcBef>
                        <a:spcAft>
                          <a:spcPts val="0"/>
                        </a:spcAft>
                      </a:pPr>
                      <a:r>
                        <a:rPr lang="en-US" sz="1050">
                          <a:effectLst/>
                        </a:rPr>
                        <a:t>Stay at home (=1)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0.710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585915264"/>
                  </a:ext>
                </a:extLst>
              </a:tr>
              <a:tr h="162081">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(0.454)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2486294147"/>
                  </a:ext>
                </a:extLst>
              </a:tr>
              <a:tr h="162081">
                <a:tc>
                  <a:txBody>
                    <a:bodyPr/>
                    <a:lstStyle/>
                    <a:p>
                      <a:pPr marL="0" marR="0">
                        <a:lnSpc>
                          <a:spcPct val="107000"/>
                        </a:lnSpc>
                        <a:spcBef>
                          <a:spcPts val="0"/>
                        </a:spcBef>
                        <a:spcAft>
                          <a:spcPts val="0"/>
                        </a:spcAft>
                      </a:pPr>
                      <a:r>
                        <a:rPr lang="en-US" sz="1050">
                          <a:effectLst/>
                        </a:rPr>
                        <a:t>Avoid contact friends/family (=1)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0.671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68298862"/>
                  </a:ext>
                </a:extLst>
              </a:tr>
              <a:tr h="185224">
                <a:tc>
                  <a:txBody>
                    <a:bodyPr/>
                    <a:lstStyle/>
                    <a:p>
                      <a:pPr marL="0" marR="0">
                        <a:lnSpc>
                          <a:spcPct val="107000"/>
                        </a:lnSpc>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a:effectLst/>
                        </a:rPr>
                        <a:t>(0.470)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a:lnSpc>
                          <a:spcPct val="107000"/>
                        </a:lnSpc>
                      </a:pPr>
                      <a:endParaRPr lang="en-US" sz="1050" dirty="0">
                        <a:effectLst/>
                        <a:latin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3179161677"/>
                  </a:ext>
                </a:extLst>
              </a:tr>
              <a:tr h="162081">
                <a:tc>
                  <a:txBody>
                    <a:bodyPr/>
                    <a:lstStyle/>
                    <a:p>
                      <a:pPr marL="0" marR="0">
                        <a:lnSpc>
                          <a:spcPct val="107000"/>
                        </a:lnSpc>
                        <a:spcBef>
                          <a:spcPts val="0"/>
                        </a:spcBef>
                        <a:spcAft>
                          <a:spcPts val="0"/>
                        </a:spcAft>
                      </a:pPr>
                      <a:r>
                        <a:rPr lang="en-US" sz="1050">
                          <a:effectLst/>
                        </a:rPr>
                        <a:t>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nSpc>
                          <a:spcPct val="107000"/>
                        </a:lnSpc>
                        <a:spcBef>
                          <a:spcPts val="0"/>
                        </a:spcBef>
                        <a:spcAft>
                          <a:spcPts val="0"/>
                        </a:spcAft>
                      </a:pPr>
                      <a:r>
                        <a:rPr lang="en-US" sz="1050" dirty="0">
                          <a:effectLst/>
                        </a:rPr>
                        <a:t>                      528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739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tc>
                  <a:txBody>
                    <a:bodyPr/>
                    <a:lstStyle/>
                    <a:p>
                      <a:pPr marL="0" marR="0" algn="ctr">
                        <a:lnSpc>
                          <a:spcPct val="107000"/>
                        </a:lnSpc>
                        <a:spcBef>
                          <a:spcPts val="0"/>
                        </a:spcBef>
                        <a:spcAft>
                          <a:spcPts val="0"/>
                        </a:spcAft>
                      </a:pPr>
                      <a:r>
                        <a:rPr lang="en-US" sz="1050" dirty="0">
                          <a:effectLst/>
                        </a:rPr>
                        <a:t>1267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789" marR="39789" marT="0" marB="0" anchor="b"/>
                </a:tc>
                <a:extLst>
                  <a:ext uri="{0D108BD9-81ED-4DB2-BD59-A6C34878D82A}">
                    <a16:rowId xmlns:a16="http://schemas.microsoft.com/office/drawing/2014/main" val="1237769379"/>
                  </a:ext>
                </a:extLst>
              </a:tr>
            </a:tbl>
          </a:graphicData>
        </a:graphic>
      </p:graphicFrame>
      <p:sp>
        <p:nvSpPr>
          <p:cNvPr id="5" name="Oval 4">
            <a:extLst>
              <a:ext uri="{FF2B5EF4-FFF2-40B4-BE49-F238E27FC236}">
                <a16:creationId xmlns:a16="http://schemas.microsoft.com/office/drawing/2014/main" id="{75E1E3FA-4FFE-4012-9BE1-1D83E3ED652B}"/>
              </a:ext>
            </a:extLst>
          </p:cNvPr>
          <p:cNvSpPr/>
          <p:nvPr/>
        </p:nvSpPr>
        <p:spPr>
          <a:xfrm>
            <a:off x="8569940" y="1278562"/>
            <a:ext cx="606582" cy="237425"/>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53B0F8A-C229-484C-8028-7B28444BCAE8}"/>
              </a:ext>
            </a:extLst>
          </p:cNvPr>
          <p:cNvSpPr/>
          <p:nvPr/>
        </p:nvSpPr>
        <p:spPr>
          <a:xfrm>
            <a:off x="6864043" y="5521181"/>
            <a:ext cx="606582" cy="237425"/>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072A976-F038-4B74-B63F-9A9FC53F0B98}"/>
              </a:ext>
            </a:extLst>
          </p:cNvPr>
          <p:cNvSpPr/>
          <p:nvPr/>
        </p:nvSpPr>
        <p:spPr>
          <a:xfrm>
            <a:off x="6864043" y="6189776"/>
            <a:ext cx="606582" cy="237425"/>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60F157E-9E6A-4443-8B62-83149F89FF70}"/>
              </a:ext>
            </a:extLst>
          </p:cNvPr>
          <p:cNvSpPr txBox="1"/>
          <p:nvPr/>
        </p:nvSpPr>
        <p:spPr>
          <a:xfrm>
            <a:off x="9433742" y="1220122"/>
            <a:ext cx="583814" cy="369332"/>
          </a:xfrm>
          <a:prstGeom prst="rect">
            <a:avLst/>
          </a:prstGeom>
          <a:noFill/>
        </p:spPr>
        <p:txBody>
          <a:bodyPr wrap="none" rtlCol="0">
            <a:spAutoFit/>
          </a:bodyPr>
          <a:lstStyle/>
          <a:p>
            <a:r>
              <a:rPr lang="en-US" dirty="0"/>
              <a:t>83%</a:t>
            </a:r>
          </a:p>
        </p:txBody>
      </p:sp>
      <p:sp>
        <p:nvSpPr>
          <p:cNvPr id="10" name="Oval 9">
            <a:extLst>
              <a:ext uri="{FF2B5EF4-FFF2-40B4-BE49-F238E27FC236}">
                <a16:creationId xmlns:a16="http://schemas.microsoft.com/office/drawing/2014/main" id="{32876227-C2EE-4711-9596-E04AAE7673A7}"/>
              </a:ext>
            </a:extLst>
          </p:cNvPr>
          <p:cNvSpPr/>
          <p:nvPr/>
        </p:nvSpPr>
        <p:spPr>
          <a:xfrm>
            <a:off x="8569940" y="612744"/>
            <a:ext cx="606582" cy="237425"/>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3AA1439-CD37-4EC4-8CF1-D98E9BF8B9F4}"/>
              </a:ext>
            </a:extLst>
          </p:cNvPr>
          <p:cNvSpPr txBox="1"/>
          <p:nvPr/>
        </p:nvSpPr>
        <p:spPr>
          <a:xfrm>
            <a:off x="9433742" y="546790"/>
            <a:ext cx="583814" cy="369332"/>
          </a:xfrm>
          <a:prstGeom prst="rect">
            <a:avLst/>
          </a:prstGeom>
          <a:noFill/>
        </p:spPr>
        <p:txBody>
          <a:bodyPr wrap="none" rtlCol="0">
            <a:spAutoFit/>
          </a:bodyPr>
          <a:lstStyle/>
          <a:p>
            <a:r>
              <a:rPr lang="en-US" dirty="0"/>
              <a:t>13%</a:t>
            </a:r>
          </a:p>
        </p:txBody>
      </p:sp>
      <p:cxnSp>
        <p:nvCxnSpPr>
          <p:cNvPr id="13" name="Straight Arrow Connector 12">
            <a:extLst>
              <a:ext uri="{FF2B5EF4-FFF2-40B4-BE49-F238E27FC236}">
                <a16:creationId xmlns:a16="http://schemas.microsoft.com/office/drawing/2014/main" id="{44BEF9AF-6D46-4D29-9175-12CD33C440D8}"/>
              </a:ext>
            </a:extLst>
          </p:cNvPr>
          <p:cNvCxnSpPr>
            <a:cxnSpLocks/>
          </p:cNvCxnSpPr>
          <p:nvPr/>
        </p:nvCxnSpPr>
        <p:spPr>
          <a:xfrm flipV="1">
            <a:off x="3939702" y="3803767"/>
            <a:ext cx="0" cy="232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280C3A7-B20A-4315-A5EF-C96DC45977EB}"/>
              </a:ext>
            </a:extLst>
          </p:cNvPr>
          <p:cNvCxnSpPr>
            <a:cxnSpLocks/>
          </p:cNvCxnSpPr>
          <p:nvPr/>
        </p:nvCxnSpPr>
        <p:spPr>
          <a:xfrm flipV="1">
            <a:off x="9433742" y="1264932"/>
            <a:ext cx="0" cy="2375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19E57579-F432-413F-9F44-90005FCB0577}"/>
              </a:ext>
            </a:extLst>
          </p:cNvPr>
          <p:cNvCxnSpPr>
            <a:cxnSpLocks/>
          </p:cNvCxnSpPr>
          <p:nvPr/>
        </p:nvCxnSpPr>
        <p:spPr>
          <a:xfrm flipV="1">
            <a:off x="9438139" y="612638"/>
            <a:ext cx="0" cy="2375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Oval 18">
            <a:extLst>
              <a:ext uri="{FF2B5EF4-FFF2-40B4-BE49-F238E27FC236}">
                <a16:creationId xmlns:a16="http://schemas.microsoft.com/office/drawing/2014/main" id="{83E8EE16-FA70-4F98-AB15-F9D35D905F73}"/>
              </a:ext>
            </a:extLst>
          </p:cNvPr>
          <p:cNvSpPr/>
          <p:nvPr/>
        </p:nvSpPr>
        <p:spPr>
          <a:xfrm>
            <a:off x="8593166" y="2237206"/>
            <a:ext cx="606582" cy="237425"/>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7755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226B68E-CFD9-4B6A-8876-DDD2667C9268}"/>
              </a:ext>
            </a:extLst>
          </p:cNvPr>
          <p:cNvGraphicFramePr>
            <a:graphicFrameLocks noChangeAspect="1"/>
          </p:cNvGraphicFramePr>
          <p:nvPr>
            <p:custDataLst>
              <p:tags r:id="rId2"/>
            </p:custDataLst>
            <p:extLst>
              <p:ext uri="{D42A27DB-BD31-4B8C-83A1-F6EECF244321}">
                <p14:modId xmlns:p14="http://schemas.microsoft.com/office/powerpoint/2010/main" val="28684427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52" name="think-cell Slide" r:id="rId5" imgW="423" imgH="423" progId="TCLayout.ActiveDocument.1">
                  <p:embed/>
                </p:oleObj>
              </mc:Choice>
              <mc:Fallback>
                <p:oleObj name="think-cell Slide" r:id="rId5" imgW="423" imgH="42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79335AD-4E8D-41FB-BE69-8B151CBC5196}"/>
              </a:ext>
            </a:extLst>
          </p:cNvPr>
          <p:cNvSpPr>
            <a:spLocks noGrp="1"/>
          </p:cNvSpPr>
          <p:nvPr>
            <p:ph type="title"/>
          </p:nvPr>
        </p:nvSpPr>
        <p:spPr>
          <a:xfrm>
            <a:off x="838200" y="0"/>
            <a:ext cx="10515600" cy="1325563"/>
          </a:xfrm>
        </p:spPr>
        <p:txBody>
          <a:bodyPr vert="horz">
            <a:normAutofit/>
          </a:bodyPr>
          <a:lstStyle/>
          <a:p>
            <a:pPr algn="ctr"/>
            <a:r>
              <a:rPr lang="en-US" sz="3600" b="1" dirty="0"/>
              <a:t>Differences across waves: Raw Data</a:t>
            </a:r>
          </a:p>
        </p:txBody>
      </p:sp>
      <p:pic>
        <p:nvPicPr>
          <p:cNvPr id="8" name="Content Placeholder 7">
            <a:extLst>
              <a:ext uri="{FF2B5EF4-FFF2-40B4-BE49-F238E27FC236}">
                <a16:creationId xmlns:a16="http://schemas.microsoft.com/office/drawing/2014/main" id="{DCA05DC9-8F70-4E2B-AC41-0A9868B7BCC8}"/>
              </a:ext>
            </a:extLst>
          </p:cNvPr>
          <p:cNvPicPr>
            <a:picLocks noGrp="1"/>
          </p:cNvPicPr>
          <p:nvPr>
            <p:ph idx="1"/>
          </p:nvPr>
        </p:nvPicPr>
        <p:blipFill>
          <a:blip r:embed="rId7">
            <a:extLst>
              <a:ext uri="{28A0092B-C50C-407E-A947-70E740481C1C}">
                <a14:useLocalDpi xmlns:a14="http://schemas.microsoft.com/office/drawing/2010/main" val="0"/>
              </a:ext>
            </a:extLst>
          </a:blip>
          <a:stretch>
            <a:fillRect/>
          </a:stretch>
        </p:blipFill>
        <p:spPr>
          <a:xfrm>
            <a:off x="1449092" y="1046136"/>
            <a:ext cx="9980907" cy="5610386"/>
          </a:xfrm>
          <a:prstGeom prst="rect">
            <a:avLst/>
          </a:prstGeom>
        </p:spPr>
      </p:pic>
      <p:sp>
        <p:nvSpPr>
          <p:cNvPr id="3" name="TextBox 2">
            <a:extLst>
              <a:ext uri="{FF2B5EF4-FFF2-40B4-BE49-F238E27FC236}">
                <a16:creationId xmlns:a16="http://schemas.microsoft.com/office/drawing/2014/main" id="{4C518769-A06B-4C16-A8F2-A1A5A8212D42}"/>
              </a:ext>
            </a:extLst>
          </p:cNvPr>
          <p:cNvSpPr txBox="1"/>
          <p:nvPr/>
        </p:nvSpPr>
        <p:spPr>
          <a:xfrm>
            <a:off x="3939702" y="3735421"/>
            <a:ext cx="583814" cy="369332"/>
          </a:xfrm>
          <a:prstGeom prst="rect">
            <a:avLst/>
          </a:prstGeom>
          <a:noFill/>
        </p:spPr>
        <p:txBody>
          <a:bodyPr wrap="none" rtlCol="0">
            <a:spAutoFit/>
          </a:bodyPr>
          <a:lstStyle/>
          <a:p>
            <a:r>
              <a:rPr lang="en-US" dirty="0"/>
              <a:t>67%</a:t>
            </a:r>
          </a:p>
        </p:txBody>
      </p:sp>
      <p:sp>
        <p:nvSpPr>
          <p:cNvPr id="5" name="TextBox 4">
            <a:extLst>
              <a:ext uri="{FF2B5EF4-FFF2-40B4-BE49-F238E27FC236}">
                <a16:creationId xmlns:a16="http://schemas.microsoft.com/office/drawing/2014/main" id="{8E832B71-19A0-4379-8784-A5BA263CF2AB}"/>
              </a:ext>
            </a:extLst>
          </p:cNvPr>
          <p:cNvSpPr txBox="1"/>
          <p:nvPr/>
        </p:nvSpPr>
        <p:spPr>
          <a:xfrm>
            <a:off x="7217923" y="2161160"/>
            <a:ext cx="466794" cy="369332"/>
          </a:xfrm>
          <a:prstGeom prst="rect">
            <a:avLst/>
          </a:prstGeom>
          <a:noFill/>
        </p:spPr>
        <p:txBody>
          <a:bodyPr wrap="none" rtlCol="0">
            <a:spAutoFit/>
          </a:bodyPr>
          <a:lstStyle/>
          <a:p>
            <a:r>
              <a:rPr lang="en-US" dirty="0"/>
              <a:t>9%</a:t>
            </a:r>
          </a:p>
        </p:txBody>
      </p:sp>
      <p:cxnSp>
        <p:nvCxnSpPr>
          <p:cNvPr id="7" name="Straight Arrow Connector 6">
            <a:extLst>
              <a:ext uri="{FF2B5EF4-FFF2-40B4-BE49-F238E27FC236}">
                <a16:creationId xmlns:a16="http://schemas.microsoft.com/office/drawing/2014/main" id="{0B13AB18-86F8-470F-AEC5-03536F8D1671}"/>
              </a:ext>
            </a:extLst>
          </p:cNvPr>
          <p:cNvCxnSpPr>
            <a:cxnSpLocks/>
          </p:cNvCxnSpPr>
          <p:nvPr/>
        </p:nvCxnSpPr>
        <p:spPr>
          <a:xfrm flipV="1">
            <a:off x="3939702" y="3803767"/>
            <a:ext cx="0" cy="232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89B639BB-4D19-41AE-9E0E-172066174D56}"/>
              </a:ext>
            </a:extLst>
          </p:cNvPr>
          <p:cNvCxnSpPr>
            <a:cxnSpLocks/>
          </p:cNvCxnSpPr>
          <p:nvPr/>
        </p:nvCxnSpPr>
        <p:spPr>
          <a:xfrm flipV="1">
            <a:off x="7253591" y="2229506"/>
            <a:ext cx="0" cy="232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4E38ED5F-9C07-4B15-AA96-6529EDF9B2C4}"/>
              </a:ext>
            </a:extLst>
          </p:cNvPr>
          <p:cNvCxnSpPr>
            <a:cxnSpLocks/>
          </p:cNvCxnSpPr>
          <p:nvPr/>
        </p:nvCxnSpPr>
        <p:spPr>
          <a:xfrm flipV="1">
            <a:off x="8793572" y="3720577"/>
            <a:ext cx="0" cy="232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992AFCD0-563E-4D60-8096-839B497C6924}"/>
              </a:ext>
            </a:extLst>
          </p:cNvPr>
          <p:cNvCxnSpPr>
            <a:cxnSpLocks/>
          </p:cNvCxnSpPr>
          <p:nvPr/>
        </p:nvCxnSpPr>
        <p:spPr>
          <a:xfrm flipV="1">
            <a:off x="10489659" y="3735421"/>
            <a:ext cx="0" cy="232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2CCB834E-BDDE-45C0-ACA8-FBEE324E42D7}"/>
              </a:ext>
            </a:extLst>
          </p:cNvPr>
          <p:cNvSpPr txBox="1"/>
          <p:nvPr/>
        </p:nvSpPr>
        <p:spPr>
          <a:xfrm>
            <a:off x="8770874" y="3652231"/>
            <a:ext cx="583814" cy="369332"/>
          </a:xfrm>
          <a:prstGeom prst="rect">
            <a:avLst/>
          </a:prstGeom>
          <a:noFill/>
        </p:spPr>
        <p:txBody>
          <a:bodyPr wrap="none" rtlCol="0">
            <a:spAutoFit/>
          </a:bodyPr>
          <a:lstStyle/>
          <a:p>
            <a:r>
              <a:rPr lang="en-US" dirty="0"/>
              <a:t>28%</a:t>
            </a:r>
          </a:p>
        </p:txBody>
      </p:sp>
      <p:sp>
        <p:nvSpPr>
          <p:cNvPr id="14" name="TextBox 13">
            <a:extLst>
              <a:ext uri="{FF2B5EF4-FFF2-40B4-BE49-F238E27FC236}">
                <a16:creationId xmlns:a16="http://schemas.microsoft.com/office/drawing/2014/main" id="{C799CB2A-D051-4B97-AEAE-A5778F8071E1}"/>
              </a:ext>
            </a:extLst>
          </p:cNvPr>
          <p:cNvSpPr txBox="1"/>
          <p:nvPr/>
        </p:nvSpPr>
        <p:spPr>
          <a:xfrm>
            <a:off x="10451001" y="3652231"/>
            <a:ext cx="583814" cy="369332"/>
          </a:xfrm>
          <a:prstGeom prst="rect">
            <a:avLst/>
          </a:prstGeom>
          <a:noFill/>
        </p:spPr>
        <p:txBody>
          <a:bodyPr wrap="none" rtlCol="0">
            <a:spAutoFit/>
          </a:bodyPr>
          <a:lstStyle/>
          <a:p>
            <a:r>
              <a:rPr lang="en-US" dirty="0"/>
              <a:t>18%</a:t>
            </a:r>
          </a:p>
        </p:txBody>
      </p:sp>
    </p:spTree>
    <p:extLst>
      <p:ext uri="{BB962C8B-B14F-4D97-AF65-F5344CB8AC3E}">
        <p14:creationId xmlns:p14="http://schemas.microsoft.com/office/powerpoint/2010/main" val="4109740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226B68E-CFD9-4B6A-8876-DDD2667C9268}"/>
              </a:ext>
            </a:extLst>
          </p:cNvPr>
          <p:cNvGraphicFramePr>
            <a:graphicFrameLocks noChangeAspect="1"/>
          </p:cNvGraphicFramePr>
          <p:nvPr>
            <p:custDataLst>
              <p:tags r:id="rId2"/>
            </p:custDataLst>
            <p:extLst>
              <p:ext uri="{D42A27DB-BD31-4B8C-83A1-F6EECF244321}">
                <p14:modId xmlns:p14="http://schemas.microsoft.com/office/powerpoint/2010/main" val="5519247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86" name="think-cell Slide" r:id="rId5" imgW="423" imgH="423" progId="TCLayout.ActiveDocument.1">
                  <p:embed/>
                </p:oleObj>
              </mc:Choice>
              <mc:Fallback>
                <p:oleObj name="think-cell Slide" r:id="rId5" imgW="423" imgH="423" progId="TCLayout.ActiveDocument.1">
                  <p:embed/>
                  <p:pic>
                    <p:nvPicPr>
                      <p:cNvPr id="4" name="Object 3" hidden="1">
                        <a:extLst>
                          <a:ext uri="{FF2B5EF4-FFF2-40B4-BE49-F238E27FC236}">
                            <a16:creationId xmlns:a16="http://schemas.microsoft.com/office/drawing/2014/main" id="{6226B68E-CFD9-4B6A-8876-DDD2667C926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79335AD-4E8D-41FB-BE69-8B151CBC5196}"/>
              </a:ext>
            </a:extLst>
          </p:cNvPr>
          <p:cNvSpPr>
            <a:spLocks noGrp="1"/>
          </p:cNvSpPr>
          <p:nvPr>
            <p:ph type="title"/>
          </p:nvPr>
        </p:nvSpPr>
        <p:spPr>
          <a:xfrm>
            <a:off x="838200" y="86156"/>
            <a:ext cx="10515600" cy="1325563"/>
          </a:xfrm>
        </p:spPr>
        <p:txBody>
          <a:bodyPr vert="horz">
            <a:normAutofit/>
          </a:bodyPr>
          <a:lstStyle/>
          <a:p>
            <a:pPr algn="ctr"/>
            <a:r>
              <a:rPr lang="en-US" sz="3600" b="1" dirty="0"/>
              <a:t>Differences across waves: Estimated Coefficients</a:t>
            </a:r>
          </a:p>
        </p:txBody>
      </p:sp>
      <p:pic>
        <p:nvPicPr>
          <p:cNvPr id="13" name="Content Placeholder 12">
            <a:extLst>
              <a:ext uri="{FF2B5EF4-FFF2-40B4-BE49-F238E27FC236}">
                <a16:creationId xmlns:a16="http://schemas.microsoft.com/office/drawing/2014/main" id="{B931DA7E-5B7F-4E68-8E9D-B90478A29AB7}"/>
              </a:ext>
            </a:extLst>
          </p:cNvPr>
          <p:cNvPicPr>
            <a:picLocks noGrp="1"/>
          </p:cNvPicPr>
          <p:nvPr>
            <p:ph idx="1"/>
          </p:nvPr>
        </p:nvPicPr>
        <p:blipFill>
          <a:blip r:embed="rId7" cstate="print">
            <a:extLst>
              <a:ext uri="{28A0092B-C50C-407E-A947-70E740481C1C}">
                <a14:useLocalDpi xmlns:a14="http://schemas.microsoft.com/office/drawing/2010/main" val="0"/>
              </a:ext>
            </a:extLst>
          </a:blip>
          <a:stretch>
            <a:fillRect/>
          </a:stretch>
        </p:blipFill>
        <p:spPr>
          <a:xfrm>
            <a:off x="1658319" y="1022889"/>
            <a:ext cx="8903775" cy="4788976"/>
          </a:xfrm>
          <a:prstGeom prst="rect">
            <a:avLst/>
          </a:prstGeom>
        </p:spPr>
      </p:pic>
      <p:sp>
        <p:nvSpPr>
          <p:cNvPr id="14" name="TextBox 13">
            <a:extLst>
              <a:ext uri="{FF2B5EF4-FFF2-40B4-BE49-F238E27FC236}">
                <a16:creationId xmlns:a16="http://schemas.microsoft.com/office/drawing/2014/main" id="{10980FDD-FF8E-43BF-8D59-0579EBB187B6}"/>
              </a:ext>
            </a:extLst>
          </p:cNvPr>
          <p:cNvSpPr txBox="1"/>
          <p:nvPr/>
        </p:nvSpPr>
        <p:spPr>
          <a:xfrm>
            <a:off x="619932" y="5794491"/>
            <a:ext cx="10515600" cy="954107"/>
          </a:xfrm>
          <a:prstGeom prst="rect">
            <a:avLst/>
          </a:prstGeom>
          <a:noFill/>
        </p:spPr>
        <p:txBody>
          <a:bodyPr wrap="square" rtlCol="0">
            <a:spAutoFit/>
          </a:bodyPr>
          <a:lstStyle/>
          <a:p>
            <a:r>
              <a:rPr lang="en-US" sz="2800" dirty="0"/>
              <a:t>Significant correlation between personal environmental responsibility and curtailment actions</a:t>
            </a:r>
          </a:p>
        </p:txBody>
      </p:sp>
    </p:spTree>
    <p:extLst>
      <p:ext uri="{BB962C8B-B14F-4D97-AF65-F5344CB8AC3E}">
        <p14:creationId xmlns:p14="http://schemas.microsoft.com/office/powerpoint/2010/main" val="280935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94923BA4-D770-4C9A-A509-C39F740B79C8}"/>
              </a:ext>
            </a:extLst>
          </p:cNvPr>
          <p:cNvGraphicFramePr>
            <a:graphicFrameLocks noChangeAspect="1"/>
          </p:cNvGraphicFramePr>
          <p:nvPr>
            <p:custDataLst>
              <p:tags r:id="rId2"/>
            </p:custDataLst>
            <p:extLst>
              <p:ext uri="{D42A27DB-BD31-4B8C-83A1-F6EECF244321}">
                <p14:modId xmlns:p14="http://schemas.microsoft.com/office/powerpoint/2010/main" val="29541820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93" name="think-cell Slide" r:id="rId5" imgW="423" imgH="423" progId="TCLayout.ActiveDocument.1">
                  <p:embed/>
                </p:oleObj>
              </mc:Choice>
              <mc:Fallback>
                <p:oleObj name="think-cell Slide" r:id="rId5" imgW="423" imgH="42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4D8392A-8DB2-463D-A777-814FD101E93B}"/>
              </a:ext>
            </a:extLst>
          </p:cNvPr>
          <p:cNvSpPr>
            <a:spLocks noGrp="1"/>
          </p:cNvSpPr>
          <p:nvPr>
            <p:ph type="title"/>
          </p:nvPr>
        </p:nvSpPr>
        <p:spPr>
          <a:xfrm>
            <a:off x="795020" y="100280"/>
            <a:ext cx="10410062" cy="1325563"/>
          </a:xfrm>
        </p:spPr>
        <p:txBody>
          <a:bodyPr vert="horz">
            <a:normAutofit/>
          </a:bodyPr>
          <a:lstStyle/>
          <a:p>
            <a:pPr>
              <a:lnSpc>
                <a:spcPct val="100000"/>
              </a:lnSpc>
            </a:pPr>
            <a:r>
              <a:rPr lang="en-US" sz="3600" b="1" dirty="0"/>
              <a:t>Exploring Drivers</a:t>
            </a:r>
            <a:endParaRPr lang="en-US" sz="3600" b="1"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194537A-A025-4BE5-89AC-2D70932966AF}"/>
              </a:ext>
            </a:extLst>
          </p:cNvPr>
          <p:cNvSpPr>
            <a:spLocks noGrp="1"/>
          </p:cNvSpPr>
          <p:nvPr>
            <p:ph idx="1"/>
          </p:nvPr>
        </p:nvSpPr>
        <p:spPr>
          <a:xfrm>
            <a:off x="795020" y="1420447"/>
            <a:ext cx="10919460" cy="5300076"/>
          </a:xfrm>
        </p:spPr>
        <p:txBody>
          <a:bodyPr>
            <a:normAutofit/>
          </a:bodyPr>
          <a:lstStyle/>
          <a:p>
            <a:pPr>
              <a:lnSpc>
                <a:spcPct val="100000"/>
              </a:lnSpc>
              <a:spcAft>
                <a:spcPts val="1800"/>
              </a:spcAft>
            </a:pPr>
            <a:r>
              <a:rPr lang="en-US" dirty="0">
                <a:latin typeface="Cambria" panose="02040503050406030204" pitchFamily="18" charset="0"/>
                <a:ea typeface="Cambria" panose="02040503050406030204" pitchFamily="18" charset="0"/>
              </a:rPr>
              <a:t>We observe a significant increase in curtailment actions during the pandemic. </a:t>
            </a:r>
            <a:r>
              <a:rPr lang="en-US" b="1" dirty="0">
                <a:latin typeface="Cambria" panose="02040503050406030204" pitchFamily="18" charset="0"/>
                <a:ea typeface="Cambria" panose="02040503050406030204" pitchFamily="18" charset="0"/>
              </a:rPr>
              <a:t>What drives this increase?</a:t>
            </a:r>
          </a:p>
          <a:p>
            <a:pPr>
              <a:lnSpc>
                <a:spcPct val="100000"/>
              </a:lnSpc>
              <a:spcAft>
                <a:spcPts val="1800"/>
              </a:spcAft>
            </a:pPr>
            <a:r>
              <a:rPr lang="en-US" dirty="0">
                <a:latin typeface="Cambria" panose="02040503050406030204" pitchFamily="18" charset="0"/>
                <a:ea typeface="Cambria" panose="02040503050406030204" pitchFamily="18" charset="0"/>
              </a:rPr>
              <a:t>We explore the impact of:</a:t>
            </a:r>
          </a:p>
          <a:p>
            <a:pPr lvl="1">
              <a:lnSpc>
                <a:spcPct val="100000"/>
              </a:lnSpc>
              <a:spcAft>
                <a:spcPts val="1800"/>
              </a:spcAft>
            </a:pPr>
            <a:r>
              <a:rPr lang="en-US" dirty="0">
                <a:latin typeface="Cambria" panose="02040503050406030204" pitchFamily="18" charset="0"/>
                <a:ea typeface="Cambria" panose="02040503050406030204" pitchFamily="18" charset="0"/>
              </a:rPr>
              <a:t>Having lost the job as a proxy for income reduction (within the COVID wave)</a:t>
            </a:r>
          </a:p>
          <a:p>
            <a:pPr lvl="1">
              <a:lnSpc>
                <a:spcPct val="100000"/>
              </a:lnSpc>
              <a:spcAft>
                <a:spcPts val="1800"/>
              </a:spcAft>
            </a:pPr>
            <a:r>
              <a:rPr lang="en-US" dirty="0">
                <a:latin typeface="Cambria" panose="02040503050406030204" pitchFamily="18" charset="0"/>
                <a:ea typeface="Cambria" panose="02040503050406030204" pitchFamily="18" charset="0"/>
              </a:rPr>
              <a:t>Staying at home and avoiding contact with others and friends as a proxy for attention shifts (within the COVID wave)</a:t>
            </a:r>
          </a:p>
          <a:p>
            <a:pPr lvl="1">
              <a:lnSpc>
                <a:spcPct val="100000"/>
              </a:lnSpc>
              <a:spcAft>
                <a:spcPts val="1800"/>
              </a:spcAft>
            </a:pPr>
            <a:r>
              <a:rPr lang="en-US" dirty="0">
                <a:latin typeface="Cambria" panose="02040503050406030204" pitchFamily="18" charset="0"/>
                <a:ea typeface="Cambria" panose="02040503050406030204" pitchFamily="18" charset="0"/>
              </a:rPr>
              <a:t>Increase in personal environmental responsibility (between waves)</a:t>
            </a:r>
          </a:p>
          <a:p>
            <a:pPr lvl="1">
              <a:lnSpc>
                <a:spcPct val="100000"/>
              </a:lnSpc>
              <a:spcAft>
                <a:spcPts val="1800"/>
              </a:spcAft>
            </a:pPr>
            <a:endParaRPr lang="en-US"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15720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226B68E-CFD9-4B6A-8876-DDD2667C9268}"/>
              </a:ext>
            </a:extLst>
          </p:cNvPr>
          <p:cNvGraphicFramePr>
            <a:graphicFrameLocks noChangeAspect="1"/>
          </p:cNvGraphicFramePr>
          <p:nvPr>
            <p:custDataLst>
              <p:tags r:id="rId2"/>
            </p:custDataLst>
            <p:extLst>
              <p:ext uri="{D42A27DB-BD31-4B8C-83A1-F6EECF244321}">
                <p14:modId xmlns:p14="http://schemas.microsoft.com/office/powerpoint/2010/main" val="28343759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05" name="think-cell Slide" r:id="rId5" imgW="423" imgH="423" progId="TCLayout.ActiveDocument.1">
                  <p:embed/>
                </p:oleObj>
              </mc:Choice>
              <mc:Fallback>
                <p:oleObj name="think-cell Slide" r:id="rId5" imgW="423" imgH="423" progId="TCLayout.ActiveDocument.1">
                  <p:embed/>
                  <p:pic>
                    <p:nvPicPr>
                      <p:cNvPr id="4" name="Object 3" hidden="1">
                        <a:extLst>
                          <a:ext uri="{FF2B5EF4-FFF2-40B4-BE49-F238E27FC236}">
                            <a16:creationId xmlns:a16="http://schemas.microsoft.com/office/drawing/2014/main" id="{6226B68E-CFD9-4B6A-8876-DDD2667C926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79335AD-4E8D-41FB-BE69-8B151CBC5196}"/>
              </a:ext>
            </a:extLst>
          </p:cNvPr>
          <p:cNvSpPr>
            <a:spLocks noGrp="1"/>
          </p:cNvSpPr>
          <p:nvPr>
            <p:ph type="title"/>
          </p:nvPr>
        </p:nvSpPr>
        <p:spPr>
          <a:xfrm>
            <a:off x="838200" y="0"/>
            <a:ext cx="10515600" cy="1325563"/>
          </a:xfrm>
        </p:spPr>
        <p:txBody>
          <a:bodyPr vert="horz">
            <a:normAutofit/>
          </a:bodyPr>
          <a:lstStyle/>
          <a:p>
            <a:pPr algn="ctr"/>
            <a:r>
              <a:rPr lang="en-US" sz="3600" b="1" dirty="0"/>
              <a:t>Income Reduction versus Attentions Shifts: Raw data</a:t>
            </a:r>
          </a:p>
        </p:txBody>
      </p:sp>
      <p:pic>
        <p:nvPicPr>
          <p:cNvPr id="16" name="Content Placeholder 15">
            <a:extLst>
              <a:ext uri="{FF2B5EF4-FFF2-40B4-BE49-F238E27FC236}">
                <a16:creationId xmlns:a16="http://schemas.microsoft.com/office/drawing/2014/main" id="{0A6465C7-6D7B-472C-A141-E1648A842738}"/>
              </a:ext>
            </a:extLst>
          </p:cNvPr>
          <p:cNvPicPr>
            <a:picLocks noGrp="1"/>
          </p:cNvPicPr>
          <p:nvPr>
            <p:ph idx="1"/>
          </p:nvPr>
        </p:nvPicPr>
        <p:blipFill>
          <a:blip r:embed="rId7">
            <a:extLst>
              <a:ext uri="{28A0092B-C50C-407E-A947-70E740481C1C}">
                <a14:useLocalDpi xmlns:a14="http://schemas.microsoft.com/office/drawing/2010/main" val="0"/>
              </a:ext>
            </a:extLst>
          </a:blip>
          <a:stretch>
            <a:fillRect/>
          </a:stretch>
        </p:blipFill>
        <p:spPr>
          <a:xfrm>
            <a:off x="1016430" y="1325563"/>
            <a:ext cx="10159139" cy="5152729"/>
          </a:xfrm>
          <a:prstGeom prst="rect">
            <a:avLst/>
          </a:prstGeom>
        </p:spPr>
      </p:pic>
    </p:spTree>
    <p:extLst>
      <p:ext uri="{BB962C8B-B14F-4D97-AF65-F5344CB8AC3E}">
        <p14:creationId xmlns:p14="http://schemas.microsoft.com/office/powerpoint/2010/main" val="491910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226B68E-CFD9-4B6A-8876-DDD2667C9268}"/>
              </a:ext>
            </a:extLst>
          </p:cNvPr>
          <p:cNvGraphicFramePr>
            <a:graphicFrameLocks noChangeAspect="1"/>
          </p:cNvGraphicFramePr>
          <p:nvPr>
            <p:custDataLst>
              <p:tags r:id="rId2"/>
            </p:custDataLst>
            <p:extLst>
              <p:ext uri="{D42A27DB-BD31-4B8C-83A1-F6EECF244321}">
                <p14:modId xmlns:p14="http://schemas.microsoft.com/office/powerpoint/2010/main" val="7694389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29" name="think-cell Slide" r:id="rId5" imgW="423" imgH="423" progId="TCLayout.ActiveDocument.1">
                  <p:embed/>
                </p:oleObj>
              </mc:Choice>
              <mc:Fallback>
                <p:oleObj name="think-cell Slide" r:id="rId5" imgW="423" imgH="423" progId="TCLayout.ActiveDocument.1">
                  <p:embed/>
                  <p:pic>
                    <p:nvPicPr>
                      <p:cNvPr id="4" name="Object 3" hidden="1">
                        <a:extLst>
                          <a:ext uri="{FF2B5EF4-FFF2-40B4-BE49-F238E27FC236}">
                            <a16:creationId xmlns:a16="http://schemas.microsoft.com/office/drawing/2014/main" id="{6226B68E-CFD9-4B6A-8876-DDD2667C926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79335AD-4E8D-41FB-BE69-8B151CBC5196}"/>
              </a:ext>
            </a:extLst>
          </p:cNvPr>
          <p:cNvSpPr>
            <a:spLocks noGrp="1"/>
          </p:cNvSpPr>
          <p:nvPr>
            <p:ph type="title"/>
          </p:nvPr>
        </p:nvSpPr>
        <p:spPr>
          <a:xfrm>
            <a:off x="838200" y="0"/>
            <a:ext cx="10515600" cy="1325563"/>
          </a:xfrm>
        </p:spPr>
        <p:txBody>
          <a:bodyPr vert="horz">
            <a:normAutofit/>
          </a:bodyPr>
          <a:lstStyle/>
          <a:p>
            <a:pPr algn="ctr"/>
            <a:r>
              <a:rPr lang="en-US" sz="3600" b="1" dirty="0"/>
              <a:t>Income Reduction versus Attentions Shifts: Estimated Coefficients</a:t>
            </a:r>
          </a:p>
        </p:txBody>
      </p:sp>
      <p:sp>
        <p:nvSpPr>
          <p:cNvPr id="7" name="Content Placeholder 6">
            <a:extLst>
              <a:ext uri="{FF2B5EF4-FFF2-40B4-BE49-F238E27FC236}">
                <a16:creationId xmlns:a16="http://schemas.microsoft.com/office/drawing/2014/main" id="{9A3D9FDB-4562-4C0E-BCC2-F43154057D29}"/>
              </a:ext>
            </a:extLst>
          </p:cNvPr>
          <p:cNvSpPr>
            <a:spLocks noGrp="1"/>
          </p:cNvSpPr>
          <p:nvPr>
            <p:ph idx="1"/>
          </p:nvPr>
        </p:nvSpPr>
        <p:spPr/>
        <p:txBody>
          <a:bodyPr/>
          <a:lstStyle/>
          <a:p>
            <a:endParaRPr lang="en-US" dirty="0"/>
          </a:p>
        </p:txBody>
      </p:sp>
      <p:pic>
        <p:nvPicPr>
          <p:cNvPr id="10" name="Picture 9">
            <a:extLst>
              <a:ext uri="{FF2B5EF4-FFF2-40B4-BE49-F238E27FC236}">
                <a16:creationId xmlns:a16="http://schemas.microsoft.com/office/drawing/2014/main" id="{1CEC969D-BB76-46DE-9F38-EBA436E0798C}"/>
              </a:ext>
            </a:extLst>
          </p:cNvPr>
          <p:cNvPicPr/>
          <p:nvPr/>
        </p:nvPicPr>
        <p:blipFill>
          <a:blip r:embed="rId7">
            <a:extLst>
              <a:ext uri="{28A0092B-C50C-407E-A947-70E740481C1C}">
                <a14:useLocalDpi xmlns:a14="http://schemas.microsoft.com/office/drawing/2010/main" val="0"/>
              </a:ext>
            </a:extLst>
          </a:blip>
          <a:stretch>
            <a:fillRect/>
          </a:stretch>
        </p:blipFill>
        <p:spPr>
          <a:xfrm>
            <a:off x="1332853" y="1325563"/>
            <a:ext cx="9221491" cy="4912505"/>
          </a:xfrm>
          <a:prstGeom prst="rect">
            <a:avLst/>
          </a:prstGeom>
        </p:spPr>
      </p:pic>
    </p:spTree>
    <p:extLst>
      <p:ext uri="{BB962C8B-B14F-4D97-AF65-F5344CB8AC3E}">
        <p14:creationId xmlns:p14="http://schemas.microsoft.com/office/powerpoint/2010/main" val="163387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94923BA4-D770-4C9A-A509-C39F740B79C8}"/>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40" name="think-cell Slide" r:id="rId5" imgW="423" imgH="423" progId="TCLayout.ActiveDocument.1">
                  <p:embed/>
                </p:oleObj>
              </mc:Choice>
              <mc:Fallback>
                <p:oleObj name="think-cell Slide" r:id="rId5" imgW="423" imgH="423" progId="TCLayout.ActiveDocument.1">
                  <p:embed/>
                  <p:pic>
                    <p:nvPicPr>
                      <p:cNvPr id="4" name="Object 3" hidden="1">
                        <a:extLst>
                          <a:ext uri="{FF2B5EF4-FFF2-40B4-BE49-F238E27FC236}">
                            <a16:creationId xmlns:a16="http://schemas.microsoft.com/office/drawing/2014/main" id="{94923BA4-D770-4C9A-A509-C39F740B79C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4D8392A-8DB2-463D-A777-814FD101E93B}"/>
              </a:ext>
            </a:extLst>
          </p:cNvPr>
          <p:cNvSpPr>
            <a:spLocks noGrp="1"/>
          </p:cNvSpPr>
          <p:nvPr>
            <p:ph type="title"/>
          </p:nvPr>
        </p:nvSpPr>
        <p:spPr>
          <a:xfrm>
            <a:off x="795020" y="100280"/>
            <a:ext cx="10410062" cy="1325563"/>
          </a:xfrm>
        </p:spPr>
        <p:txBody>
          <a:bodyPr vert="horz">
            <a:normAutofit/>
          </a:bodyPr>
          <a:lstStyle/>
          <a:p>
            <a:pPr>
              <a:lnSpc>
                <a:spcPct val="100000"/>
              </a:lnSpc>
            </a:pPr>
            <a:r>
              <a:rPr lang="en-US" sz="3600" b="1" dirty="0"/>
              <a:t>More on Exploring Drivers</a:t>
            </a:r>
            <a:endParaRPr lang="en-US" sz="3600" b="1"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194537A-A025-4BE5-89AC-2D70932966AF}"/>
              </a:ext>
            </a:extLst>
          </p:cNvPr>
          <p:cNvSpPr>
            <a:spLocks noGrp="1"/>
          </p:cNvSpPr>
          <p:nvPr>
            <p:ph idx="1"/>
          </p:nvPr>
        </p:nvSpPr>
        <p:spPr>
          <a:xfrm>
            <a:off x="795020" y="1420447"/>
            <a:ext cx="10919460" cy="5300076"/>
          </a:xfrm>
        </p:spPr>
        <p:txBody>
          <a:bodyPr>
            <a:normAutofit/>
          </a:bodyPr>
          <a:lstStyle/>
          <a:p>
            <a:pPr lvl="1">
              <a:lnSpc>
                <a:spcPct val="100000"/>
              </a:lnSpc>
              <a:spcAft>
                <a:spcPts val="1800"/>
              </a:spcAft>
            </a:pPr>
            <a:r>
              <a:rPr lang="en-US" sz="2200" dirty="0">
                <a:latin typeface="Cambria" panose="02040503050406030204" pitchFamily="18" charset="0"/>
                <a:ea typeface="Cambria" panose="02040503050406030204" pitchFamily="18" charset="0"/>
              </a:rPr>
              <a:t>We explore next whether the observed increase in curtailment behavior in the COVID wave reflects changes in pro-sociality or concerns for the environment and personal environmental responsibility.</a:t>
            </a:r>
          </a:p>
          <a:p>
            <a:pPr lvl="1">
              <a:lnSpc>
                <a:spcPct val="100000"/>
              </a:lnSpc>
              <a:spcAft>
                <a:spcPts val="1800"/>
              </a:spcAft>
            </a:pPr>
            <a:r>
              <a:rPr lang="en-US" sz="2200" dirty="0">
                <a:latin typeface="Cambria" panose="02040503050406030204" pitchFamily="18" charset="0"/>
                <a:ea typeface="Cambria" panose="02040503050406030204" pitchFamily="18" charset="0"/>
              </a:rPr>
              <a:t>About pro-sociality, we combine data from our survey with data from the German Socio Economic Panel (SOEP). We match the timing of the waves with the SOEP data collection and use questions about the environment and about donations made.</a:t>
            </a:r>
          </a:p>
          <a:p>
            <a:pPr lvl="1">
              <a:lnSpc>
                <a:spcPct val="100000"/>
              </a:lnSpc>
              <a:spcAft>
                <a:spcPts val="1800"/>
              </a:spcAft>
            </a:pPr>
            <a:r>
              <a:rPr lang="en-US" sz="2200" dirty="0">
                <a:latin typeface="Cambria" panose="02040503050406030204" pitchFamily="18" charset="0"/>
                <a:ea typeface="Cambria" panose="02040503050406030204" pitchFamily="18" charset="0"/>
              </a:rPr>
              <a:t>From SOEP data,</a:t>
            </a:r>
            <a:r>
              <a:rPr lang="en-US" dirty="0">
                <a:latin typeface="Cambria" panose="02040503050406030204" pitchFamily="18" charset="0"/>
                <a:ea typeface="Cambria" panose="02040503050406030204" pitchFamily="18" charset="0"/>
              </a:rPr>
              <a:t> the fraction of respondents reporting that they have made or plan to make a future donation is higher in the 2018 waves of the SOEP than that observed in the 2020 wave. However, the estimated amount donated is greater in the wave conducted during the pandemic than that observed in the wave conducted before the pandemic. Similar results hold for our two waves. </a:t>
            </a:r>
            <a:endParaRPr lang="en-US"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20295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94923BA4-D770-4C9A-A509-C39F740B79C8}"/>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63" name="think-cell Slide" r:id="rId5" imgW="423" imgH="423" progId="TCLayout.ActiveDocument.1">
                  <p:embed/>
                </p:oleObj>
              </mc:Choice>
              <mc:Fallback>
                <p:oleObj name="think-cell Slide" r:id="rId5" imgW="423" imgH="423" progId="TCLayout.ActiveDocument.1">
                  <p:embed/>
                  <p:pic>
                    <p:nvPicPr>
                      <p:cNvPr id="4" name="Object 3" hidden="1">
                        <a:extLst>
                          <a:ext uri="{FF2B5EF4-FFF2-40B4-BE49-F238E27FC236}">
                            <a16:creationId xmlns:a16="http://schemas.microsoft.com/office/drawing/2014/main" id="{94923BA4-D770-4C9A-A509-C39F740B79C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4D8392A-8DB2-463D-A777-814FD101E93B}"/>
              </a:ext>
            </a:extLst>
          </p:cNvPr>
          <p:cNvSpPr>
            <a:spLocks noGrp="1"/>
          </p:cNvSpPr>
          <p:nvPr>
            <p:ph type="title"/>
          </p:nvPr>
        </p:nvSpPr>
        <p:spPr>
          <a:xfrm>
            <a:off x="795020" y="100280"/>
            <a:ext cx="10410062" cy="1325563"/>
          </a:xfrm>
        </p:spPr>
        <p:txBody>
          <a:bodyPr vert="horz">
            <a:normAutofit/>
          </a:bodyPr>
          <a:lstStyle/>
          <a:p>
            <a:pPr>
              <a:lnSpc>
                <a:spcPct val="100000"/>
              </a:lnSpc>
            </a:pPr>
            <a:r>
              <a:rPr lang="en-US" sz="3600" b="1" dirty="0"/>
              <a:t>More on Exploring Drivers</a:t>
            </a:r>
            <a:endParaRPr lang="en-US" sz="3600" b="1"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194537A-A025-4BE5-89AC-2D70932966AF}"/>
              </a:ext>
            </a:extLst>
          </p:cNvPr>
          <p:cNvSpPr>
            <a:spLocks noGrp="1"/>
          </p:cNvSpPr>
          <p:nvPr>
            <p:ph idx="1"/>
          </p:nvPr>
        </p:nvSpPr>
        <p:spPr>
          <a:xfrm>
            <a:off x="795020" y="1420447"/>
            <a:ext cx="10919460" cy="5300076"/>
          </a:xfrm>
        </p:spPr>
        <p:txBody>
          <a:bodyPr>
            <a:normAutofit fontScale="92500"/>
          </a:bodyPr>
          <a:lstStyle/>
          <a:p>
            <a:pPr lvl="1">
              <a:lnSpc>
                <a:spcPct val="100000"/>
              </a:lnSpc>
              <a:spcAft>
                <a:spcPts val="1800"/>
              </a:spcAft>
            </a:pPr>
            <a:r>
              <a:rPr lang="en-US" dirty="0">
                <a:latin typeface="Cambria" panose="02040503050406030204" pitchFamily="18" charset="0"/>
                <a:ea typeface="Cambria" panose="02040503050406030204" pitchFamily="18" charset="0"/>
              </a:rPr>
              <a:t>About personal environmental responsibility, SOEP </a:t>
            </a:r>
            <a:r>
              <a:rPr lang="en-US" sz="2200" dirty="0">
                <a:latin typeface="Cambria" panose="02040503050406030204" pitchFamily="18" charset="0"/>
                <a:ea typeface="Cambria" panose="02040503050406030204" pitchFamily="18" charset="0"/>
              </a:rPr>
              <a:t>data </a:t>
            </a:r>
            <a:r>
              <a:rPr lang="en-US" dirty="0">
                <a:latin typeface="Cambria" panose="02040503050406030204" pitchFamily="18" charset="0"/>
                <a:ea typeface="Cambria" panose="02040503050406030204" pitchFamily="18" charset="0"/>
              </a:rPr>
              <a:t>confirm that concerns about the environment have decreased from the 2017/2018 surveys to the survey wave conducted during the pandemic.</a:t>
            </a:r>
          </a:p>
          <a:p>
            <a:pPr lvl="1">
              <a:lnSpc>
                <a:spcPct val="100000"/>
              </a:lnSpc>
              <a:spcAft>
                <a:spcPts val="1800"/>
              </a:spcAft>
            </a:pPr>
            <a:r>
              <a:rPr lang="en-US" dirty="0">
                <a:latin typeface="Cambria" panose="02040503050406030204" pitchFamily="18" charset="0"/>
                <a:ea typeface="Cambria" panose="02040503050406030204" pitchFamily="18" charset="0"/>
              </a:rPr>
              <a:t>SOEP finds a negative association between COVID-19 incidence and concerns for the impact of climate change – a trend that is particularly pronounced in the last quarter of 2020.  </a:t>
            </a:r>
          </a:p>
          <a:p>
            <a:pPr lvl="1">
              <a:lnSpc>
                <a:spcPct val="100000"/>
              </a:lnSpc>
              <a:spcAft>
                <a:spcPts val="1800"/>
              </a:spcAft>
            </a:pPr>
            <a:r>
              <a:rPr lang="en-US" dirty="0">
                <a:latin typeface="Cambria" panose="02040503050406030204" pitchFamily="18" charset="0"/>
                <a:ea typeface="Cambria" panose="02040503050406030204" pitchFamily="18" charset="0"/>
              </a:rPr>
              <a:t>These results from the SOEP are consistent with a “</a:t>
            </a:r>
            <a:r>
              <a:rPr lang="en-US" b="1" dirty="0">
                <a:latin typeface="Cambria" panose="02040503050406030204" pitchFamily="18" charset="0"/>
                <a:ea typeface="Cambria" panose="02040503050406030204" pitchFamily="18" charset="0"/>
              </a:rPr>
              <a:t>finite pool of worry</a:t>
            </a:r>
            <a:r>
              <a:rPr lang="en-US" dirty="0">
                <a:latin typeface="Cambria" panose="02040503050406030204" pitchFamily="18" charset="0"/>
                <a:ea typeface="Cambria" panose="02040503050406030204" pitchFamily="18" charset="0"/>
              </a:rPr>
              <a:t>” (Weber, 2006, 2015) among survey respondents. Increasing case numbers and associated concern about the pandemic crowd out environmental concerns. </a:t>
            </a:r>
          </a:p>
          <a:p>
            <a:pPr lvl="1">
              <a:lnSpc>
                <a:spcPct val="100000"/>
              </a:lnSpc>
              <a:spcAft>
                <a:spcPts val="1800"/>
              </a:spcAft>
            </a:pPr>
            <a:r>
              <a:rPr lang="en-US" dirty="0">
                <a:latin typeface="Cambria" panose="02040503050406030204" pitchFamily="18" charset="0"/>
                <a:ea typeface="Cambria" panose="02040503050406030204" pitchFamily="18" charset="0"/>
              </a:rPr>
              <a:t>It seems unlikely that observed increases in curtailment activity in the second wave of the survey are driven by changes in concern for the environment or overall pro-sociality.   </a:t>
            </a:r>
          </a:p>
          <a:p>
            <a:pPr lvl="1">
              <a:lnSpc>
                <a:spcPct val="100000"/>
              </a:lnSpc>
              <a:spcAft>
                <a:spcPts val="1800"/>
              </a:spcAft>
            </a:pPr>
            <a:endParaRPr lang="en-US" dirty="0">
              <a:latin typeface="Cambria" panose="02040503050406030204" pitchFamily="18" charset="0"/>
              <a:ea typeface="Cambria" panose="02040503050406030204" pitchFamily="18" charset="0"/>
            </a:endParaRPr>
          </a:p>
          <a:p>
            <a:pPr lvl="1">
              <a:lnSpc>
                <a:spcPct val="100000"/>
              </a:lnSpc>
              <a:spcAft>
                <a:spcPts val="1800"/>
              </a:spcAft>
            </a:pPr>
            <a:endParaRPr lang="en-US"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00538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065CA8-FA72-4E0B-97D0-4D496E869307}"/>
              </a:ext>
            </a:extLst>
          </p:cNvPr>
          <p:cNvSpPr>
            <a:spLocks noGrp="1"/>
          </p:cNvSpPr>
          <p:nvPr>
            <p:ph idx="1"/>
          </p:nvPr>
        </p:nvSpPr>
        <p:spPr>
          <a:xfrm>
            <a:off x="765463" y="631464"/>
            <a:ext cx="10661073" cy="5595072"/>
          </a:xfrm>
        </p:spPr>
        <p:txBody>
          <a:bodyPr vert="horz" lIns="91440" tIns="45720" rIns="91440" bIns="45720" rtlCol="0" anchor="t">
            <a:noAutofit/>
          </a:bodyPr>
          <a:lstStyle/>
          <a:p>
            <a:pPr marL="0" indent="0">
              <a:lnSpc>
                <a:spcPct val="100000"/>
              </a:lnSpc>
              <a:buNone/>
            </a:pPr>
            <a:r>
              <a:rPr lang="en-US" sz="3600" b="1" dirty="0">
                <a:latin typeface="Corbel" panose="020B0503020204020204" pitchFamily="34" charset="0"/>
                <a:ea typeface="Cambria" panose="02040503050406030204" pitchFamily="18" charset="0"/>
              </a:rPr>
              <a:t>Motivation</a:t>
            </a:r>
            <a:endParaRPr lang="en-US" sz="1400" dirty="0">
              <a:latin typeface="Corbel" panose="020B0503020204020204" pitchFamily="34" charset="0"/>
              <a:ea typeface="Cambria" panose="02040503050406030204" pitchFamily="18" charset="0"/>
            </a:endParaRPr>
          </a:p>
          <a:p>
            <a:pPr marL="0" indent="0">
              <a:lnSpc>
                <a:spcPct val="100000"/>
              </a:lnSpc>
              <a:buNone/>
            </a:pPr>
            <a:r>
              <a:rPr lang="en-US" sz="3200" dirty="0">
                <a:latin typeface="Corbel" panose="020B0503020204020204" pitchFamily="34" charset="0"/>
                <a:ea typeface="Cambria" panose="02040503050406030204" pitchFamily="18" charset="0"/>
              </a:rPr>
              <a:t>Changes in lifestyles and routines can generate meaningful reductions in carbon emissions (IPCC, 2022).</a:t>
            </a:r>
          </a:p>
          <a:p>
            <a:pPr marL="0" indent="0">
              <a:lnSpc>
                <a:spcPct val="100000"/>
              </a:lnSpc>
              <a:buNone/>
            </a:pPr>
            <a:r>
              <a:rPr lang="en-US" sz="3200" dirty="0">
                <a:latin typeface="Corbel" panose="020B0503020204020204" pitchFamily="34" charset="0"/>
                <a:ea typeface="Cambria" panose="02040503050406030204" pitchFamily="18" charset="0"/>
              </a:rPr>
              <a:t>We look into curtailment actions intended to reduce electricity consumption taken by households during the pandemic</a:t>
            </a:r>
          </a:p>
          <a:p>
            <a:pPr marL="0" indent="0">
              <a:lnSpc>
                <a:spcPct val="100000"/>
              </a:lnSpc>
              <a:buNone/>
            </a:pPr>
            <a:r>
              <a:rPr lang="en-US" sz="3200" dirty="0">
                <a:latin typeface="Corbel" panose="020B0503020204020204" pitchFamily="34" charset="0"/>
                <a:ea typeface="Cambria" panose="02040503050406030204" pitchFamily="18" charset="0"/>
              </a:rPr>
              <a:t>	- </a:t>
            </a:r>
            <a:r>
              <a:rPr lang="en-US" dirty="0">
                <a:latin typeface="Corbel" panose="020B0503020204020204" pitchFamily="34" charset="0"/>
                <a:ea typeface="Cambria" panose="02040503050406030204" pitchFamily="18" charset="0"/>
              </a:rPr>
              <a:t>Conservation actions can reduce emissions from the building sector by 10-40 % (</a:t>
            </a:r>
            <a:r>
              <a:rPr lang="en-US" dirty="0" err="1">
                <a:latin typeface="Corbel" panose="020B0503020204020204" pitchFamily="34" charset="0"/>
                <a:ea typeface="Cambria" panose="02040503050406030204" pitchFamily="18" charset="0"/>
              </a:rPr>
              <a:t>Creutzig</a:t>
            </a:r>
            <a:r>
              <a:rPr lang="en-US" dirty="0">
                <a:latin typeface="Corbel" panose="020B0503020204020204" pitchFamily="34" charset="0"/>
                <a:ea typeface="Cambria" panose="02040503050406030204" pitchFamily="18" charset="0"/>
              </a:rPr>
              <a:t> et al., 2022)</a:t>
            </a:r>
          </a:p>
          <a:p>
            <a:pPr marL="0" indent="0">
              <a:lnSpc>
                <a:spcPct val="100000"/>
              </a:lnSpc>
              <a:buNone/>
            </a:pPr>
            <a:r>
              <a:rPr lang="en-US" dirty="0">
                <a:latin typeface="Corbel" panose="020B0503020204020204" pitchFamily="34" charset="0"/>
                <a:ea typeface="Cambria" panose="02040503050406030204" pitchFamily="18" charset="0"/>
              </a:rPr>
              <a:t>	- Particularly in Germany: Residential consumers account for 25% of total electricity demand (BDEW, 2020) and 54% are tenants (</a:t>
            </a:r>
            <a:r>
              <a:rPr lang="en-US" dirty="0" err="1">
                <a:latin typeface="Corbel" panose="020B0503020204020204" pitchFamily="34" charset="0"/>
                <a:ea typeface="Cambria" panose="02040503050406030204" pitchFamily="18" charset="0"/>
              </a:rPr>
              <a:t>Destatis</a:t>
            </a:r>
            <a:r>
              <a:rPr lang="en-US" dirty="0">
                <a:latin typeface="Corbel" panose="020B0503020204020204" pitchFamily="34" charset="0"/>
                <a:ea typeface="Cambria" panose="02040503050406030204" pitchFamily="18" charset="0"/>
              </a:rPr>
              <a:t>, 2022)</a:t>
            </a:r>
          </a:p>
          <a:p>
            <a:pPr marL="0" indent="0" fontAlgn="base">
              <a:lnSpc>
                <a:spcPct val="100000"/>
              </a:lnSpc>
              <a:buNone/>
            </a:pPr>
            <a:endParaRPr lang="en-US" b="1" dirty="0">
              <a:latin typeface="Corbel" panose="020B0503020204020204" pitchFamily="34" charset="0"/>
              <a:ea typeface="Cambria" panose="02040503050406030204" pitchFamily="18" charset="0"/>
            </a:endParaRPr>
          </a:p>
          <a:p>
            <a:pPr marL="0" indent="0">
              <a:lnSpc>
                <a:spcPct val="100000"/>
              </a:lnSpc>
              <a:buNone/>
            </a:pPr>
            <a:endParaRPr lang="en-US" sz="2400" dirty="0">
              <a:latin typeface="Corbel" panose="020B0503020204020204" pitchFamily="34" charset="0"/>
              <a:ea typeface="Cambria" panose="02040503050406030204" pitchFamily="18" charset="0"/>
            </a:endParaRPr>
          </a:p>
        </p:txBody>
      </p:sp>
    </p:spTree>
    <p:extLst>
      <p:ext uri="{BB962C8B-B14F-4D97-AF65-F5344CB8AC3E}">
        <p14:creationId xmlns:p14="http://schemas.microsoft.com/office/powerpoint/2010/main" val="3744358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226B68E-CFD9-4B6A-8876-DDD2667C9268}"/>
              </a:ext>
            </a:extLst>
          </p:cNvPr>
          <p:cNvGraphicFramePr>
            <a:graphicFrameLocks noChangeAspect="1"/>
          </p:cNvGraphicFramePr>
          <p:nvPr>
            <p:custDataLst>
              <p:tags r:id="rId2"/>
            </p:custDataLst>
            <p:extLst>
              <p:ext uri="{D42A27DB-BD31-4B8C-83A1-F6EECF244321}">
                <p14:modId xmlns:p14="http://schemas.microsoft.com/office/powerpoint/2010/main" val="5926296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50" name="think-cell Slide" r:id="rId5" imgW="423" imgH="423" progId="TCLayout.ActiveDocument.1">
                  <p:embed/>
                </p:oleObj>
              </mc:Choice>
              <mc:Fallback>
                <p:oleObj name="think-cell Slide" r:id="rId5" imgW="423" imgH="423" progId="TCLayout.ActiveDocument.1">
                  <p:embed/>
                  <p:pic>
                    <p:nvPicPr>
                      <p:cNvPr id="4" name="Object 3" hidden="1">
                        <a:extLst>
                          <a:ext uri="{FF2B5EF4-FFF2-40B4-BE49-F238E27FC236}">
                            <a16:creationId xmlns:a16="http://schemas.microsoft.com/office/drawing/2014/main" id="{6226B68E-CFD9-4B6A-8876-DDD2667C926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79335AD-4E8D-41FB-BE69-8B151CBC5196}"/>
              </a:ext>
            </a:extLst>
          </p:cNvPr>
          <p:cNvSpPr>
            <a:spLocks noGrp="1"/>
          </p:cNvSpPr>
          <p:nvPr>
            <p:ph type="title"/>
          </p:nvPr>
        </p:nvSpPr>
        <p:spPr>
          <a:xfrm>
            <a:off x="838200" y="0"/>
            <a:ext cx="10515600" cy="1325563"/>
          </a:xfrm>
        </p:spPr>
        <p:txBody>
          <a:bodyPr vert="horz">
            <a:normAutofit/>
          </a:bodyPr>
          <a:lstStyle/>
          <a:p>
            <a:pPr algn="ctr"/>
            <a:r>
              <a:rPr lang="en-US" sz="3600" b="1" dirty="0"/>
              <a:t>Personal Environmental Responsibility across waves</a:t>
            </a:r>
          </a:p>
        </p:txBody>
      </p:sp>
      <p:sp>
        <p:nvSpPr>
          <p:cNvPr id="10" name="Content Placeholder 9">
            <a:extLst>
              <a:ext uri="{FF2B5EF4-FFF2-40B4-BE49-F238E27FC236}">
                <a16:creationId xmlns:a16="http://schemas.microsoft.com/office/drawing/2014/main" id="{EA673731-14D6-4B92-8CD0-2B0798B21182}"/>
              </a:ext>
            </a:extLst>
          </p:cNvPr>
          <p:cNvSpPr>
            <a:spLocks noGrp="1"/>
          </p:cNvSpPr>
          <p:nvPr>
            <p:ph idx="1"/>
          </p:nvPr>
        </p:nvSpPr>
        <p:spPr/>
        <p:txBody>
          <a:bodyPr/>
          <a:lstStyle/>
          <a:p>
            <a:endParaRPr lang="en-US"/>
          </a:p>
        </p:txBody>
      </p:sp>
      <p:pic>
        <p:nvPicPr>
          <p:cNvPr id="12" name="Picture 11">
            <a:extLst>
              <a:ext uri="{FF2B5EF4-FFF2-40B4-BE49-F238E27FC236}">
                <a16:creationId xmlns:a16="http://schemas.microsoft.com/office/drawing/2014/main" id="{0916E493-8696-4628-A350-B5CA434808ED}"/>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984143" y="1325563"/>
            <a:ext cx="9446216" cy="5044698"/>
          </a:xfrm>
          <a:prstGeom prst="rect">
            <a:avLst/>
          </a:prstGeom>
        </p:spPr>
      </p:pic>
    </p:spTree>
    <p:extLst>
      <p:ext uri="{BB962C8B-B14F-4D97-AF65-F5344CB8AC3E}">
        <p14:creationId xmlns:p14="http://schemas.microsoft.com/office/powerpoint/2010/main" val="729403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94923BA4-D770-4C9A-A509-C39F740B79C8}"/>
              </a:ext>
            </a:extLst>
          </p:cNvPr>
          <p:cNvGraphicFramePr>
            <a:graphicFrameLocks noChangeAspect="1"/>
          </p:cNvGraphicFramePr>
          <p:nvPr>
            <p:custDataLst>
              <p:tags r:id="rId2"/>
            </p:custDataLst>
            <p:extLst>
              <p:ext uri="{D42A27DB-BD31-4B8C-83A1-F6EECF244321}">
                <p14:modId xmlns:p14="http://schemas.microsoft.com/office/powerpoint/2010/main" val="39186315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72" name="think-cell Slide" r:id="rId5" imgW="423" imgH="423" progId="TCLayout.ActiveDocument.1">
                  <p:embed/>
                </p:oleObj>
              </mc:Choice>
              <mc:Fallback>
                <p:oleObj name="think-cell Slide" r:id="rId5" imgW="423" imgH="423" progId="TCLayout.ActiveDocument.1">
                  <p:embed/>
                  <p:pic>
                    <p:nvPicPr>
                      <p:cNvPr id="4" name="Object 3" hidden="1">
                        <a:extLst>
                          <a:ext uri="{FF2B5EF4-FFF2-40B4-BE49-F238E27FC236}">
                            <a16:creationId xmlns:a16="http://schemas.microsoft.com/office/drawing/2014/main" id="{94923BA4-D770-4C9A-A509-C39F740B79C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4D8392A-8DB2-463D-A777-814FD101E93B}"/>
              </a:ext>
            </a:extLst>
          </p:cNvPr>
          <p:cNvSpPr>
            <a:spLocks noGrp="1"/>
          </p:cNvSpPr>
          <p:nvPr>
            <p:ph type="title"/>
          </p:nvPr>
        </p:nvSpPr>
        <p:spPr>
          <a:xfrm>
            <a:off x="795020" y="100280"/>
            <a:ext cx="10410062" cy="1325563"/>
          </a:xfrm>
        </p:spPr>
        <p:txBody>
          <a:bodyPr vert="horz">
            <a:normAutofit/>
          </a:bodyPr>
          <a:lstStyle/>
          <a:p>
            <a:pPr>
              <a:lnSpc>
                <a:spcPct val="100000"/>
              </a:lnSpc>
            </a:pPr>
            <a:r>
              <a:rPr lang="en-US" sz="3600" b="1" dirty="0"/>
              <a:t>External Validity: Pro-social Behavior in the SOEP</a:t>
            </a:r>
            <a:endParaRPr lang="en-US" sz="3600" b="1"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194537A-A025-4BE5-89AC-2D70932966AF}"/>
              </a:ext>
            </a:extLst>
          </p:cNvPr>
          <p:cNvSpPr>
            <a:spLocks noGrp="1"/>
          </p:cNvSpPr>
          <p:nvPr>
            <p:ph idx="1"/>
          </p:nvPr>
        </p:nvSpPr>
        <p:spPr>
          <a:xfrm>
            <a:off x="795020" y="1457644"/>
            <a:ext cx="10919460" cy="5300076"/>
          </a:xfrm>
        </p:spPr>
        <p:txBody>
          <a:bodyPr>
            <a:normAutofit/>
          </a:bodyPr>
          <a:lstStyle/>
          <a:p>
            <a:pPr>
              <a:lnSpc>
                <a:spcPct val="100000"/>
              </a:lnSpc>
              <a:spcAft>
                <a:spcPts val="1800"/>
              </a:spcAft>
            </a:pPr>
            <a:r>
              <a:rPr lang="en-US" dirty="0">
                <a:latin typeface="Cambria" panose="02040503050406030204" pitchFamily="18" charset="0"/>
                <a:ea typeface="Cambria" panose="02040503050406030204" pitchFamily="18" charset="0"/>
              </a:rPr>
              <a:t>The data presented in previous Figure and SOEP data provide evidence consistent with a </a:t>
            </a:r>
            <a:r>
              <a:rPr lang="en-US" b="1" dirty="0">
                <a:latin typeface="Cambria" panose="02040503050406030204" pitchFamily="18" charset="0"/>
                <a:ea typeface="Cambria" panose="02040503050406030204" pitchFamily="18" charset="0"/>
              </a:rPr>
              <a:t>limited pool of worry</a:t>
            </a:r>
            <a:r>
              <a:rPr lang="en-US" dirty="0">
                <a:latin typeface="Cambria" panose="02040503050406030204" pitchFamily="18" charset="0"/>
                <a:ea typeface="Cambria" panose="02040503050406030204" pitchFamily="18" charset="0"/>
              </a:rPr>
              <a:t>.</a:t>
            </a:r>
          </a:p>
          <a:p>
            <a:pPr>
              <a:lnSpc>
                <a:spcPct val="100000"/>
              </a:lnSpc>
              <a:spcAft>
                <a:spcPts val="1800"/>
              </a:spcAft>
            </a:pPr>
            <a:r>
              <a:rPr lang="en-US" u="sng" dirty="0">
                <a:latin typeface="Cambria" panose="02040503050406030204" pitchFamily="18" charset="0"/>
                <a:ea typeface="Cambria" panose="02040503050406030204" pitchFamily="18" charset="0"/>
              </a:rPr>
              <a:t>Feelings of personal environmental responsibility </a:t>
            </a:r>
            <a:r>
              <a:rPr lang="en-US" dirty="0">
                <a:latin typeface="Cambria" panose="02040503050406030204" pitchFamily="18" charset="0"/>
                <a:ea typeface="Cambria" panose="02040503050406030204" pitchFamily="18" charset="0"/>
              </a:rPr>
              <a:t>and the desire to act in a pro-environmental manner </a:t>
            </a:r>
            <a:r>
              <a:rPr lang="en-US" u="sng" dirty="0">
                <a:latin typeface="Cambria" panose="02040503050406030204" pitchFamily="18" charset="0"/>
                <a:ea typeface="Cambria" panose="02040503050406030204" pitchFamily="18" charset="0"/>
              </a:rPr>
              <a:t>are lower in the second wave </a:t>
            </a:r>
            <a:r>
              <a:rPr lang="en-US" dirty="0">
                <a:latin typeface="Cambria" panose="02040503050406030204" pitchFamily="18" charset="0"/>
                <a:ea typeface="Cambria" panose="02040503050406030204" pitchFamily="18" charset="0"/>
              </a:rPr>
              <a:t>of the survey. Norm activation theories and the Value-Belief-Norm model cannot explain the change in curtailment activity across rounds. Under such models, we would expect the average respondent in the second round of the survey to be less likely to undertake curtailment actions.     </a:t>
            </a:r>
          </a:p>
          <a:p>
            <a:pPr marL="0" indent="0">
              <a:lnSpc>
                <a:spcPct val="100000"/>
              </a:lnSpc>
              <a:spcAft>
                <a:spcPts val="1800"/>
              </a:spcAft>
              <a:buNone/>
            </a:pPr>
            <a:endParaRPr lang="en-US" dirty="0">
              <a:latin typeface="Cambria" panose="02040503050406030204" pitchFamily="18" charset="0"/>
              <a:ea typeface="Cambria" panose="02040503050406030204" pitchFamily="18" charset="0"/>
            </a:endParaRPr>
          </a:p>
          <a:p>
            <a:pPr marL="0" indent="0">
              <a:lnSpc>
                <a:spcPct val="100000"/>
              </a:lnSpc>
              <a:spcAft>
                <a:spcPts val="1800"/>
              </a:spcAft>
              <a:buNone/>
            </a:pPr>
            <a:endParaRPr lang="en-US" dirty="0">
              <a:latin typeface="Cambria" panose="02040503050406030204" pitchFamily="18" charset="0"/>
              <a:ea typeface="Cambria" panose="02040503050406030204" pitchFamily="18" charset="0"/>
            </a:endParaRPr>
          </a:p>
          <a:p>
            <a:pPr lvl="1">
              <a:lnSpc>
                <a:spcPct val="100000"/>
              </a:lnSpc>
              <a:spcAft>
                <a:spcPts val="1800"/>
              </a:spcAft>
            </a:pPr>
            <a:endParaRPr lang="en-US"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3706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94923BA4-D770-4C9A-A509-C39F740B79C8}"/>
              </a:ext>
            </a:extLst>
          </p:cNvPr>
          <p:cNvGraphicFramePr>
            <a:graphicFrameLocks noChangeAspect="1"/>
          </p:cNvGraphicFramePr>
          <p:nvPr>
            <p:custDataLst>
              <p:tags r:id="rId2"/>
            </p:custDataLst>
            <p:extLst>
              <p:ext uri="{D42A27DB-BD31-4B8C-83A1-F6EECF244321}">
                <p14:modId xmlns:p14="http://schemas.microsoft.com/office/powerpoint/2010/main" val="2139525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23" name="think-cell Slide" r:id="rId5" imgW="423" imgH="423" progId="TCLayout.ActiveDocument.1">
                  <p:embed/>
                </p:oleObj>
              </mc:Choice>
              <mc:Fallback>
                <p:oleObj name="think-cell Slide" r:id="rId5" imgW="423" imgH="423" progId="TCLayout.ActiveDocument.1">
                  <p:embed/>
                  <p:pic>
                    <p:nvPicPr>
                      <p:cNvPr id="4" name="Object 3" hidden="1">
                        <a:extLst>
                          <a:ext uri="{FF2B5EF4-FFF2-40B4-BE49-F238E27FC236}">
                            <a16:creationId xmlns:a16="http://schemas.microsoft.com/office/drawing/2014/main" id="{94923BA4-D770-4C9A-A509-C39F740B79C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4D8392A-8DB2-463D-A777-814FD101E93B}"/>
              </a:ext>
            </a:extLst>
          </p:cNvPr>
          <p:cNvSpPr>
            <a:spLocks noGrp="1"/>
          </p:cNvSpPr>
          <p:nvPr>
            <p:ph type="title"/>
          </p:nvPr>
        </p:nvSpPr>
        <p:spPr>
          <a:xfrm>
            <a:off x="795020" y="100280"/>
            <a:ext cx="10410062" cy="1325563"/>
          </a:xfrm>
        </p:spPr>
        <p:txBody>
          <a:bodyPr vert="horz">
            <a:normAutofit/>
          </a:bodyPr>
          <a:lstStyle/>
          <a:p>
            <a:pPr>
              <a:lnSpc>
                <a:spcPct val="100000"/>
              </a:lnSpc>
            </a:pPr>
            <a:r>
              <a:rPr lang="en-US" sz="3600" b="1" dirty="0"/>
              <a:t>Summary</a:t>
            </a:r>
            <a:endParaRPr lang="en-US" sz="3600" b="1"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194537A-A025-4BE5-89AC-2D70932966AF}"/>
              </a:ext>
            </a:extLst>
          </p:cNvPr>
          <p:cNvSpPr>
            <a:spLocks noGrp="1"/>
          </p:cNvSpPr>
          <p:nvPr>
            <p:ph idx="1"/>
          </p:nvPr>
        </p:nvSpPr>
        <p:spPr>
          <a:xfrm>
            <a:off x="795020" y="1457644"/>
            <a:ext cx="10919460" cy="5300076"/>
          </a:xfrm>
        </p:spPr>
        <p:txBody>
          <a:bodyPr>
            <a:normAutofit fontScale="92500" lnSpcReduction="10000"/>
          </a:bodyPr>
          <a:lstStyle/>
          <a:p>
            <a:pPr>
              <a:lnSpc>
                <a:spcPct val="100000"/>
              </a:lnSpc>
              <a:spcAft>
                <a:spcPts val="1800"/>
              </a:spcAft>
            </a:pPr>
            <a:r>
              <a:rPr lang="en-US" dirty="0">
                <a:latin typeface="Cambria" panose="02040503050406030204" pitchFamily="18" charset="0"/>
                <a:ea typeface="Cambria" panose="02040503050406030204" pitchFamily="18" charset="0"/>
              </a:rPr>
              <a:t>We use a novel survey data from before and during the pandemic</a:t>
            </a:r>
            <a:endParaRPr lang="en-US" b="1" dirty="0">
              <a:latin typeface="Cambria" panose="02040503050406030204" pitchFamily="18" charset="0"/>
              <a:ea typeface="Cambria" panose="02040503050406030204" pitchFamily="18" charset="0"/>
            </a:endParaRPr>
          </a:p>
          <a:p>
            <a:pPr>
              <a:lnSpc>
                <a:spcPct val="100000"/>
              </a:lnSpc>
              <a:spcAft>
                <a:spcPts val="1800"/>
              </a:spcAft>
            </a:pPr>
            <a:r>
              <a:rPr lang="en-US" dirty="0">
                <a:latin typeface="Cambria" panose="02040503050406030204" pitchFamily="18" charset="0"/>
                <a:ea typeface="Cambria" panose="02040503050406030204" pitchFamily="18" charset="0"/>
              </a:rPr>
              <a:t>Curtailment behavior increased during the pandemic (Substantial energy savings)</a:t>
            </a:r>
          </a:p>
          <a:p>
            <a:pPr>
              <a:lnSpc>
                <a:spcPct val="100000"/>
              </a:lnSpc>
              <a:spcAft>
                <a:spcPts val="1800"/>
              </a:spcAft>
            </a:pPr>
            <a:r>
              <a:rPr lang="en-US" dirty="0">
                <a:latin typeface="Cambria" panose="02040503050406030204" pitchFamily="18" charset="0"/>
                <a:ea typeface="Cambria" panose="02040503050406030204" pitchFamily="18" charset="0"/>
              </a:rPr>
              <a:t>Using variation due to the pandemic, we show that this increase is</a:t>
            </a:r>
          </a:p>
          <a:p>
            <a:pPr lvl="1">
              <a:lnSpc>
                <a:spcPct val="100000"/>
              </a:lnSpc>
              <a:spcAft>
                <a:spcPts val="600"/>
              </a:spcAft>
            </a:pPr>
            <a:r>
              <a:rPr lang="en-US" dirty="0">
                <a:latin typeface="Cambria" panose="02040503050406030204" pitchFamily="18" charset="0"/>
                <a:ea typeface="Cambria" panose="02040503050406030204" pitchFamily="18" charset="0"/>
              </a:rPr>
              <a:t>Not due to income reductions</a:t>
            </a:r>
          </a:p>
          <a:p>
            <a:pPr lvl="1">
              <a:lnSpc>
                <a:spcPct val="100000"/>
              </a:lnSpc>
              <a:spcAft>
                <a:spcPts val="600"/>
              </a:spcAft>
            </a:pPr>
            <a:r>
              <a:rPr lang="en-US" dirty="0">
                <a:latin typeface="Cambria" panose="02040503050406030204" pitchFamily="18" charset="0"/>
                <a:ea typeface="Cambria" panose="02040503050406030204" pitchFamily="18" charset="0"/>
              </a:rPr>
              <a:t>Not due to increased environment concerns. Indeed, environmental concerns decreased during the pandemic  ~ ‘finite pool of worry’</a:t>
            </a:r>
          </a:p>
          <a:p>
            <a:pPr lvl="1">
              <a:lnSpc>
                <a:spcPct val="100000"/>
              </a:lnSpc>
              <a:spcAft>
                <a:spcPts val="600"/>
              </a:spcAft>
            </a:pPr>
            <a:r>
              <a:rPr lang="en-US" u="sng" dirty="0">
                <a:latin typeface="Cambria" panose="02040503050406030204" pitchFamily="18" charset="0"/>
                <a:ea typeface="Cambria" panose="02040503050406030204" pitchFamily="18" charset="0"/>
              </a:rPr>
              <a:t>Consistent with increased attention devoted to curtailment while staying at home</a:t>
            </a:r>
          </a:p>
          <a:p>
            <a:pPr>
              <a:lnSpc>
                <a:spcPct val="100000"/>
              </a:lnSpc>
              <a:spcAft>
                <a:spcPts val="1800"/>
              </a:spcAft>
            </a:pPr>
            <a:r>
              <a:rPr lang="en-US" dirty="0">
                <a:latin typeface="Cambria" panose="02040503050406030204" pitchFamily="18" charset="0"/>
                <a:ea typeface="Cambria" panose="02040503050406030204" pitchFamily="18" charset="0"/>
              </a:rPr>
              <a:t>Results highlight importance of salience and attention for engaging in curtailment actions</a:t>
            </a:r>
          </a:p>
          <a:p>
            <a:pPr lvl="1">
              <a:lnSpc>
                <a:spcPct val="100000"/>
              </a:lnSpc>
              <a:spcAft>
                <a:spcPts val="1800"/>
              </a:spcAft>
            </a:pPr>
            <a:endParaRPr lang="en-US" dirty="0">
              <a:latin typeface="Cambria" panose="02040503050406030204" pitchFamily="18" charset="0"/>
              <a:ea typeface="Cambria" panose="02040503050406030204" pitchFamily="18" charset="0"/>
            </a:endParaRPr>
          </a:p>
          <a:p>
            <a:pPr marL="0" indent="0">
              <a:lnSpc>
                <a:spcPct val="100000"/>
              </a:lnSpc>
              <a:spcAft>
                <a:spcPts val="1800"/>
              </a:spcAft>
              <a:buNone/>
            </a:pPr>
            <a:endParaRPr lang="en-US" dirty="0">
              <a:latin typeface="Cambria" panose="02040503050406030204" pitchFamily="18" charset="0"/>
              <a:ea typeface="Cambria" panose="02040503050406030204" pitchFamily="18" charset="0"/>
            </a:endParaRPr>
          </a:p>
          <a:p>
            <a:pPr marL="0" indent="0">
              <a:lnSpc>
                <a:spcPct val="100000"/>
              </a:lnSpc>
              <a:spcAft>
                <a:spcPts val="1800"/>
              </a:spcAft>
              <a:buNone/>
            </a:pPr>
            <a:endParaRPr lang="en-US" dirty="0">
              <a:latin typeface="Cambria" panose="02040503050406030204" pitchFamily="18" charset="0"/>
              <a:ea typeface="Cambria" panose="02040503050406030204" pitchFamily="18" charset="0"/>
            </a:endParaRPr>
          </a:p>
          <a:p>
            <a:pPr lvl="1">
              <a:lnSpc>
                <a:spcPct val="100000"/>
              </a:lnSpc>
              <a:spcAft>
                <a:spcPts val="1800"/>
              </a:spcAft>
            </a:pPr>
            <a:endParaRPr lang="en-US"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01224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8EA95-4DED-46F3-8C00-2C5F7AD48960}"/>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A4FBD9C9-ECA2-4AE4-8FDA-7B6B0AD82903}"/>
              </a:ext>
            </a:extLst>
          </p:cNvPr>
          <p:cNvSpPr>
            <a:spLocks noGrp="1"/>
          </p:cNvSpPr>
          <p:nvPr>
            <p:ph idx="1"/>
          </p:nvPr>
        </p:nvSpPr>
        <p:spPr/>
        <p:txBody>
          <a:bodyPr/>
          <a:lstStyle/>
          <a:p>
            <a:pPr marL="0" indent="0" algn="ctr">
              <a:buNone/>
            </a:pPr>
            <a:endParaRPr lang="en-US" sz="3600"/>
          </a:p>
          <a:p>
            <a:pPr marL="0" indent="0" algn="ctr">
              <a:buNone/>
            </a:pPr>
            <a:r>
              <a:rPr lang="en-US" sz="3600"/>
              <a:t>Send Comments to </a:t>
            </a:r>
            <a:endParaRPr lang="en-US" sz="3600" dirty="0"/>
          </a:p>
          <a:p>
            <a:pPr marL="0" indent="0" algn="ctr">
              <a:buNone/>
            </a:pPr>
            <a:endParaRPr lang="en-US" dirty="0"/>
          </a:p>
          <a:p>
            <a:pPr marL="0" indent="0" algn="ctr">
              <a:buNone/>
            </a:pPr>
            <a:r>
              <a:rPr lang="en-US" dirty="0"/>
              <a:t>lrazzolini@cba.ua.edu</a:t>
            </a:r>
          </a:p>
        </p:txBody>
      </p:sp>
    </p:spTree>
    <p:extLst>
      <p:ext uri="{BB962C8B-B14F-4D97-AF65-F5344CB8AC3E}">
        <p14:creationId xmlns:p14="http://schemas.microsoft.com/office/powerpoint/2010/main" val="381280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065CA8-FA72-4E0B-97D0-4D496E869307}"/>
              </a:ext>
            </a:extLst>
          </p:cNvPr>
          <p:cNvSpPr>
            <a:spLocks noGrp="1"/>
          </p:cNvSpPr>
          <p:nvPr>
            <p:ph idx="1"/>
          </p:nvPr>
        </p:nvSpPr>
        <p:spPr>
          <a:xfrm>
            <a:off x="765463" y="631464"/>
            <a:ext cx="10661073" cy="5595072"/>
          </a:xfrm>
        </p:spPr>
        <p:txBody>
          <a:bodyPr vert="horz" lIns="91440" tIns="45720" rIns="91440" bIns="45720" rtlCol="0" anchor="t">
            <a:noAutofit/>
          </a:bodyPr>
          <a:lstStyle/>
          <a:p>
            <a:pPr marL="0" indent="0">
              <a:lnSpc>
                <a:spcPct val="100000"/>
              </a:lnSpc>
              <a:buNone/>
            </a:pPr>
            <a:r>
              <a:rPr lang="en-US" sz="3600" b="1" dirty="0">
                <a:latin typeface="Corbel" panose="020B0503020204020204" pitchFamily="34" charset="0"/>
                <a:ea typeface="Cambria" panose="02040503050406030204" pitchFamily="18" charset="0"/>
              </a:rPr>
              <a:t>Motivation</a:t>
            </a:r>
            <a:endParaRPr lang="en-US" sz="1400" dirty="0">
              <a:latin typeface="Corbel" panose="020B0503020204020204" pitchFamily="34" charset="0"/>
              <a:ea typeface="Cambria" panose="02040503050406030204" pitchFamily="18" charset="0"/>
            </a:endParaRPr>
          </a:p>
          <a:p>
            <a:pPr marL="0" indent="0">
              <a:lnSpc>
                <a:spcPct val="100000"/>
              </a:lnSpc>
              <a:buNone/>
            </a:pPr>
            <a:r>
              <a:rPr lang="en-US" sz="3200" dirty="0">
                <a:latin typeface="Corbel" panose="020B0503020204020204" pitchFamily="34" charset="0"/>
                <a:ea typeface="Cambria" panose="02040503050406030204" pitchFamily="18" charset="0"/>
              </a:rPr>
              <a:t>Good news: Such behavior (household routines) is mutable (e.g., by simple behavioral interventions  (e.g., </a:t>
            </a:r>
            <a:r>
              <a:rPr lang="en-US" sz="3200" dirty="0" err="1">
                <a:latin typeface="Corbel" panose="020B0503020204020204" pitchFamily="34" charset="0"/>
                <a:ea typeface="Cambria" panose="02040503050406030204" pitchFamily="18" charset="0"/>
              </a:rPr>
              <a:t>Allcott</a:t>
            </a:r>
            <a:r>
              <a:rPr lang="en-US" sz="3200" dirty="0">
                <a:latin typeface="Corbel" panose="020B0503020204020204" pitchFamily="34" charset="0"/>
                <a:ea typeface="Cambria" panose="02040503050406030204" pitchFamily="18" charset="0"/>
              </a:rPr>
              <a:t>, 2011)</a:t>
            </a:r>
          </a:p>
          <a:p>
            <a:pPr marL="0" indent="0">
              <a:lnSpc>
                <a:spcPct val="100000"/>
              </a:lnSpc>
              <a:buNone/>
            </a:pPr>
            <a:endParaRPr lang="en-US" sz="3200" dirty="0">
              <a:latin typeface="Corbel" panose="020B0503020204020204" pitchFamily="34" charset="0"/>
              <a:ea typeface="Cambria" panose="02040503050406030204" pitchFamily="18" charset="0"/>
            </a:endParaRPr>
          </a:p>
          <a:p>
            <a:pPr marL="0" indent="0">
              <a:lnSpc>
                <a:spcPct val="100000"/>
              </a:lnSpc>
              <a:buNone/>
            </a:pPr>
            <a:r>
              <a:rPr lang="en-US" sz="3200" dirty="0">
                <a:latin typeface="Corbel" panose="020B0503020204020204" pitchFamily="34" charset="0"/>
                <a:ea typeface="Cambria" panose="02040503050406030204" pitchFamily="18" charset="0"/>
              </a:rPr>
              <a:t>What are the </a:t>
            </a:r>
            <a:r>
              <a:rPr lang="en-US" sz="3200" b="1" dirty="0">
                <a:latin typeface="Corbel" panose="020B0503020204020204" pitchFamily="34" charset="0"/>
                <a:ea typeface="Cambria" panose="02040503050406030204" pitchFamily="18" charset="0"/>
              </a:rPr>
              <a:t>motives underlying curtailment behaviors</a:t>
            </a:r>
            <a:r>
              <a:rPr lang="en-US" sz="3200" dirty="0">
                <a:latin typeface="Corbel" panose="020B0503020204020204" pitchFamily="34" charset="0"/>
                <a:ea typeface="Cambria" panose="02040503050406030204" pitchFamily="18" charset="0"/>
              </a:rPr>
              <a:t>? </a:t>
            </a:r>
          </a:p>
          <a:p>
            <a:pPr marL="0" indent="0" fontAlgn="base">
              <a:lnSpc>
                <a:spcPct val="100000"/>
              </a:lnSpc>
              <a:buNone/>
            </a:pPr>
            <a:endParaRPr lang="en-US" b="1" dirty="0">
              <a:latin typeface="Corbel" panose="020B0503020204020204" pitchFamily="34" charset="0"/>
              <a:ea typeface="Cambria" panose="02040503050406030204" pitchFamily="18" charset="0"/>
            </a:endParaRPr>
          </a:p>
          <a:p>
            <a:pPr marL="0" indent="0">
              <a:lnSpc>
                <a:spcPct val="100000"/>
              </a:lnSpc>
              <a:buNone/>
            </a:pPr>
            <a:endParaRPr lang="en-US" sz="2400" dirty="0">
              <a:latin typeface="Corbel" panose="020B0503020204020204" pitchFamily="34" charset="0"/>
              <a:ea typeface="Cambria" panose="02040503050406030204" pitchFamily="18" charset="0"/>
            </a:endParaRPr>
          </a:p>
        </p:txBody>
      </p:sp>
    </p:spTree>
    <p:extLst>
      <p:ext uri="{BB962C8B-B14F-4D97-AF65-F5344CB8AC3E}">
        <p14:creationId xmlns:p14="http://schemas.microsoft.com/office/powerpoint/2010/main" val="1597366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3FE1C4E-61B8-4147-A325-1208C00B0368}"/>
              </a:ext>
            </a:extLst>
          </p:cNvPr>
          <p:cNvGraphicFramePr>
            <a:graphicFrameLocks noChangeAspect="1"/>
          </p:cNvGraphicFramePr>
          <p:nvPr>
            <p:custDataLst>
              <p:tags r:id="rId2"/>
            </p:custDataLst>
            <p:extLst>
              <p:ext uri="{D42A27DB-BD31-4B8C-83A1-F6EECF244321}">
                <p14:modId xmlns:p14="http://schemas.microsoft.com/office/powerpoint/2010/main" val="18892752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73" name="think-cell Slide" r:id="rId5" imgW="423" imgH="423" progId="TCLayout.ActiveDocument.1">
                  <p:embed/>
                </p:oleObj>
              </mc:Choice>
              <mc:Fallback>
                <p:oleObj name="think-cell Slide" r:id="rId5" imgW="423" imgH="42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97E2458-1ED9-44E0-8AA6-19F9CA118B28}"/>
              </a:ext>
            </a:extLst>
          </p:cNvPr>
          <p:cNvSpPr>
            <a:spLocks noGrp="1"/>
          </p:cNvSpPr>
          <p:nvPr>
            <p:ph type="title"/>
          </p:nvPr>
        </p:nvSpPr>
        <p:spPr>
          <a:xfrm>
            <a:off x="838200" y="319405"/>
            <a:ext cx="10515600" cy="1325563"/>
          </a:xfrm>
        </p:spPr>
        <p:txBody>
          <a:bodyPr vert="horz"/>
          <a:lstStyle/>
          <a:p>
            <a:r>
              <a:rPr lang="en-US" b="1" dirty="0">
                <a:solidFill>
                  <a:srgbClr val="C00000"/>
                </a:solidFill>
              </a:rPr>
              <a:t>In this study we explore</a:t>
            </a:r>
            <a:endParaRPr lang="en-US" b="1" dirty="0"/>
          </a:p>
        </p:txBody>
      </p:sp>
      <p:sp>
        <p:nvSpPr>
          <p:cNvPr id="3" name="Content Placeholder 2">
            <a:extLst>
              <a:ext uri="{FF2B5EF4-FFF2-40B4-BE49-F238E27FC236}">
                <a16:creationId xmlns:a16="http://schemas.microsoft.com/office/drawing/2014/main" id="{79F3076F-BE31-4309-B755-50C27ACFFBB4}"/>
              </a:ext>
            </a:extLst>
          </p:cNvPr>
          <p:cNvSpPr>
            <a:spLocks noGrp="1"/>
          </p:cNvSpPr>
          <p:nvPr>
            <p:ph idx="1"/>
          </p:nvPr>
        </p:nvSpPr>
        <p:spPr>
          <a:xfrm>
            <a:off x="838200" y="1466334"/>
            <a:ext cx="10515600" cy="5147825"/>
          </a:xfrm>
        </p:spPr>
        <p:txBody>
          <a:bodyPr vert="horz" lIns="91440" tIns="45720" rIns="91440" bIns="45720" rtlCol="0" anchor="t">
            <a:normAutofit lnSpcReduction="10000"/>
          </a:bodyPr>
          <a:lstStyle/>
          <a:p>
            <a:pPr marL="0" indent="0">
              <a:lnSpc>
                <a:spcPct val="115000"/>
              </a:lnSpc>
              <a:spcAft>
                <a:spcPts val="1200"/>
              </a:spcAft>
              <a:buNone/>
            </a:pPr>
            <a:r>
              <a:rPr lang="en-US" sz="3500" dirty="0"/>
              <a:t>Three potential motives for energy curtailment actions</a:t>
            </a:r>
          </a:p>
          <a:p>
            <a:pPr marL="1428750" lvl="2" indent="-514350">
              <a:lnSpc>
                <a:spcPct val="115000"/>
              </a:lnSpc>
              <a:spcAft>
                <a:spcPts val="1200"/>
              </a:spcAft>
              <a:buFont typeface="+mj-lt"/>
              <a:buAutoNum type="arabicPeriod"/>
            </a:pPr>
            <a:r>
              <a:rPr lang="en-US" sz="3200" dirty="0"/>
              <a:t>Income Reductions</a:t>
            </a:r>
          </a:p>
          <a:p>
            <a:pPr marL="1428750" lvl="2" indent="-514350">
              <a:lnSpc>
                <a:spcPct val="115000"/>
              </a:lnSpc>
              <a:spcAft>
                <a:spcPts val="1200"/>
              </a:spcAft>
              <a:buFont typeface="+mj-lt"/>
              <a:buAutoNum type="arabicPeriod"/>
            </a:pPr>
            <a:r>
              <a:rPr lang="en-US" sz="3200" dirty="0"/>
              <a:t>Shifts in attention/salience</a:t>
            </a:r>
          </a:p>
          <a:p>
            <a:pPr marL="1428750" lvl="2" indent="-514350">
              <a:lnSpc>
                <a:spcPct val="115000"/>
              </a:lnSpc>
              <a:spcAft>
                <a:spcPts val="1200"/>
              </a:spcAft>
              <a:buFont typeface="+mj-lt"/>
              <a:buAutoNum type="arabicPeriod"/>
            </a:pPr>
            <a:r>
              <a:rPr lang="en-US" sz="3200" dirty="0"/>
              <a:t>Shifts in environmental responsibility</a:t>
            </a:r>
          </a:p>
          <a:p>
            <a:pPr marL="457200" lvl="1" indent="0">
              <a:lnSpc>
                <a:spcPct val="115000"/>
              </a:lnSpc>
              <a:spcAft>
                <a:spcPts val="1200"/>
              </a:spcAft>
              <a:buNone/>
            </a:pPr>
            <a:r>
              <a:rPr lang="en-US" sz="3200" dirty="0"/>
              <a:t>….Using the COVID-19 pandemic as a ‘natural experiment’</a:t>
            </a:r>
          </a:p>
          <a:p>
            <a:pPr marL="457200" lvl="1" indent="0">
              <a:lnSpc>
                <a:spcPct val="115000"/>
              </a:lnSpc>
              <a:spcAft>
                <a:spcPts val="1200"/>
              </a:spcAft>
              <a:buNone/>
            </a:pPr>
            <a:r>
              <a:rPr lang="en-US" sz="3200" dirty="0"/>
              <a:t>…Using surveys conducted in Germany before and during the pandemic (+ data from the SOEP)</a:t>
            </a:r>
          </a:p>
          <a:p>
            <a:pPr marL="1428750" lvl="2" indent="-514350">
              <a:lnSpc>
                <a:spcPct val="115000"/>
              </a:lnSpc>
              <a:spcAft>
                <a:spcPts val="1200"/>
              </a:spcAft>
              <a:buFont typeface="+mj-lt"/>
              <a:buAutoNum type="arabicPeriod"/>
            </a:pPr>
            <a:endParaRPr lang="en-US" sz="3200" dirty="0"/>
          </a:p>
          <a:p>
            <a:pPr marL="1428750" lvl="2" indent="-514350">
              <a:lnSpc>
                <a:spcPct val="115000"/>
              </a:lnSpc>
              <a:spcAft>
                <a:spcPts val="1200"/>
              </a:spcAft>
              <a:buFont typeface="+mj-lt"/>
              <a:buAutoNum type="arabicPeriod"/>
            </a:pPr>
            <a:endParaRPr lang="en-US" sz="3200" dirty="0"/>
          </a:p>
        </p:txBody>
      </p:sp>
    </p:spTree>
    <p:extLst>
      <p:ext uri="{BB962C8B-B14F-4D97-AF65-F5344CB8AC3E}">
        <p14:creationId xmlns:p14="http://schemas.microsoft.com/office/powerpoint/2010/main" val="2270482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5D4A22B-48EB-4E6E-BA55-A681EE9CCF32}"/>
              </a:ext>
            </a:extLst>
          </p:cNvPr>
          <p:cNvGraphicFramePr>
            <a:graphicFrameLocks noChangeAspect="1"/>
          </p:cNvGraphicFramePr>
          <p:nvPr>
            <p:custDataLst>
              <p:tags r:id="rId2"/>
            </p:custDataLst>
            <p:extLst>
              <p:ext uri="{D42A27DB-BD31-4B8C-83A1-F6EECF244321}">
                <p14:modId xmlns:p14="http://schemas.microsoft.com/office/powerpoint/2010/main" val="30539506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9" name="think-cell Slide" r:id="rId5" imgW="423" imgH="423" progId="TCLayout.ActiveDocument.1">
                  <p:embed/>
                </p:oleObj>
              </mc:Choice>
              <mc:Fallback>
                <p:oleObj name="think-cell Slide" r:id="rId5" imgW="423" imgH="42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97E2458-1ED9-44E0-8AA6-19F9CA118B28}"/>
              </a:ext>
            </a:extLst>
          </p:cNvPr>
          <p:cNvSpPr>
            <a:spLocks noGrp="1"/>
          </p:cNvSpPr>
          <p:nvPr>
            <p:ph type="title"/>
          </p:nvPr>
        </p:nvSpPr>
        <p:spPr/>
        <p:txBody>
          <a:bodyPr vert="horz"/>
          <a:lstStyle/>
          <a:p>
            <a:r>
              <a:rPr lang="en-US" b="1" dirty="0">
                <a:solidFill>
                  <a:srgbClr val="C00000"/>
                </a:solidFill>
              </a:rPr>
              <a:t>Literature &amp; Hypotheses</a:t>
            </a:r>
            <a:endParaRPr lang="en-US" b="1" dirty="0"/>
          </a:p>
        </p:txBody>
      </p:sp>
      <p:sp>
        <p:nvSpPr>
          <p:cNvPr id="3" name="Content Placeholder 2">
            <a:extLst>
              <a:ext uri="{FF2B5EF4-FFF2-40B4-BE49-F238E27FC236}">
                <a16:creationId xmlns:a16="http://schemas.microsoft.com/office/drawing/2014/main" id="{79F3076F-BE31-4309-B755-50C27ACFFBB4}"/>
              </a:ext>
            </a:extLst>
          </p:cNvPr>
          <p:cNvSpPr>
            <a:spLocks noGrp="1"/>
          </p:cNvSpPr>
          <p:nvPr>
            <p:ph idx="1"/>
          </p:nvPr>
        </p:nvSpPr>
        <p:spPr>
          <a:xfrm>
            <a:off x="838200" y="1466334"/>
            <a:ext cx="10673080" cy="5147825"/>
          </a:xfrm>
        </p:spPr>
        <p:txBody>
          <a:bodyPr vert="horz" lIns="91440" tIns="45720" rIns="91440" bIns="45720" rtlCol="0" anchor="t">
            <a:normAutofit/>
          </a:bodyPr>
          <a:lstStyle/>
          <a:p>
            <a:pPr>
              <a:lnSpc>
                <a:spcPct val="120000"/>
              </a:lnSpc>
              <a:spcBef>
                <a:spcPts val="600"/>
              </a:spcBef>
              <a:spcAft>
                <a:spcPts val="600"/>
              </a:spcAft>
            </a:pPr>
            <a:r>
              <a:rPr lang="en-US" sz="4000" dirty="0"/>
              <a:t>Income Reductions</a:t>
            </a:r>
          </a:p>
          <a:p>
            <a:pPr lvl="1">
              <a:lnSpc>
                <a:spcPct val="120000"/>
              </a:lnSpc>
              <a:spcBef>
                <a:spcPts val="600"/>
              </a:spcBef>
              <a:spcAft>
                <a:spcPts val="600"/>
              </a:spcAft>
            </a:pPr>
            <a:r>
              <a:rPr lang="en-US" sz="2800" dirty="0"/>
              <a:t>The Pandemic affected employment status and income </a:t>
            </a:r>
          </a:p>
          <a:p>
            <a:pPr lvl="1">
              <a:lnSpc>
                <a:spcPct val="120000"/>
              </a:lnSpc>
              <a:spcBef>
                <a:spcPts val="600"/>
              </a:spcBef>
              <a:spcAft>
                <a:spcPts val="600"/>
              </a:spcAft>
            </a:pPr>
            <a:r>
              <a:rPr lang="en-US" sz="2800" dirty="0"/>
              <a:t>Electricity consumption and income are positively correlated (Schulte &amp; </a:t>
            </a:r>
            <a:r>
              <a:rPr lang="en-US" sz="2800" dirty="0" err="1"/>
              <a:t>Heindl</a:t>
            </a:r>
            <a:r>
              <a:rPr lang="en-US" sz="2800" dirty="0"/>
              <a:t>, 2017)</a:t>
            </a:r>
          </a:p>
          <a:p>
            <a:pPr marL="457200" lvl="1" indent="0">
              <a:lnSpc>
                <a:spcPct val="120000"/>
              </a:lnSpc>
              <a:spcBef>
                <a:spcPts val="600"/>
              </a:spcBef>
              <a:spcAft>
                <a:spcPts val="600"/>
              </a:spcAft>
              <a:buNone/>
            </a:pPr>
            <a:r>
              <a:rPr lang="en-US" sz="4000" dirty="0"/>
              <a:t>Curtailment actions could be taken to reduce expenses</a:t>
            </a:r>
          </a:p>
        </p:txBody>
      </p:sp>
      <p:sp>
        <p:nvSpPr>
          <p:cNvPr id="8" name="Arrow: Right 7">
            <a:extLst>
              <a:ext uri="{FF2B5EF4-FFF2-40B4-BE49-F238E27FC236}">
                <a16:creationId xmlns:a16="http://schemas.microsoft.com/office/drawing/2014/main" id="{9DA08DE5-FA28-46BB-8C29-C8F155807B00}"/>
              </a:ext>
            </a:extLst>
          </p:cNvPr>
          <p:cNvSpPr/>
          <p:nvPr/>
        </p:nvSpPr>
        <p:spPr>
          <a:xfrm>
            <a:off x="256007" y="436277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9912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5D4A22B-48EB-4E6E-BA55-A681EE9CCF32}"/>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86" name="think-cell Slide" r:id="rId5" imgW="423" imgH="423" progId="TCLayout.ActiveDocument.1">
                  <p:embed/>
                </p:oleObj>
              </mc:Choice>
              <mc:Fallback>
                <p:oleObj name="think-cell Slide" r:id="rId5" imgW="423" imgH="423" progId="TCLayout.ActiveDocument.1">
                  <p:embed/>
                  <p:pic>
                    <p:nvPicPr>
                      <p:cNvPr id="5" name="Object 4" hidden="1">
                        <a:extLst>
                          <a:ext uri="{FF2B5EF4-FFF2-40B4-BE49-F238E27FC236}">
                            <a16:creationId xmlns:a16="http://schemas.microsoft.com/office/drawing/2014/main" id="{15D4A22B-48EB-4E6E-BA55-A681EE9CCF3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97E2458-1ED9-44E0-8AA6-19F9CA118B28}"/>
              </a:ext>
            </a:extLst>
          </p:cNvPr>
          <p:cNvSpPr>
            <a:spLocks noGrp="1"/>
          </p:cNvSpPr>
          <p:nvPr>
            <p:ph type="title"/>
          </p:nvPr>
        </p:nvSpPr>
        <p:spPr/>
        <p:txBody>
          <a:bodyPr vert="horz"/>
          <a:lstStyle/>
          <a:p>
            <a:r>
              <a:rPr lang="en-US" b="1" dirty="0">
                <a:solidFill>
                  <a:srgbClr val="C00000"/>
                </a:solidFill>
              </a:rPr>
              <a:t>Literature &amp; Hypotheses</a:t>
            </a:r>
            <a:endParaRPr lang="en-US" b="1" dirty="0"/>
          </a:p>
        </p:txBody>
      </p:sp>
      <p:sp>
        <p:nvSpPr>
          <p:cNvPr id="3" name="Content Placeholder 2">
            <a:extLst>
              <a:ext uri="{FF2B5EF4-FFF2-40B4-BE49-F238E27FC236}">
                <a16:creationId xmlns:a16="http://schemas.microsoft.com/office/drawing/2014/main" id="{79F3076F-BE31-4309-B755-50C27ACFFBB4}"/>
              </a:ext>
            </a:extLst>
          </p:cNvPr>
          <p:cNvSpPr>
            <a:spLocks noGrp="1"/>
          </p:cNvSpPr>
          <p:nvPr>
            <p:ph idx="1"/>
          </p:nvPr>
        </p:nvSpPr>
        <p:spPr>
          <a:xfrm>
            <a:off x="838200" y="1466334"/>
            <a:ext cx="10673080" cy="5147825"/>
          </a:xfrm>
        </p:spPr>
        <p:txBody>
          <a:bodyPr vert="horz" lIns="91440" tIns="45720" rIns="91440" bIns="45720" rtlCol="0" anchor="t">
            <a:normAutofit/>
          </a:bodyPr>
          <a:lstStyle/>
          <a:p>
            <a:pPr>
              <a:lnSpc>
                <a:spcPct val="120000"/>
              </a:lnSpc>
              <a:spcBef>
                <a:spcPts val="600"/>
              </a:spcBef>
              <a:spcAft>
                <a:spcPts val="600"/>
              </a:spcAft>
            </a:pPr>
            <a:r>
              <a:rPr lang="en-US" sz="4000" dirty="0"/>
              <a:t>Shifts in attention/salience</a:t>
            </a:r>
          </a:p>
          <a:p>
            <a:pPr lvl="1">
              <a:lnSpc>
                <a:spcPct val="120000"/>
              </a:lnSpc>
              <a:spcBef>
                <a:spcPts val="600"/>
              </a:spcBef>
              <a:spcAft>
                <a:spcPts val="600"/>
              </a:spcAft>
            </a:pPr>
            <a:r>
              <a:rPr lang="en-US" sz="2800" dirty="0"/>
              <a:t>The Stay-at-home orders limited the set of available actions</a:t>
            </a:r>
          </a:p>
          <a:p>
            <a:pPr lvl="1">
              <a:lnSpc>
                <a:spcPct val="120000"/>
              </a:lnSpc>
              <a:spcBef>
                <a:spcPts val="600"/>
              </a:spcBef>
              <a:spcAft>
                <a:spcPts val="600"/>
              </a:spcAft>
            </a:pPr>
            <a:r>
              <a:rPr lang="en-US" sz="2800" dirty="0"/>
              <a:t>Models of attention/salience: the ‘budget’ of attention is split among different choice options (</a:t>
            </a:r>
            <a:r>
              <a:rPr lang="en-US" sz="2800" dirty="0" err="1"/>
              <a:t>Bordalo</a:t>
            </a:r>
            <a:r>
              <a:rPr lang="en-US" sz="2800" dirty="0"/>
              <a:t> et al, 2013; </a:t>
            </a:r>
            <a:r>
              <a:rPr lang="en-US" sz="2800" dirty="0" err="1"/>
              <a:t>Gabaix</a:t>
            </a:r>
            <a:r>
              <a:rPr lang="en-US" sz="2800" dirty="0"/>
              <a:t>, 2019)</a:t>
            </a:r>
          </a:p>
          <a:p>
            <a:pPr marL="457200" lvl="1" indent="0">
              <a:lnSpc>
                <a:spcPct val="120000"/>
              </a:lnSpc>
              <a:spcBef>
                <a:spcPts val="600"/>
              </a:spcBef>
              <a:spcAft>
                <a:spcPts val="600"/>
              </a:spcAft>
              <a:buNone/>
            </a:pPr>
            <a:r>
              <a:rPr lang="en-US" sz="4000" dirty="0"/>
              <a:t>Curtailment actions could be taken because of fewer other actions available</a:t>
            </a:r>
          </a:p>
        </p:txBody>
      </p:sp>
      <p:sp>
        <p:nvSpPr>
          <p:cNvPr id="8" name="Arrow: Right 7">
            <a:extLst>
              <a:ext uri="{FF2B5EF4-FFF2-40B4-BE49-F238E27FC236}">
                <a16:creationId xmlns:a16="http://schemas.microsoft.com/office/drawing/2014/main" id="{9DA08DE5-FA28-46BB-8C29-C8F155807B00}"/>
              </a:ext>
            </a:extLst>
          </p:cNvPr>
          <p:cNvSpPr/>
          <p:nvPr/>
        </p:nvSpPr>
        <p:spPr>
          <a:xfrm>
            <a:off x="256007" y="436277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401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5D4A22B-48EB-4E6E-BA55-A681EE9CCF32}"/>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32" name="think-cell Slide" r:id="rId5" imgW="423" imgH="423" progId="TCLayout.ActiveDocument.1">
                  <p:embed/>
                </p:oleObj>
              </mc:Choice>
              <mc:Fallback>
                <p:oleObj name="think-cell Slide" r:id="rId5" imgW="423" imgH="423" progId="TCLayout.ActiveDocument.1">
                  <p:embed/>
                  <p:pic>
                    <p:nvPicPr>
                      <p:cNvPr id="5" name="Object 4" hidden="1">
                        <a:extLst>
                          <a:ext uri="{FF2B5EF4-FFF2-40B4-BE49-F238E27FC236}">
                            <a16:creationId xmlns:a16="http://schemas.microsoft.com/office/drawing/2014/main" id="{15D4A22B-48EB-4E6E-BA55-A681EE9CCF3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97E2458-1ED9-44E0-8AA6-19F9CA118B28}"/>
              </a:ext>
            </a:extLst>
          </p:cNvPr>
          <p:cNvSpPr>
            <a:spLocks noGrp="1"/>
          </p:cNvSpPr>
          <p:nvPr>
            <p:ph type="title"/>
          </p:nvPr>
        </p:nvSpPr>
        <p:spPr/>
        <p:txBody>
          <a:bodyPr vert="horz"/>
          <a:lstStyle/>
          <a:p>
            <a:r>
              <a:rPr lang="en-US" b="1" dirty="0">
                <a:solidFill>
                  <a:srgbClr val="C00000"/>
                </a:solidFill>
              </a:rPr>
              <a:t>Literature &amp; Hypotheses</a:t>
            </a:r>
            <a:endParaRPr lang="en-US" b="1" dirty="0"/>
          </a:p>
        </p:txBody>
      </p:sp>
      <p:sp>
        <p:nvSpPr>
          <p:cNvPr id="3" name="Content Placeholder 2">
            <a:extLst>
              <a:ext uri="{FF2B5EF4-FFF2-40B4-BE49-F238E27FC236}">
                <a16:creationId xmlns:a16="http://schemas.microsoft.com/office/drawing/2014/main" id="{79F3076F-BE31-4309-B755-50C27ACFFBB4}"/>
              </a:ext>
            </a:extLst>
          </p:cNvPr>
          <p:cNvSpPr>
            <a:spLocks noGrp="1"/>
          </p:cNvSpPr>
          <p:nvPr>
            <p:ph idx="1"/>
          </p:nvPr>
        </p:nvSpPr>
        <p:spPr>
          <a:xfrm>
            <a:off x="838200" y="1466334"/>
            <a:ext cx="10673080" cy="5147825"/>
          </a:xfrm>
        </p:spPr>
        <p:txBody>
          <a:bodyPr vert="horz" lIns="91440" tIns="45720" rIns="91440" bIns="45720" rtlCol="0" anchor="t">
            <a:normAutofit/>
          </a:bodyPr>
          <a:lstStyle/>
          <a:p>
            <a:pPr>
              <a:lnSpc>
                <a:spcPct val="120000"/>
              </a:lnSpc>
              <a:spcBef>
                <a:spcPts val="600"/>
              </a:spcBef>
              <a:spcAft>
                <a:spcPts val="600"/>
              </a:spcAft>
            </a:pPr>
            <a:r>
              <a:rPr lang="en-US" sz="4000" dirty="0"/>
              <a:t>Shifts in environmental responsibility</a:t>
            </a:r>
          </a:p>
          <a:p>
            <a:pPr lvl="1">
              <a:lnSpc>
                <a:spcPct val="120000"/>
              </a:lnSpc>
              <a:spcBef>
                <a:spcPts val="600"/>
              </a:spcBef>
              <a:spcAft>
                <a:spcPts val="600"/>
              </a:spcAft>
            </a:pPr>
            <a:r>
              <a:rPr lang="en-US" sz="2800" dirty="0"/>
              <a:t>Value-Belief-Norm Models: Env. Responsibility  is correlated with curtailment actions (Stern, 2000; </a:t>
            </a:r>
            <a:r>
              <a:rPr lang="en-US" sz="2800" dirty="0" err="1"/>
              <a:t>Jakovcevic</a:t>
            </a:r>
            <a:r>
              <a:rPr lang="en-US" sz="2800" dirty="0"/>
              <a:t> &amp; Steg, 2012)</a:t>
            </a:r>
          </a:p>
          <a:p>
            <a:pPr lvl="1">
              <a:lnSpc>
                <a:spcPct val="120000"/>
              </a:lnSpc>
              <a:spcBef>
                <a:spcPts val="600"/>
              </a:spcBef>
              <a:spcAft>
                <a:spcPts val="600"/>
              </a:spcAft>
            </a:pPr>
            <a:r>
              <a:rPr lang="en-US" sz="2800" dirty="0"/>
              <a:t>Finite Pool of Worry: Health concerns crowd out environmental concerns (Weber, 2015)</a:t>
            </a:r>
          </a:p>
          <a:p>
            <a:pPr marL="457200" lvl="1" indent="0">
              <a:lnSpc>
                <a:spcPct val="120000"/>
              </a:lnSpc>
              <a:spcBef>
                <a:spcPts val="600"/>
              </a:spcBef>
              <a:spcAft>
                <a:spcPts val="600"/>
              </a:spcAft>
              <a:buNone/>
            </a:pPr>
            <a:r>
              <a:rPr lang="en-US" sz="4000" dirty="0"/>
              <a:t>Fewer (more) curtailment actions could be taken because of less (more) environmental concern</a:t>
            </a:r>
          </a:p>
        </p:txBody>
      </p:sp>
      <p:sp>
        <p:nvSpPr>
          <p:cNvPr id="8" name="Arrow: Right 7">
            <a:extLst>
              <a:ext uri="{FF2B5EF4-FFF2-40B4-BE49-F238E27FC236}">
                <a16:creationId xmlns:a16="http://schemas.microsoft.com/office/drawing/2014/main" id="{9DA08DE5-FA28-46BB-8C29-C8F155807B00}"/>
              </a:ext>
            </a:extLst>
          </p:cNvPr>
          <p:cNvSpPr/>
          <p:nvPr/>
        </p:nvSpPr>
        <p:spPr>
          <a:xfrm>
            <a:off x="191516" y="523067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204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985E7019-7F68-4CD7-A2A3-BED0B05A4311}"/>
              </a:ext>
            </a:extLst>
          </p:cNvPr>
          <p:cNvGraphicFramePr>
            <a:graphicFrameLocks noChangeAspect="1"/>
          </p:cNvGraphicFramePr>
          <p:nvPr>
            <p:custDataLst>
              <p:tags r:id="rId2"/>
            </p:custDataLst>
            <p:extLst>
              <p:ext uri="{D42A27DB-BD31-4B8C-83A1-F6EECF244321}">
                <p14:modId xmlns:p14="http://schemas.microsoft.com/office/powerpoint/2010/main" val="3699045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5" name="think-cell Slide" r:id="rId5" imgW="423" imgH="423" progId="TCLayout.ActiveDocument.1">
                  <p:embed/>
                </p:oleObj>
              </mc:Choice>
              <mc:Fallback>
                <p:oleObj name="think-cell Slide" r:id="rId5" imgW="423" imgH="42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Content Placeholder 2"/>
          <p:cNvSpPr>
            <a:spLocks noGrp="1"/>
          </p:cNvSpPr>
          <p:nvPr>
            <p:ph idx="1"/>
          </p:nvPr>
        </p:nvSpPr>
        <p:spPr>
          <a:xfrm>
            <a:off x="878840" y="1212806"/>
            <a:ext cx="10793459" cy="5573275"/>
          </a:xfrm>
        </p:spPr>
        <p:txBody>
          <a:bodyPr>
            <a:normAutofit fontScale="92500" lnSpcReduction="10000"/>
          </a:bodyPr>
          <a:lstStyle/>
          <a:p>
            <a:pPr>
              <a:lnSpc>
                <a:spcPct val="110000"/>
              </a:lnSpc>
              <a:spcBef>
                <a:spcPts val="1200"/>
              </a:spcBef>
            </a:pPr>
            <a:r>
              <a:rPr lang="en-US" dirty="0">
                <a:latin typeface="Corbel" panose="020B0503020204020204" pitchFamily="34" charset="0"/>
                <a:ea typeface="Cambria" panose="02040503050406030204" pitchFamily="18" charset="0"/>
              </a:rPr>
              <a:t>Two surveys conducted in Germany with representative samples</a:t>
            </a:r>
          </a:p>
          <a:p>
            <a:pPr lvl="1">
              <a:lnSpc>
                <a:spcPct val="110000"/>
              </a:lnSpc>
              <a:spcBef>
                <a:spcPts val="1200"/>
              </a:spcBef>
            </a:pPr>
            <a:r>
              <a:rPr lang="en-US" dirty="0">
                <a:latin typeface="Corbel" panose="020B0503020204020204" pitchFamily="34" charset="0"/>
                <a:ea typeface="Cambria" panose="02040503050406030204" pitchFamily="18" charset="0"/>
              </a:rPr>
              <a:t>Quota-based recruitment: participants selected on the basis of gender, age, federal state </a:t>
            </a:r>
          </a:p>
          <a:p>
            <a:pPr lvl="1">
              <a:lnSpc>
                <a:spcPct val="110000"/>
              </a:lnSpc>
              <a:spcBef>
                <a:spcPts val="1200"/>
              </a:spcBef>
            </a:pPr>
            <a:r>
              <a:rPr lang="en-US" dirty="0">
                <a:latin typeface="Corbel" panose="020B0503020204020204" pitchFamily="34" charset="0"/>
                <a:ea typeface="Cambria" panose="02040503050406030204" pitchFamily="18" charset="0"/>
              </a:rPr>
              <a:t>Wave 1 - N = 711 (face-to-face) &amp; Wave 2 - N=802 (online)</a:t>
            </a:r>
          </a:p>
          <a:p>
            <a:pPr>
              <a:lnSpc>
                <a:spcPct val="110000"/>
              </a:lnSpc>
              <a:spcBef>
                <a:spcPts val="1200"/>
              </a:spcBef>
            </a:pPr>
            <a:r>
              <a:rPr lang="en-US" dirty="0">
                <a:latin typeface="Corbel" panose="020B0503020204020204" pitchFamily="34" charset="0"/>
                <a:ea typeface="Cambria" panose="02040503050406030204" pitchFamily="18" charset="0"/>
              </a:rPr>
              <a:t>Timing: Wave 1 – Dec 2017-Jan 2018; Wave 2 – May 2020 (during the pandemic)</a:t>
            </a:r>
          </a:p>
          <a:p>
            <a:pPr>
              <a:lnSpc>
                <a:spcPct val="110000"/>
              </a:lnSpc>
              <a:spcBef>
                <a:spcPts val="1200"/>
              </a:spcBef>
            </a:pPr>
            <a:r>
              <a:rPr lang="en-US" b="1" dirty="0">
                <a:latin typeface="Corbel" panose="020B0503020204020204" pitchFamily="34" charset="0"/>
                <a:ea typeface="Cambria" panose="02040503050406030204" pitchFamily="18" charset="0"/>
              </a:rPr>
              <a:t>Curtailment actions elicited</a:t>
            </a:r>
            <a:r>
              <a:rPr lang="en-US" dirty="0">
                <a:latin typeface="Corbel" panose="020B0503020204020204" pitchFamily="34" charset="0"/>
                <a:ea typeface="Cambria" panose="02040503050406030204" pitchFamily="18" charset="0"/>
              </a:rPr>
              <a:t>:</a:t>
            </a:r>
          </a:p>
          <a:p>
            <a:pPr marL="0" indent="0">
              <a:lnSpc>
                <a:spcPct val="110000"/>
              </a:lnSpc>
              <a:spcBef>
                <a:spcPts val="0"/>
              </a:spcBef>
              <a:buNone/>
            </a:pPr>
            <a:r>
              <a:rPr lang="en-US" dirty="0">
                <a:latin typeface="Corbel" panose="020B0503020204020204" pitchFamily="34" charset="0"/>
                <a:ea typeface="Cambria" panose="02040503050406030204" pitchFamily="18" charset="0"/>
              </a:rPr>
              <a:t>QE6. </a:t>
            </a:r>
            <a:r>
              <a:rPr lang="en-US" sz="2400" b="1" dirty="0">
                <a:latin typeface="Corbel" panose="020B0503020204020204" pitchFamily="34" charset="0"/>
                <a:ea typeface="Cambria" panose="02040503050406030204" pitchFamily="18" charset="0"/>
              </a:rPr>
              <a:t>Do you follow any routine in your energy conservation actions? </a:t>
            </a:r>
          </a:p>
          <a:p>
            <a:pPr marL="0" indent="0">
              <a:lnSpc>
                <a:spcPct val="110000"/>
              </a:lnSpc>
              <a:spcBef>
                <a:spcPts val="0"/>
              </a:spcBef>
              <a:buNone/>
            </a:pPr>
            <a:r>
              <a:rPr lang="en-US" sz="2000" i="1" dirty="0">
                <a:latin typeface="Corbel" panose="020B0503020204020204" pitchFamily="34" charset="0"/>
                <a:ea typeface="Cambria" panose="02040503050406030204" pitchFamily="18" charset="0"/>
              </a:rPr>
              <a:t>Choose all that apply</a:t>
            </a:r>
          </a:p>
          <a:p>
            <a:pPr marL="457200" indent="-457200">
              <a:lnSpc>
                <a:spcPct val="110000"/>
              </a:lnSpc>
              <a:spcBef>
                <a:spcPts val="0"/>
              </a:spcBef>
              <a:buAutoNum type="arabicPeriod"/>
            </a:pPr>
            <a:r>
              <a:rPr lang="en-US" sz="2000" dirty="0">
                <a:latin typeface="Corbel" panose="020B0503020204020204" pitchFamily="34" charset="0"/>
                <a:ea typeface="Cambria" panose="02040503050406030204" pitchFamily="18" charset="0"/>
              </a:rPr>
              <a:t>I do not follow any routine.</a:t>
            </a:r>
          </a:p>
          <a:p>
            <a:pPr marL="457200" indent="-457200">
              <a:lnSpc>
                <a:spcPct val="110000"/>
              </a:lnSpc>
              <a:spcBef>
                <a:spcPts val="0"/>
              </a:spcBef>
              <a:buAutoNum type="arabicPeriod"/>
            </a:pPr>
            <a:r>
              <a:rPr lang="en-US" sz="2000" dirty="0">
                <a:latin typeface="Corbel" panose="020B0503020204020204" pitchFamily="34" charset="0"/>
                <a:ea typeface="Cambria" panose="02040503050406030204" pitchFamily="18" charset="0"/>
              </a:rPr>
              <a:t>I check lights in each room before leaving the house.</a:t>
            </a:r>
          </a:p>
          <a:p>
            <a:pPr marL="457200" indent="-457200">
              <a:lnSpc>
                <a:spcPct val="110000"/>
              </a:lnSpc>
              <a:spcBef>
                <a:spcPts val="0"/>
              </a:spcBef>
              <a:buAutoNum type="arabicPeriod"/>
            </a:pPr>
            <a:r>
              <a:rPr lang="en-US" sz="2000" dirty="0">
                <a:latin typeface="Corbel" panose="020B0503020204020204" pitchFamily="34" charset="0"/>
                <a:ea typeface="Cambria" panose="02040503050406030204" pitchFamily="18" charset="0"/>
              </a:rPr>
              <a:t>I switch lights off before leaving rooms.</a:t>
            </a:r>
          </a:p>
          <a:p>
            <a:pPr marL="457200" indent="-457200">
              <a:lnSpc>
                <a:spcPct val="110000"/>
              </a:lnSpc>
              <a:spcBef>
                <a:spcPts val="0"/>
              </a:spcBef>
              <a:buAutoNum type="arabicPeriod"/>
            </a:pPr>
            <a:r>
              <a:rPr lang="en-US" sz="2000" dirty="0">
                <a:latin typeface="Corbel" panose="020B0503020204020204" pitchFamily="34" charset="0"/>
                <a:ea typeface="Cambria" panose="02040503050406030204" pitchFamily="18" charset="0"/>
              </a:rPr>
              <a:t>I unplug electronic appliances after using them.</a:t>
            </a:r>
          </a:p>
          <a:p>
            <a:pPr marL="457200" indent="-457200">
              <a:lnSpc>
                <a:spcPct val="110000"/>
              </a:lnSpc>
              <a:spcBef>
                <a:spcPts val="0"/>
              </a:spcBef>
              <a:buAutoNum type="arabicPeriod"/>
            </a:pPr>
            <a:r>
              <a:rPr lang="en-US" sz="2000" dirty="0">
                <a:latin typeface="Corbel" panose="020B0503020204020204" pitchFamily="34" charset="0"/>
                <a:ea typeface="Cambria" panose="02040503050406030204" pitchFamily="18" charset="0"/>
              </a:rPr>
              <a:t>Other routines (please specify) _______________</a:t>
            </a:r>
          </a:p>
        </p:txBody>
      </p:sp>
      <p:sp>
        <p:nvSpPr>
          <p:cNvPr id="4" name="Title 1">
            <a:extLst>
              <a:ext uri="{FF2B5EF4-FFF2-40B4-BE49-F238E27FC236}">
                <a16:creationId xmlns:a16="http://schemas.microsoft.com/office/drawing/2014/main" id="{FC331920-FDE5-4D08-9FD3-A519262A0CE6}"/>
              </a:ext>
            </a:extLst>
          </p:cNvPr>
          <p:cNvSpPr>
            <a:spLocks noGrp="1"/>
          </p:cNvSpPr>
          <p:nvPr>
            <p:ph type="title"/>
          </p:nvPr>
        </p:nvSpPr>
        <p:spPr>
          <a:xfrm>
            <a:off x="519701" y="71919"/>
            <a:ext cx="10515600" cy="1325563"/>
          </a:xfrm>
        </p:spPr>
        <p:txBody>
          <a:bodyPr vert="horz"/>
          <a:lstStyle/>
          <a:p>
            <a:r>
              <a:rPr lang="en-US" b="1" dirty="0">
                <a:solidFill>
                  <a:prstClr val="black"/>
                </a:solidFill>
                <a:latin typeface="Corbel" panose="020B0503020204020204" pitchFamily="34" charset="0"/>
                <a:ea typeface="Cambria" panose="02040503050406030204" pitchFamily="18" charset="0"/>
              </a:rPr>
              <a:t>Study Design</a:t>
            </a:r>
            <a:endParaRPr lang="en-US" b="1" dirty="0">
              <a:latin typeface="Corbel" panose="020B0503020204020204" pitchFamily="34" charset="0"/>
            </a:endParaRPr>
          </a:p>
        </p:txBody>
      </p:sp>
    </p:spTree>
    <p:extLst>
      <p:ext uri="{BB962C8B-B14F-4D97-AF65-F5344CB8AC3E}">
        <p14:creationId xmlns:p14="http://schemas.microsoft.com/office/powerpoint/2010/main" val="3380715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013D738-1A31-4880-A325-4C19F695D00D}"/>
              </a:ext>
            </a:extLst>
          </p:cNvPr>
          <p:cNvGraphicFramePr>
            <a:graphicFrameLocks noChangeAspect="1"/>
          </p:cNvGraphicFramePr>
          <p:nvPr>
            <p:custDataLst>
              <p:tags r:id="rId2"/>
            </p:custDataLst>
            <p:extLst>
              <p:ext uri="{D42A27DB-BD31-4B8C-83A1-F6EECF244321}">
                <p14:modId xmlns:p14="http://schemas.microsoft.com/office/powerpoint/2010/main" val="32676014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9" name="think-cell Slide" r:id="rId5" imgW="423" imgH="423" progId="TCLayout.ActiveDocument.1">
                  <p:embed/>
                </p:oleObj>
              </mc:Choice>
              <mc:Fallback>
                <p:oleObj name="think-cell Slide" r:id="rId5" imgW="423" imgH="42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679D355-FEB0-4F05-8FBF-52C0884FAB6E}"/>
              </a:ext>
            </a:extLst>
          </p:cNvPr>
          <p:cNvSpPr>
            <a:spLocks noGrp="1"/>
          </p:cNvSpPr>
          <p:nvPr>
            <p:ph type="title"/>
          </p:nvPr>
        </p:nvSpPr>
        <p:spPr/>
        <p:txBody>
          <a:bodyPr vert="horz"/>
          <a:lstStyle/>
          <a:p>
            <a:r>
              <a:rPr lang="en-US" b="1" dirty="0">
                <a:solidFill>
                  <a:prstClr val="black"/>
                </a:solidFill>
                <a:latin typeface="Corbel" panose="020B0503020204020204" pitchFamily="34" charset="0"/>
                <a:ea typeface="Cambria" panose="02040503050406030204" pitchFamily="18" charset="0"/>
              </a:rPr>
              <a:t>Survey questions – both waves</a:t>
            </a:r>
            <a:endParaRPr lang="en-US" dirty="0"/>
          </a:p>
        </p:txBody>
      </p:sp>
      <p:sp>
        <p:nvSpPr>
          <p:cNvPr id="3" name="Content Placeholder 2">
            <a:extLst>
              <a:ext uri="{FF2B5EF4-FFF2-40B4-BE49-F238E27FC236}">
                <a16:creationId xmlns:a16="http://schemas.microsoft.com/office/drawing/2014/main" id="{F414371E-B3EB-46DF-B507-722B63696C14}"/>
              </a:ext>
            </a:extLst>
          </p:cNvPr>
          <p:cNvSpPr>
            <a:spLocks noGrp="1"/>
          </p:cNvSpPr>
          <p:nvPr>
            <p:ph idx="1"/>
          </p:nvPr>
        </p:nvSpPr>
        <p:spPr>
          <a:xfrm>
            <a:off x="838200" y="1690688"/>
            <a:ext cx="10033000" cy="4351338"/>
          </a:xfrm>
        </p:spPr>
        <p:txBody>
          <a:bodyPr>
            <a:normAutofit fontScale="92500" lnSpcReduction="10000"/>
          </a:bodyPr>
          <a:lstStyle/>
          <a:p>
            <a:pPr marL="0" indent="0">
              <a:lnSpc>
                <a:spcPct val="110000"/>
              </a:lnSpc>
              <a:buNone/>
            </a:pPr>
            <a:r>
              <a:rPr lang="en-US" sz="3600" dirty="0"/>
              <a:t>Questions about Personal environmental responsibility</a:t>
            </a:r>
          </a:p>
          <a:p>
            <a:pPr>
              <a:lnSpc>
                <a:spcPct val="110000"/>
              </a:lnSpc>
            </a:pPr>
            <a:r>
              <a:rPr lang="en-US" dirty="0"/>
              <a:t>“I am willing to do something about the environment only if others do the same.” (Likert scale 1-4)</a:t>
            </a:r>
          </a:p>
          <a:p>
            <a:pPr>
              <a:lnSpc>
                <a:spcPct val="110000"/>
              </a:lnSpc>
            </a:pPr>
            <a:r>
              <a:rPr lang="en-US" dirty="0"/>
              <a:t>“I am willing to make compromises in my current lifestyle for the benefit of the environment.” (Likert scale 1-4)</a:t>
            </a:r>
          </a:p>
          <a:p>
            <a:pPr>
              <a:lnSpc>
                <a:spcPct val="110000"/>
              </a:lnSpc>
            </a:pPr>
            <a:r>
              <a:rPr lang="en-US" dirty="0"/>
              <a:t>“I am willing to pay a higher price for electricity if it is generated from renewable energy sources.” (Likert scale 1-5)</a:t>
            </a:r>
          </a:p>
          <a:p>
            <a:pPr>
              <a:lnSpc>
                <a:spcPct val="110000"/>
              </a:lnSpc>
            </a:pPr>
            <a:r>
              <a:rPr lang="en-US" dirty="0"/>
              <a:t>Basic demographics and socio-economics characteristics</a:t>
            </a:r>
          </a:p>
          <a:p>
            <a:pPr lvl="1">
              <a:lnSpc>
                <a:spcPct val="110000"/>
              </a:lnSpc>
            </a:pPr>
            <a:r>
              <a:rPr lang="en-US" dirty="0"/>
              <a:t>Gender, age, number children, employment status, education, monthly income</a:t>
            </a:r>
          </a:p>
          <a:p>
            <a:pPr>
              <a:lnSpc>
                <a:spcPct val="110000"/>
              </a:lnSpc>
            </a:pPr>
            <a:endParaRPr lang="en-US" dirty="0"/>
          </a:p>
          <a:p>
            <a:pPr>
              <a:lnSpc>
                <a:spcPct val="110000"/>
              </a:lnSpc>
            </a:pPr>
            <a:endParaRPr lang="en-US" dirty="0"/>
          </a:p>
        </p:txBody>
      </p:sp>
    </p:spTree>
    <p:extLst>
      <p:ext uri="{BB962C8B-B14F-4D97-AF65-F5344CB8AC3E}">
        <p14:creationId xmlns:p14="http://schemas.microsoft.com/office/powerpoint/2010/main" val="12584487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30474</TotalTime>
  <Words>2969</Words>
  <Application>Microsoft Office PowerPoint</Application>
  <PresentationFormat>Widescreen</PresentationFormat>
  <Paragraphs>448</Paragraphs>
  <Slides>23</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Aharoni</vt:lpstr>
      <vt:lpstr>Arial</vt:lpstr>
      <vt:lpstr>Calibri</vt:lpstr>
      <vt:lpstr>Calibri Light</vt:lpstr>
      <vt:lpstr>Cambria</vt:lpstr>
      <vt:lpstr>Corbel</vt:lpstr>
      <vt:lpstr>Office Theme</vt:lpstr>
      <vt:lpstr>think-cell Slide</vt:lpstr>
      <vt:lpstr> What Drives Energy Curtailment? Using COVID-19 as a Natural Experiment to Disentangle the Relative Importance of Attention and Income Shocks</vt:lpstr>
      <vt:lpstr>PowerPoint Presentation</vt:lpstr>
      <vt:lpstr>PowerPoint Presentation</vt:lpstr>
      <vt:lpstr>In this study we explore</vt:lpstr>
      <vt:lpstr>Literature &amp; Hypotheses</vt:lpstr>
      <vt:lpstr>Literature &amp; Hypotheses</vt:lpstr>
      <vt:lpstr>Literature &amp; Hypotheses</vt:lpstr>
      <vt:lpstr>Study Design</vt:lpstr>
      <vt:lpstr>Survey questions – both waves</vt:lpstr>
      <vt:lpstr>Survey questions – COVID wave</vt:lpstr>
      <vt:lpstr>PowerPoint Presentation</vt:lpstr>
      <vt:lpstr>PowerPoint Presentation</vt:lpstr>
      <vt:lpstr>Differences across waves: Raw Data</vt:lpstr>
      <vt:lpstr>Differences across waves: Estimated Coefficients</vt:lpstr>
      <vt:lpstr>Exploring Drivers</vt:lpstr>
      <vt:lpstr>Income Reduction versus Attentions Shifts: Raw data</vt:lpstr>
      <vt:lpstr>Income Reduction versus Attentions Shifts: Estimated Coefficients</vt:lpstr>
      <vt:lpstr>More on Exploring Drivers</vt:lpstr>
      <vt:lpstr>More on Exploring Drivers</vt:lpstr>
      <vt:lpstr>Personal Environmental Responsibility across waves</vt:lpstr>
      <vt:lpstr>External Validity: Pro-social Behavior in the SOEP</vt:lpstr>
      <vt:lpstr>Summary</vt:lpstr>
      <vt:lpstr>Questions?</vt:lpstr>
    </vt:vector>
  </TitlesOfParts>
  <Company>University of Richmond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Coordination and Priming in the Volunteer’s Dilemma</dc:title>
  <dc:creator>Shakun Mago</dc:creator>
  <cp:lastModifiedBy>Razzolini, Laura</cp:lastModifiedBy>
  <cp:revision>496</cp:revision>
  <cp:lastPrinted>2021-11-18T15:40:10Z</cp:lastPrinted>
  <dcterms:created xsi:type="dcterms:W3CDTF">2017-10-12T18:55:03Z</dcterms:created>
  <dcterms:modified xsi:type="dcterms:W3CDTF">2023-07-10T04:59:08Z</dcterms:modified>
</cp:coreProperties>
</file>